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75" r:id="rId6"/>
    <p:sldId id="261" r:id="rId7"/>
    <p:sldId id="269" r:id="rId8"/>
    <p:sldId id="262" r:id="rId9"/>
    <p:sldId id="267" r:id="rId10"/>
    <p:sldId id="268" r:id="rId11"/>
    <p:sldId id="276" r:id="rId12"/>
    <p:sldId id="271" r:id="rId13"/>
    <p:sldId id="270" r:id="rId14"/>
    <p:sldId id="273" r:id="rId15"/>
    <p:sldId id="274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6487" autoAdjust="0"/>
  </p:normalViewPr>
  <p:slideViewPr>
    <p:cSldViewPr>
      <p:cViewPr varScale="1">
        <p:scale>
          <a:sx n="47" d="100"/>
          <a:sy n="47" d="100"/>
        </p:scale>
        <p:origin x="-20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7B9C1-7D2B-4B8E-B387-30563732CE8C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FE67B-7529-41A9-8C27-DFF90C65E7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Добрый день! Меня зовут Целоусова Анастасия и в своей презентации я расскажу</a:t>
            </a:r>
            <a:r>
              <a:rPr lang="ru-RU" baseline="0" dirty="0" smtClean="0"/>
              <a:t> о</a:t>
            </a:r>
            <a:r>
              <a:rPr lang="en-US" baseline="0" dirty="0" smtClean="0"/>
              <a:t> </a:t>
            </a:r>
            <a:r>
              <a:rPr lang="ru-RU" baseline="0" dirty="0" smtClean="0"/>
              <a:t>прямых методах оптимизации траекторий применительно к поиску оптимальных траекторий перелета с малой тягой.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34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Здесь</a:t>
            </a:r>
            <a:r>
              <a:rPr lang="ru-RU" baseline="0" dirty="0" smtClean="0"/>
              <a:t> вы можете видеть оптимальные траектории перелета, полученные для даты старта 1 января 2020 года с длительностью перелета 432 дня. Зеленый график соответствует первому методу решения задачи, </a:t>
            </a:r>
            <a:r>
              <a:rPr lang="ru-RU" baseline="0" dirty="0" err="1" smtClean="0"/>
              <a:t>розовый</a:t>
            </a:r>
            <a:r>
              <a:rPr lang="ru-RU" baseline="0" dirty="0" smtClean="0"/>
              <a:t> – второму, и, соответственно, черный – третьему методу. При решении задачи траектория разбивалась на 5 участков, кружками соответствующего цвета на рисунке отмечены узлы переключения управления.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В результате были найдены оптимальные решения для различных начальных данных. </a:t>
            </a:r>
            <a:endParaRPr lang="en-US" dirty="0" smtClean="0"/>
          </a:p>
          <a:p>
            <a:r>
              <a:rPr lang="ru-RU" dirty="0" smtClean="0"/>
              <a:t>Здесь вы можете видеть результаты расчетов для даты старта</a:t>
            </a:r>
            <a:r>
              <a:rPr lang="ru-RU" baseline="0" dirty="0" smtClean="0"/>
              <a:t> 1 января 2020 года и времени перелета 432 дня. Из расчетов видно, что оптимальное управление в классе кусочно-постоянных функций</a:t>
            </a:r>
            <a:r>
              <a:rPr lang="en-US" baseline="0" dirty="0" smtClean="0"/>
              <a:t> c 30 </a:t>
            </a:r>
            <a:r>
              <a:rPr lang="ru-RU" baseline="0" dirty="0" smtClean="0"/>
              <a:t>участками разбиения траектории близко к релейному. А, как известно, релейное управление удовлетворяет необходимым условиям оптимальности принципа максимума Понтрягина в классе непрерывных ограниченных функций. Поэтому решение, полученное прямым методом тоже оказывается близким к релейному.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 теперь</a:t>
            </a:r>
            <a:r>
              <a:rPr lang="ru-RU" baseline="0" dirty="0" smtClean="0"/>
              <a:t> </a:t>
            </a:r>
            <a:r>
              <a:rPr lang="ru-RU" dirty="0" smtClean="0"/>
              <a:t>непосредственно к сравнительной характеристике</a:t>
            </a:r>
            <a:r>
              <a:rPr lang="ru-RU" baseline="0" dirty="0" smtClean="0"/>
              <a:t> рассмотренных методов. При решении поставленной задачи каждым методом траектория перелета разбивалась на 5 участков </a:t>
            </a:r>
            <a:r>
              <a:rPr lang="en-US" baseline="0" dirty="0" smtClean="0"/>
              <a:t>.</a:t>
            </a:r>
            <a:r>
              <a:rPr lang="ru-RU" baseline="0" dirty="0" smtClean="0"/>
              <a:t> В качестве метода оптимизации использовался метод последовательного квадратичного программирования </a:t>
            </a:r>
            <a:r>
              <a:rPr lang="en-US" baseline="0" dirty="0" smtClean="0"/>
              <a:t>SQP </a:t>
            </a:r>
            <a:r>
              <a:rPr lang="ru-RU" baseline="0" dirty="0" smtClean="0"/>
              <a:t>функции </a:t>
            </a:r>
            <a:r>
              <a:rPr lang="en-US" baseline="0" dirty="0" err="1" smtClean="0"/>
              <a:t>fmincon</a:t>
            </a:r>
            <a:r>
              <a:rPr lang="ru-RU" baseline="0" dirty="0" smtClean="0"/>
              <a:t>, реализованной на языке программирования </a:t>
            </a:r>
            <a:r>
              <a:rPr lang="en-US" baseline="0" dirty="0" smtClean="0"/>
              <a:t>MATLAB.</a:t>
            </a:r>
            <a:r>
              <a:rPr lang="ru-RU" baseline="0" dirty="0" smtClean="0"/>
              <a:t> </a:t>
            </a:r>
            <a:r>
              <a:rPr lang="en-US" baseline="0" dirty="0" smtClean="0"/>
              <a:t> </a:t>
            </a:r>
            <a:r>
              <a:rPr lang="ru-RU" baseline="0" dirty="0" smtClean="0"/>
              <a:t>Для первого метода, использующего простую пристрелку, не удалось реализовать процедуру выбора начального приближения так, чтобы обеспечить высокую область сходимости.  При заданных начальных данных он показал худший результат. Второй метод сошелся в 93 процентах случаев (проблемы со сходимостью возникали при больших временах перелета), а третий метод сошелся при всех начальных данных и оказался самым надежным. Однако, стоит отметить, что он уступает в эффективности первым двум методам.</a:t>
            </a:r>
          </a:p>
          <a:p>
            <a:endParaRPr lang="ru-RU" baseline="0" dirty="0" smtClean="0"/>
          </a:p>
          <a:p>
            <a:r>
              <a:rPr lang="ru-RU" baseline="0" dirty="0" smtClean="0"/>
              <a:t>Сказать про </a:t>
            </a:r>
            <a:r>
              <a:rPr lang="en-US" baseline="0" dirty="0" err="1" smtClean="0"/>
              <a:t>sqp</a:t>
            </a:r>
            <a:r>
              <a:rPr lang="ru-RU" baseline="0" dirty="0" smtClean="0"/>
              <a:t>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оценки</a:t>
            </a:r>
            <a:r>
              <a:rPr lang="ru-RU" baseline="0" dirty="0" smtClean="0"/>
              <a:t> времени работы методов, программы запускались 7 раз на вычислительной системе с указанными характеристиками. Каждый раз методы запускались на одном и том же наборе начальных данных, включающем в себя 220 задач. Для каждого метода определялось среднее время работы и разброс его значений, полученные величины отражены в таблице. Наиболее быстрым оказался первый метод, использующий простую пристрелку. Методы, использующие параллельную пристрелку, как и ожидалось, показали </a:t>
            </a:r>
            <a:r>
              <a:rPr lang="ru-RU" baseline="0" dirty="0" err="1" smtClean="0"/>
              <a:t>бОльшее</a:t>
            </a:r>
            <a:r>
              <a:rPr lang="ru-RU" baseline="0" dirty="0" smtClean="0"/>
              <a:t> время работы,  так как сводятся к решению более сложных задач нелинейного программирования. В результате, самым медленным оказался третий метод, так как он требует интегрирования уравнений движения не только при получении ограничений, но и при вычислении функционала.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ходе работы были реализованы три прямых метода поиска оптимального управления. Можно сделать вывод, что метод, основанный</a:t>
            </a:r>
            <a:r>
              <a:rPr lang="ru-RU" baseline="0" dirty="0" smtClean="0"/>
              <a:t> на поиске импульсного управления, хоть и является медленным и неэффективным с точки зрения итераций, но наиболее надежен в плане сходимости. Поэтому может быть более предпочтительным при проектировании оптимальных межпланетных траекторий перелета.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Поправить номера, вставить слайд с траекториями. И еще слайд </a:t>
            </a:r>
            <a:r>
              <a:rPr lang="ru-RU" baseline="0" smtClean="0"/>
              <a:t>про методы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В результате были найдены оптимальные решения для различных начальных данных. </a:t>
            </a:r>
            <a:endParaRPr lang="en-US" dirty="0" smtClean="0"/>
          </a:p>
          <a:p>
            <a:r>
              <a:rPr lang="ru-RU" dirty="0" smtClean="0"/>
              <a:t>Здесь вы можете видеть результаты расчетов для даты старта</a:t>
            </a:r>
            <a:r>
              <a:rPr lang="ru-RU" baseline="0" dirty="0" smtClean="0"/>
              <a:t> 1 января 2020 года и времени перелета 432 дня. Из расчетов видно, что оптимальное управление в классе кусочно-постоянных функций</a:t>
            </a:r>
            <a:r>
              <a:rPr lang="en-US" baseline="0" dirty="0" smtClean="0"/>
              <a:t> c 30 </a:t>
            </a:r>
            <a:r>
              <a:rPr lang="ru-RU" baseline="0" dirty="0" smtClean="0"/>
              <a:t>участками разбиения траектории близко к релейному. А, как известно, релейное управление удовлетворяет необходимым условиям оптимальности принципа максимума Понтрягина в классе непрерывных ограниченных функций. Поэтому решение, полученное прямым методом тоже оказывается близким к релейному.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начале</a:t>
            </a:r>
            <a:r>
              <a:rPr lang="ru-RU" baseline="0" dirty="0" smtClean="0"/>
              <a:t> своей презентации я сформулирую поставленную передо мной задачу.</a:t>
            </a:r>
          </a:p>
          <a:p>
            <a:r>
              <a:rPr lang="ru-RU" baseline="0" dirty="0" smtClean="0"/>
              <a:t>Затем  расскажу об оптимизации траекторий с малой тягой и аспекте выбора переменных в прямых методах.</a:t>
            </a:r>
          </a:p>
          <a:p>
            <a:r>
              <a:rPr lang="ru-RU" baseline="0" dirty="0" smtClean="0"/>
              <a:t>Вторая часть доклада будет посвящена непосредственно реализуемым мной методам и их сравнению.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946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</a:t>
            </a:r>
            <a:r>
              <a:rPr lang="ru-RU" baseline="0" dirty="0" smtClean="0"/>
              <a:t> к постановке исследуемой мной задачи. Необходимо  найти оптимальную по затратам топлива межпланетную траекторию перелета  в центральном гравитационном поле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В предположении, что  тяга малая , величина ускорения тяги ограничена константой, скорость истечения топлива постоянна. Положения и скорости планет берутся из эфемерид </a:t>
            </a:r>
            <a:r>
              <a:rPr lang="en-US" baseline="0" dirty="0" smtClean="0"/>
              <a:t>DE423</a:t>
            </a:r>
            <a:r>
              <a:rPr lang="ru-RU" baseline="0" dirty="0" smtClean="0"/>
              <a:t>, траектория перелета строится для КА массой 300 кг с двигателем СПД 100 В.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Поставленная задача является задачей поиска оптимального управления.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%управление кусочно-постоянное (траектория перелета разбивается на несколько участков, на которых тяга постоянна по величине и направлению), </a:t>
            </a:r>
            <a:endParaRPr lang="ru-RU" dirty="0" smtClean="0"/>
          </a:p>
          <a:p>
            <a:endParaRPr lang="ru-RU" baseline="0" dirty="0" smtClean="0"/>
          </a:p>
          <a:p>
            <a:endParaRPr lang="ru-RU" sz="1200" dirty="0" smtClean="0"/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Основными методами решения задач</a:t>
            </a:r>
            <a:r>
              <a:rPr lang="ru-RU" baseline="0" dirty="0" smtClean="0"/>
              <a:t> </a:t>
            </a:r>
            <a:r>
              <a:rPr lang="ru-RU" dirty="0" smtClean="0"/>
              <a:t>оптимального управления являются т.н. прямые и непрямые методы.</a:t>
            </a:r>
            <a:r>
              <a:rPr lang="ru-RU" baseline="0" dirty="0" smtClean="0"/>
              <a:t> </a:t>
            </a:r>
          </a:p>
          <a:p>
            <a:r>
              <a:rPr lang="ru-RU" baseline="0" dirty="0" smtClean="0"/>
              <a:t>Непрямые методы основаны на использовании принципа максимума. Для Решения, полученного прямыми методами ,выполняются строгие условия оптимальности . («+»)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типичных задачах оптимизации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 затратам топлива удается получить явное выражение для оптимального управления как функции сопряженных переменных. Однако поведение итерационной процедуры расчета сопряженных переменных очень чувствительно к их начальному приближению.(«-»)</a:t>
            </a:r>
          </a:p>
          <a:p>
            <a:endParaRPr lang="ru-RU" baseline="0" dirty="0" smtClean="0"/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прямых методах управление определяется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конечным числом параметров</a:t>
            </a:r>
            <a:r>
              <a:rPr lang="ru-RU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задача оптимизации сводится к задаче нелинейного программирования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Хорошо известно, что для сходимости возникающих при этом итерационных процедур сравнительно легко удается подобрать начальное приближение.(«+»)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Получаемого в результате решения выполняются условия оптимальности в более узком классе функций («-»), но  оно является близким к оптимальному. Кроме того, прямые методы обладают простотой интерпретации выбираемых параметров управления, а также простотой реализации модели возмущенного движения, тем самым, могут быть применены к более сложным динамическим системам. Поэтому при предварительном анализе траекторий перелета полезно и важно уметь получать решение прямым методом.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Важным аспектом прямых методов является выбор переменных, описывающих задачу, относительно которых проводится оптимизация. Этот аспект может влиять на свойства сходимости прямого метода и его чувствительность к начальному приближению.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Один из наиболее распространенных подходов основан на поиске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оптимального управления ускорением тяги, другой на поиске оптимального импульсного управления. Еще один относительно новый подход основан на представлении управления в виде интерполяционных полиномов и оптимизации относительно коэффициентов разложения по ним.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Далее </a:t>
            </a:r>
            <a:r>
              <a:rPr lang="ru-RU" baseline="0" dirty="0" smtClean="0"/>
              <a:t>будут рассмотрены два подхода к выбору оптимизационных переменных. Один из них основан на поиске оптимального управления ускорением  тягой в виде кусочно-постоянной функции. В этом случае на каждом из участков траектории решается возмущенная задача двух тел и оптимизируется величина и направление вектора тяги. Другой подход основан на идее перехода от управления ускорением тяги к импульсному управлению, при этом на каждом из участков траектории можно воспользоваться моделью задачи двух тел, найти оптимальное импульсное управление, а затем произвести обратный переход от импульсов к ускорению тяги. В данном докладе переход от импульсов к активным участкам не рассматривается , он будет реализован на следующем этапе работы.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Первый из реализованных</a:t>
            </a:r>
            <a:r>
              <a:rPr lang="ru-RU" baseline="0" dirty="0" smtClean="0"/>
              <a:t> мной методов основан на  поиске оптимального управления ускорением тяги и метода простой пристрелки. </a:t>
            </a:r>
            <a:r>
              <a:rPr lang="ru-RU" dirty="0" smtClean="0"/>
              <a:t>Входе решения зад. Траекторию</a:t>
            </a:r>
            <a:r>
              <a:rPr lang="ru-RU" baseline="0" dirty="0" smtClean="0"/>
              <a:t> перелета разбивается на </a:t>
            </a:r>
            <a:r>
              <a:rPr lang="en-US" baseline="0" dirty="0" smtClean="0"/>
              <a:t>N </a:t>
            </a:r>
            <a:r>
              <a:rPr lang="ru-RU" baseline="0" dirty="0" smtClean="0"/>
              <a:t> участков равномерно по времени с шагом дельта т. Ускорение тяги </a:t>
            </a:r>
            <a:r>
              <a:rPr lang="ru-RU" baseline="0" dirty="0" err="1" smtClean="0"/>
              <a:t>эпсилон</a:t>
            </a:r>
            <a:r>
              <a:rPr lang="ru-RU" baseline="0" dirty="0" smtClean="0"/>
              <a:t> </a:t>
            </a:r>
            <a:r>
              <a:rPr lang="en-US" baseline="0" dirty="0" err="1" smtClean="0"/>
              <a:t>i</a:t>
            </a:r>
            <a:r>
              <a:rPr lang="ru-RU" baseline="0" dirty="0" smtClean="0"/>
              <a:t>-</a:t>
            </a:r>
            <a:r>
              <a:rPr lang="ru-RU" baseline="0" dirty="0" err="1" smtClean="0"/>
              <a:t>ое</a:t>
            </a:r>
            <a:r>
              <a:rPr lang="ru-RU" baseline="0" dirty="0" smtClean="0"/>
              <a:t> на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-</a:t>
            </a:r>
            <a:r>
              <a:rPr lang="ru-RU" baseline="0" dirty="0" err="1" smtClean="0"/>
              <a:t>ом</a:t>
            </a:r>
            <a:r>
              <a:rPr lang="ru-RU" baseline="0" dirty="0" smtClean="0"/>
              <a:t> участке траектории считается постоянным по величине и направлению, и ограниченным по величине некоторой константой </a:t>
            </a:r>
            <a:r>
              <a:rPr lang="ru-RU" baseline="0" dirty="0" err="1" smtClean="0"/>
              <a:t>эпс</a:t>
            </a:r>
            <a:r>
              <a:rPr lang="ru-RU" baseline="0" dirty="0" smtClean="0"/>
              <a:t> макс. </a:t>
            </a:r>
            <a:r>
              <a:rPr lang="ru-RU" baseline="0" dirty="0" err="1" smtClean="0"/>
              <a:t>Эпсилон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итые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являеются</a:t>
            </a:r>
            <a:r>
              <a:rPr lang="ru-RU" baseline="0" dirty="0" smtClean="0"/>
              <a:t> переменными . В приведенной постановке оптимизация затрат топлива равносильна оптимизации следующего функционала. С такими ограничениями вида равенство и неравенство. Для получения ограничений вида равенство на каждом из участков разбиения траектории последовательно интегрируются уравнения </a:t>
            </a:r>
            <a:r>
              <a:rPr lang="ru-RU" baseline="0" dirty="0" err="1" smtClean="0"/>
              <a:t>двужения</a:t>
            </a:r>
            <a:r>
              <a:rPr lang="ru-RU" baseline="0" dirty="0" smtClean="0"/>
              <a:t> возмущенной задачи двух тел. Таким образом мы получаем задачу </a:t>
            </a:r>
            <a:r>
              <a:rPr lang="ru-RU" baseline="0" dirty="0" err="1" smtClean="0"/>
              <a:t>нелинейнейного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програмирования</a:t>
            </a:r>
            <a:r>
              <a:rPr lang="ru-RU" baseline="0" dirty="0" smtClean="0"/>
              <a:t>, а управление, полученное в ходе ее решения мы и будем называть оптимальным.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5FA26-D0B6-42C5-97D0-7C19B91C592B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Второй метод так же основан на поиске оптимального</a:t>
            </a:r>
            <a:r>
              <a:rPr lang="ru-RU" baseline="0" dirty="0" smtClean="0"/>
              <a:t> управления тягой, но теперь в его основе лежит метод параллельной пристрелки. В этом случае переменными являются не только ускорения </a:t>
            </a:r>
            <a:r>
              <a:rPr lang="ru-RU" baseline="0" dirty="0" err="1" smtClean="0"/>
              <a:t>эпсилон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итые</a:t>
            </a:r>
            <a:r>
              <a:rPr lang="ru-RU" baseline="0" dirty="0" smtClean="0"/>
              <a:t>, но и фазовые векторы КА в узлах разбиения траектории, поэтому после интегрирования уравнений движения на каждом из участков траектории мы имеем дополнительно следующие ограничения типа равенство. В итоге, мы получаем следующую задачу нелинейного программирования, решая которую, находим оптимальное управление.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 решении задачи первым </a:t>
            </a:r>
            <a:r>
              <a:rPr lang="ru-RU" dirty="0" err="1" smtClean="0"/>
              <a:t>методом,траектория</a:t>
            </a:r>
            <a:r>
              <a:rPr lang="ru-RU" baseline="0" dirty="0" smtClean="0"/>
              <a:t> перелета разбивается на </a:t>
            </a:r>
            <a:r>
              <a:rPr lang="en-US" baseline="0" dirty="0" smtClean="0"/>
              <a:t>N </a:t>
            </a:r>
            <a:r>
              <a:rPr lang="ru-RU" baseline="0" dirty="0" smtClean="0"/>
              <a:t> участков равномерно по времени с шагом дельта т. Ускорение тяги </a:t>
            </a:r>
            <a:r>
              <a:rPr lang="ru-RU" baseline="0" dirty="0" err="1" smtClean="0"/>
              <a:t>эпсилон</a:t>
            </a:r>
            <a:r>
              <a:rPr lang="ru-RU" baseline="0" dirty="0" smtClean="0"/>
              <a:t> </a:t>
            </a:r>
            <a:r>
              <a:rPr lang="en-US" baseline="0" dirty="0" err="1" smtClean="0"/>
              <a:t>i</a:t>
            </a:r>
            <a:r>
              <a:rPr lang="ru-RU" baseline="0" dirty="0" smtClean="0"/>
              <a:t>-</a:t>
            </a:r>
            <a:r>
              <a:rPr lang="ru-RU" baseline="0" dirty="0" err="1" smtClean="0"/>
              <a:t>ое</a:t>
            </a:r>
            <a:r>
              <a:rPr lang="ru-RU" baseline="0" dirty="0" smtClean="0"/>
              <a:t> на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-</a:t>
            </a:r>
            <a:r>
              <a:rPr lang="ru-RU" baseline="0" dirty="0" err="1" smtClean="0"/>
              <a:t>ом</a:t>
            </a:r>
            <a:r>
              <a:rPr lang="ru-RU" baseline="0" dirty="0" smtClean="0"/>
              <a:t> участке траектории считается постоянным по величине и направлению, и ограниченным по величине некоторой константой </a:t>
            </a:r>
            <a:r>
              <a:rPr lang="ru-RU" baseline="0" dirty="0" err="1" smtClean="0"/>
              <a:t>эпс</a:t>
            </a:r>
            <a:r>
              <a:rPr lang="ru-RU" baseline="0" dirty="0" smtClean="0"/>
              <a:t> макс. . В приведенной постановке оптимизация затрат топлива равносильна оптимизации следующего функционала. Со следующими ограничениями вида равенство и неравенство. Для получения ограничений вида равенство на каждом из участков разбиения траектории интегрируются уравнения движения с ускорением тяги </a:t>
            </a:r>
            <a:r>
              <a:rPr lang="ru-RU" baseline="0" dirty="0" err="1" smtClean="0"/>
              <a:t>эпсилон</a:t>
            </a:r>
            <a:r>
              <a:rPr lang="ru-RU" baseline="0" dirty="0" smtClean="0"/>
              <a:t> </a:t>
            </a:r>
            <a:r>
              <a:rPr lang="en-US" baseline="0" dirty="0" err="1" smtClean="0"/>
              <a:t>i</a:t>
            </a:r>
            <a:r>
              <a:rPr lang="ru-RU" baseline="0" dirty="0" smtClean="0"/>
              <a:t>-</a:t>
            </a:r>
            <a:r>
              <a:rPr lang="ru-RU" baseline="0" dirty="0" err="1" smtClean="0"/>
              <a:t>ое</a:t>
            </a:r>
            <a:r>
              <a:rPr lang="ru-RU" baseline="0" dirty="0" smtClean="0"/>
              <a:t>. Таким образом, мы получаем задачу нелинейного программирования, а управление, полученное в ходе ее решения, мы и будем называть оптимальным.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aseline="0" dirty="0" smtClean="0"/>
              <a:t>Еще один метод основан на поиске оптимального импульсного управления и методе параллельной </a:t>
            </a:r>
            <a:r>
              <a:rPr lang="ru-RU" baseline="0" dirty="0" err="1" smtClean="0"/>
              <a:t>пристрелки.траектория</a:t>
            </a:r>
            <a:r>
              <a:rPr lang="ru-RU" baseline="0" dirty="0" smtClean="0"/>
              <a:t> перелета также разбивается на </a:t>
            </a:r>
            <a:r>
              <a:rPr lang="en-US" baseline="0" dirty="0" smtClean="0"/>
              <a:t>N </a:t>
            </a:r>
            <a:r>
              <a:rPr lang="ru-RU" baseline="0" dirty="0" smtClean="0"/>
              <a:t>участков равномерно по времени. В начале каждого участка траектории подается импульс </a:t>
            </a:r>
            <a:r>
              <a:rPr lang="en-US" baseline="0" dirty="0" smtClean="0"/>
              <a:t>delta v _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ru-RU" baseline="0" dirty="0" smtClean="0"/>
              <a:t>(ограниченный по величине константой </a:t>
            </a:r>
            <a:r>
              <a:rPr lang="ru-RU" baseline="0" dirty="0" err="1" smtClean="0"/>
              <a:t>дель</a:t>
            </a:r>
            <a:r>
              <a:rPr lang="ru-RU" baseline="0" dirty="0" smtClean="0"/>
              <a:t> в макс) и интегрируются уравнения движения в модели задачи двух тел. Переменными в данном случае являются фазовые векторы в узлах траектории, а импульс дельта в </a:t>
            </a:r>
            <a:r>
              <a:rPr lang="ru-RU" baseline="0" dirty="0" err="1" smtClean="0"/>
              <a:t>итое</a:t>
            </a:r>
            <a:r>
              <a:rPr lang="ru-RU" baseline="0" dirty="0" smtClean="0"/>
              <a:t> может быть найден по следующей формуле,  В итоге, мы получаем задачу нелинейного программирования относительно импульсных переменных в следующей форме.</a:t>
            </a:r>
          </a:p>
          <a:p>
            <a:endParaRPr lang="ru-RU" baseline="0" dirty="0" smtClean="0"/>
          </a:p>
          <a:p>
            <a:r>
              <a:rPr lang="ru-RU" baseline="0" dirty="0" smtClean="0"/>
              <a:t>, где дельта </a:t>
            </a:r>
            <a:r>
              <a:rPr lang="ru-RU" baseline="0" dirty="0" err="1" smtClean="0"/>
              <a:t>в-итое</a:t>
            </a:r>
            <a:r>
              <a:rPr lang="ru-RU" baseline="0" dirty="0" smtClean="0"/>
              <a:t> с индексом дельта т – значение скорости после интегрирования уравнений движения на </a:t>
            </a:r>
            <a:r>
              <a:rPr lang="ru-RU" baseline="0" dirty="0" err="1" smtClean="0"/>
              <a:t>итом</a:t>
            </a:r>
            <a:r>
              <a:rPr lang="ru-RU" baseline="0" dirty="0" smtClean="0"/>
              <a:t> участке. В приведенной постановке оптимизация затрат топлива равносильна оптимизации следующего функционала с такими </a:t>
            </a:r>
            <a:r>
              <a:rPr lang="ru-RU" baseline="0" dirty="0" err="1" smtClean="0"/>
              <a:t>огр</a:t>
            </a:r>
            <a:r>
              <a:rPr lang="ru-RU" baseline="0" dirty="0" smtClean="0"/>
              <a:t> вида </a:t>
            </a:r>
            <a:r>
              <a:rPr lang="ru-RU" baseline="0" dirty="0" err="1" smtClean="0"/>
              <a:t>равентсво</a:t>
            </a:r>
            <a:r>
              <a:rPr lang="ru-RU" baseline="0" dirty="0" smtClean="0"/>
              <a:t> и неравенство. Таким образом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FE67B-7529-41A9-8C27-DFF90C65E742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A42C7-7DC6-47BA-A4EF-EBC1C360D81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46D25-1D26-4CAF-9C26-94F651BE9D6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357188"/>
            <a:ext cx="9143999" cy="428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dirty="0" smtClean="0"/>
          </a:p>
          <a:p>
            <a:r>
              <a:rPr lang="en-US" sz="2200" dirty="0" smtClean="0"/>
              <a:t>60</a:t>
            </a:r>
            <a:r>
              <a:rPr lang="ru-RU" sz="2200" dirty="0" smtClean="0"/>
              <a:t>-я научная конференция МФТИ</a:t>
            </a:r>
            <a:br>
              <a:rPr lang="ru-RU" sz="2200" dirty="0" smtClean="0"/>
            </a:br>
            <a:r>
              <a:rPr lang="en-US" sz="2200" dirty="0" smtClean="0"/>
              <a:t>20</a:t>
            </a:r>
            <a:r>
              <a:rPr lang="ru-RU" sz="2200" dirty="0" smtClean="0"/>
              <a:t> ноября 201</a:t>
            </a:r>
            <a:r>
              <a:rPr lang="ru-RU" sz="2200" dirty="0"/>
              <a:t>7</a:t>
            </a:r>
            <a:r>
              <a:rPr lang="en-US" sz="2200" dirty="0" smtClean="0"/>
              <a:t> </a:t>
            </a:r>
            <a:r>
              <a:rPr lang="ru-RU" sz="2200" dirty="0" smtClean="0"/>
              <a:t>года</a:t>
            </a:r>
            <a:endParaRPr lang="en-US" sz="2200" dirty="0" smtClean="0"/>
          </a:p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Динамика </a:t>
            </a:r>
            <a:r>
              <a:rPr lang="ru-RU" sz="2200" dirty="0"/>
              <a:t>и управление движением космических </a:t>
            </a:r>
            <a:r>
              <a:rPr lang="ru-RU" sz="2200" dirty="0" smtClean="0"/>
              <a:t>аппаратов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latin typeface="Arial" charset="0"/>
              </a:rPr>
              <a:t/>
            </a:r>
            <a:br>
              <a:rPr lang="ru-RU" sz="2000" dirty="0" smtClean="0">
                <a:latin typeface="Arial" charset="0"/>
              </a:rPr>
            </a:br>
            <a:r>
              <a:rPr lang="en-US" sz="4300" dirty="0" smtClean="0">
                <a:latin typeface="Arial" charset="0"/>
              </a:rPr>
              <a:t>    </a:t>
            </a:r>
            <a:r>
              <a:rPr lang="ru-RU" sz="4300" b="1" dirty="0" smtClean="0"/>
              <a:t/>
            </a:r>
            <a:br>
              <a:rPr lang="ru-RU" sz="4300" b="1" dirty="0" smtClean="0"/>
            </a:br>
            <a:r>
              <a:rPr lang="ru-RU" sz="4300" b="1" dirty="0" smtClean="0"/>
              <a:t>Прямые методы оптимизации траекторий перелета с малой тягой</a:t>
            </a:r>
            <a:endParaRPr lang="ru-RU" sz="4300" b="1" dirty="0"/>
          </a:p>
          <a:p>
            <a:r>
              <a:rPr lang="en-US" sz="2200" b="1" dirty="0" smtClean="0"/>
              <a:t/>
            </a:r>
            <a:br>
              <a:rPr lang="en-US" sz="2200" b="1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14375" y="4929188"/>
            <a:ext cx="7890073" cy="1357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chemeClr val="tx1"/>
                </a:solidFill>
                <a:latin typeface="+mj-lt"/>
              </a:rPr>
              <a:t>А.А. Целоусова, студентка 5 курса ФУПМ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endParaRPr lang="ru-RU" sz="1600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Научный руководитель:</a:t>
            </a:r>
            <a:r>
              <a:rPr lang="en-US" sz="18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к.ф.-м.н</a:t>
            </a:r>
            <a:r>
              <a:rPr lang="ru-RU" sz="1800" dirty="0" smtClean="0">
                <a:solidFill>
                  <a:schemeClr val="tx1"/>
                </a:solidFill>
              </a:rPr>
              <a:t>., М.Г. Широбоков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ru-RU" sz="1600" dirty="0" smtClean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6" name="Рисунок 5" descr="mfti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9500" y="285750"/>
            <a:ext cx="14287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 descr="ipm-label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573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6571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Оптимальные траектории перелета для даты старта 01.01.2020 и временем полета 432 дня</a:t>
            </a:r>
            <a:endParaRPr lang="ru-RU" sz="2800" dirty="0"/>
          </a:p>
        </p:txBody>
      </p:sp>
      <p:pic>
        <p:nvPicPr>
          <p:cNvPr id="2050" name="Picture 2" descr="C:\Users\Anastassia\Desktop\kiam\BacDipl\MATLAB\methods_trajectori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558683"/>
            <a:ext cx="6624736" cy="4966661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484784"/>
            <a:ext cx="6912768" cy="507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10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Оптимальные траектории перелета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052012" y="4843026"/>
            <a:ext cx="50917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Дата старта</a:t>
            </a:r>
            <a:r>
              <a:rPr lang="ru-RU" dirty="0" smtClean="0"/>
              <a:t>: 01.01.2020</a:t>
            </a:r>
          </a:p>
          <a:p>
            <a:pPr algn="ctr"/>
            <a:r>
              <a:rPr lang="ru-RU" b="1" dirty="0" smtClean="0"/>
              <a:t>Дата прилета</a:t>
            </a:r>
            <a:r>
              <a:rPr lang="ru-RU" dirty="0" smtClean="0"/>
              <a:t>: 08.03.2021</a:t>
            </a:r>
          </a:p>
          <a:p>
            <a:pPr algn="ctr"/>
            <a:r>
              <a:rPr lang="ru-RU" b="1" dirty="0" smtClean="0"/>
              <a:t>Время перелета</a:t>
            </a:r>
            <a:r>
              <a:rPr lang="ru-RU" dirty="0" smtClean="0"/>
              <a:t>: 432 дня</a:t>
            </a:r>
          </a:p>
          <a:p>
            <a:pPr algn="ctr"/>
            <a:r>
              <a:rPr lang="ru-RU" b="1" dirty="0" smtClean="0"/>
              <a:t>Участков траектории с постоянной тягой</a:t>
            </a:r>
            <a:r>
              <a:rPr lang="ru-RU" dirty="0" smtClean="0"/>
              <a:t>: 30</a:t>
            </a:r>
          </a:p>
          <a:p>
            <a:pPr algn="ctr"/>
            <a:r>
              <a:rPr lang="ru-RU" b="1" dirty="0" smtClean="0"/>
              <a:t>Затраты характеристической скорости</a:t>
            </a:r>
            <a:r>
              <a:rPr lang="ru-RU" dirty="0" smtClean="0"/>
              <a:t>: 6, 73 км/с</a:t>
            </a:r>
          </a:p>
          <a:p>
            <a:pPr algn="ctr"/>
            <a:r>
              <a:rPr lang="ru-RU" b="1" dirty="0" smtClean="0"/>
              <a:t>Относительные затраты топлива</a:t>
            </a:r>
            <a:r>
              <a:rPr lang="ru-RU" dirty="0" smtClean="0"/>
              <a:t>: 34, 75%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pic>
        <p:nvPicPr>
          <p:cNvPr id="1026" name="Picture 2" descr="C:\Users\Anastassia\Desktop\ипм\BacDipl\profile_30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212976"/>
            <a:ext cx="4490870" cy="3368152"/>
          </a:xfrm>
          <a:prstGeom prst="rect">
            <a:avLst/>
          </a:prstGeom>
          <a:noFill/>
        </p:spPr>
      </p:pic>
      <p:pic>
        <p:nvPicPr>
          <p:cNvPr id="1027" name="Picture 3" descr="C:\Users\Anastassia\Desktop\ипм\BacDipl\trajectory_30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2" y="1212976"/>
            <a:ext cx="4490870" cy="3368152"/>
          </a:xfrm>
          <a:prstGeom prst="rect">
            <a:avLst/>
          </a:prstGeom>
          <a:noFill/>
        </p:spPr>
      </p:pic>
      <p:sp>
        <p:nvSpPr>
          <p:cNvPr id="8" name="Номер слайда 7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103A40-F55B-4126-9048-DEAA9268EDBE}" type="slidenum"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r>
              <a:rPr kumimoji="0" lang="ru-RU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/14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Сравнительная характеристика</a:t>
            </a:r>
            <a:endParaRPr lang="ru-RU" sz="3200" dirty="0"/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67762934"/>
              </p:ext>
            </p:extLst>
          </p:nvPr>
        </p:nvGraphicFramePr>
        <p:xfrm>
          <a:off x="114422" y="1124744"/>
          <a:ext cx="8927977" cy="3357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5410"/>
                <a:gridCol w="3384376"/>
                <a:gridCol w="2598191"/>
              </a:tblGrid>
              <a:tr h="890033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Область сходимости</a:t>
                      </a:r>
                    </a:p>
                    <a:p>
                      <a:pPr algn="ctr"/>
                      <a:r>
                        <a:rPr lang="ru-RU" sz="1800" b="1" dirty="0" smtClean="0"/>
                        <a:t>(количество раз, когда метод сошелся)</a:t>
                      </a:r>
                      <a:endParaRPr lang="ru-RU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Эффективность</a:t>
                      </a:r>
                    </a:p>
                    <a:p>
                      <a:pPr algn="ctr"/>
                      <a:r>
                        <a:rPr lang="ru-RU" sz="1800" b="1" baseline="0" dirty="0" smtClean="0"/>
                        <a:t>(итераций в среднем) </a:t>
                      </a:r>
                    </a:p>
                  </a:txBody>
                  <a:tcPr marL="68580" marR="68580" marT="34290" marB="34290"/>
                </a:tc>
              </a:tr>
              <a:tr h="75310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Управление</a:t>
                      </a:r>
                      <a:r>
                        <a:rPr lang="ru-RU" sz="1800" b="1" baseline="0" dirty="0" smtClean="0"/>
                        <a:t> ускорением тяги, пристрелка</a:t>
                      </a:r>
                      <a:endParaRPr lang="ru-RU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✗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239/280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( 86%)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 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r>
                        <a:rPr lang="ru-RU" sz="2000" dirty="0" smtClean="0"/>
                        <a:t>   Высокая</a:t>
                      </a:r>
                    </a:p>
                    <a:p>
                      <a:pPr algn="ctr"/>
                      <a:r>
                        <a:rPr lang="en-US" sz="2000" dirty="0" smtClean="0"/>
                        <a:t> (</a:t>
                      </a:r>
                      <a:r>
                        <a:rPr lang="ru-RU" sz="2000" dirty="0" smtClean="0"/>
                        <a:t>31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итерация)  </a:t>
                      </a:r>
                    </a:p>
                  </a:txBody>
                  <a:tcPr marL="68580" marR="68580" marT="34290" marB="34290"/>
                </a:tc>
              </a:tr>
              <a:tr h="84766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Управление</a:t>
                      </a:r>
                      <a:r>
                        <a:rPr lang="ru-RU" sz="1800" b="1" baseline="0" dirty="0" smtClean="0"/>
                        <a:t> ускорением тяги, параллельная пристрелка</a:t>
                      </a:r>
                      <a:endParaRPr lang="ru-RU" sz="18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✗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2000" baseline="0" dirty="0" smtClean="0"/>
                        <a:t>259/280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baseline="0" dirty="0" smtClean="0"/>
                        <a:t>( 93%)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 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r>
                        <a:rPr lang="ru-RU" sz="2000" dirty="0" smtClean="0"/>
                        <a:t>   В</a:t>
                      </a:r>
                      <a:r>
                        <a:rPr lang="ru-RU" sz="2000" baseline="0" dirty="0" smtClean="0"/>
                        <a:t>ысокая </a:t>
                      </a:r>
                    </a:p>
                    <a:p>
                      <a:pPr algn="ctr"/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(</a:t>
                      </a:r>
                      <a:r>
                        <a:rPr lang="ru-RU" sz="2000" baseline="0" dirty="0" smtClean="0"/>
                        <a:t>48 итераций</a:t>
                      </a:r>
                      <a:r>
                        <a:rPr lang="en-US" sz="2000" baseline="0" dirty="0" smtClean="0"/>
                        <a:t>)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</a:tr>
              <a:tr h="82156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Импульсное</a:t>
                      </a:r>
                      <a:r>
                        <a:rPr lang="ru-RU" sz="1800" b="1" baseline="0" dirty="0" smtClean="0"/>
                        <a:t> управление, параллельная пристрелка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    </a:t>
                      </a:r>
                      <a:r>
                        <a:rPr lang="ru-RU" sz="2000" dirty="0" smtClean="0">
                          <a:solidFill>
                            <a:srgbClr val="00B050"/>
                          </a:solidFill>
                        </a:rPr>
                        <a:t>✓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/280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( 100%)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✗</a:t>
                      </a:r>
                      <a:r>
                        <a:rPr lang="ru-RU" sz="2000" dirty="0" smtClean="0"/>
                        <a:t>   </a:t>
                      </a:r>
                      <a:r>
                        <a:rPr lang="ru-RU" sz="2000" baseline="0" dirty="0" smtClean="0"/>
                        <a:t>Низкая</a:t>
                      </a:r>
                      <a:r>
                        <a:rPr lang="ru-RU" sz="2000" dirty="0" smtClean="0"/>
                        <a:t> </a:t>
                      </a:r>
                    </a:p>
                    <a:p>
                      <a:pPr algn="ctr"/>
                      <a:r>
                        <a:rPr lang="en-US" sz="2000" dirty="0" smtClean="0"/>
                        <a:t>(</a:t>
                      </a:r>
                      <a:r>
                        <a:rPr lang="ru-RU" sz="2000" dirty="0" smtClean="0"/>
                        <a:t>232 итерации</a:t>
                      </a:r>
                      <a:r>
                        <a:rPr lang="en-US" sz="2000" dirty="0" smtClean="0"/>
                        <a:t>)</a:t>
                      </a:r>
                      <a:endParaRPr lang="ru-RU" sz="2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4869160"/>
            <a:ext cx="8229600" cy="1545035"/>
          </a:xfrm>
        </p:spPr>
        <p:txBody>
          <a:bodyPr>
            <a:normAutofit lnSpcReduction="10000"/>
          </a:bodyPr>
          <a:lstStyle/>
          <a:p>
            <a:r>
              <a:rPr lang="ru-RU" sz="2200" b="1" dirty="0" smtClean="0"/>
              <a:t>Язык программирования:  </a:t>
            </a:r>
            <a:r>
              <a:rPr lang="en-US" sz="2200" dirty="0" smtClean="0"/>
              <a:t>MATLAB R2017a</a:t>
            </a:r>
          </a:p>
          <a:p>
            <a:r>
              <a:rPr lang="ru-RU" sz="2200" b="1" dirty="0" smtClean="0"/>
              <a:t>Алгоритм оптимизации : </a:t>
            </a:r>
            <a:r>
              <a:rPr lang="en-US" sz="2200" dirty="0" err="1" smtClean="0"/>
              <a:t>fmincon</a:t>
            </a:r>
            <a:r>
              <a:rPr lang="en-US" sz="2200" dirty="0" smtClean="0"/>
              <a:t>, SQP (sequential quadratic programming)</a:t>
            </a:r>
          </a:p>
          <a:p>
            <a:r>
              <a:rPr lang="ru-RU" sz="2200" dirty="0" smtClean="0"/>
              <a:t>Время полета варьируется от 432 до 711 дней, </a:t>
            </a:r>
            <a:r>
              <a:rPr lang="en-US" sz="2200" dirty="0" smtClean="0"/>
              <a:t>N = 5</a:t>
            </a:r>
            <a:endParaRPr lang="ru-RU" sz="2200" dirty="0" smtClean="0"/>
          </a:p>
          <a:p>
            <a:endParaRPr lang="ru-RU" sz="2200" dirty="0"/>
          </a:p>
        </p:txBody>
      </p:sp>
      <p:sp>
        <p:nvSpPr>
          <p:cNvPr id="7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12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Характерное время работы методов</a:t>
            </a:r>
            <a:endParaRPr lang="ru-RU" dirty="0"/>
          </a:p>
        </p:txBody>
      </p:sp>
      <p:graphicFrame>
        <p:nvGraphicFramePr>
          <p:cNvPr id="5" name="Объект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80683616"/>
              </p:ext>
            </p:extLst>
          </p:nvPr>
        </p:nvGraphicFramePr>
        <p:xfrm>
          <a:off x="323528" y="1700808"/>
          <a:ext cx="8424936" cy="28188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04202"/>
                <a:gridCol w="3320734"/>
              </a:tblGrid>
              <a:tr h="95173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Управление</a:t>
                      </a:r>
                      <a:r>
                        <a:rPr lang="ru-RU" sz="2400" baseline="0" dirty="0" smtClean="0"/>
                        <a:t> ускорением тяги, пристрелка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</a:t>
                      </a:r>
                      <a:r>
                        <a:rPr lang="en-US" sz="2400" dirty="0" smtClean="0"/>
                        <a:t>.068 ± 0.</a:t>
                      </a:r>
                      <a:r>
                        <a:rPr lang="ru-RU" sz="2400" dirty="0" smtClean="0"/>
                        <a:t>9</a:t>
                      </a:r>
                      <a:r>
                        <a:rPr lang="en-US" sz="2400" dirty="0" smtClean="0"/>
                        <a:t>26</a:t>
                      </a:r>
                      <a:r>
                        <a:rPr lang="ru-RU" sz="2400" dirty="0" smtClean="0"/>
                        <a:t> с</a:t>
                      </a:r>
                      <a:endParaRPr lang="ru-RU" sz="2400" dirty="0"/>
                    </a:p>
                  </a:txBody>
                  <a:tcPr/>
                </a:tc>
              </a:tr>
              <a:tr h="104416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Управление</a:t>
                      </a:r>
                      <a:r>
                        <a:rPr lang="ru-RU" sz="2400" baseline="0" dirty="0" smtClean="0"/>
                        <a:t> ускорением тяги, параллельная пристрелка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26</a:t>
                      </a:r>
                      <a:r>
                        <a:rPr lang="en-US" sz="2400" dirty="0" smtClean="0"/>
                        <a:t>.093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± 0.028</a:t>
                      </a:r>
                      <a:r>
                        <a:rPr lang="ru-RU" sz="2400" dirty="0" smtClean="0"/>
                        <a:t> с</a:t>
                      </a:r>
                      <a:endParaRPr lang="ru-RU" sz="2400" dirty="0"/>
                    </a:p>
                  </a:txBody>
                  <a:tcPr/>
                </a:tc>
              </a:tr>
              <a:tr h="58872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Импульсное</a:t>
                      </a:r>
                      <a:r>
                        <a:rPr lang="ru-RU" sz="2400" baseline="0" dirty="0" smtClean="0"/>
                        <a:t> управление, параллельная пристрелка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35.411</a:t>
                      </a:r>
                      <a:r>
                        <a:rPr lang="en-US" sz="2400" dirty="0" smtClean="0"/>
                        <a:t> ± </a:t>
                      </a:r>
                      <a:r>
                        <a:rPr lang="ru-RU" sz="2400" dirty="0" smtClean="0"/>
                        <a:t>3</a:t>
                      </a:r>
                      <a:r>
                        <a:rPr lang="en-US" sz="2400" dirty="0" smtClean="0"/>
                        <a:t>.04</a:t>
                      </a:r>
                      <a:r>
                        <a:rPr lang="ru-RU" sz="2400" dirty="0" smtClean="0"/>
                        <a:t>1 с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67544" y="4980309"/>
            <a:ext cx="7776864" cy="1401019"/>
          </a:xfrm>
        </p:spPr>
        <p:txBody>
          <a:bodyPr>
            <a:normAutofit fontScale="85000" lnSpcReduction="20000"/>
          </a:bodyPr>
          <a:lstStyle/>
          <a:p>
            <a:r>
              <a:rPr lang="ru-RU" sz="3100" b="1" dirty="0" smtClean="0"/>
              <a:t>Параметры вычислительной системы: </a:t>
            </a:r>
            <a:r>
              <a:rPr lang="ru-RU" sz="3100" dirty="0" smtClean="0"/>
              <a:t>операционная система </a:t>
            </a:r>
            <a:r>
              <a:rPr lang="fr-FR" sz="3100" dirty="0" smtClean="0"/>
              <a:t>Windows 7, </a:t>
            </a:r>
            <a:r>
              <a:rPr lang="ru-RU" sz="3100" dirty="0" smtClean="0"/>
              <a:t>процессор </a:t>
            </a:r>
            <a:r>
              <a:rPr lang="fr-FR" sz="3100" dirty="0" smtClean="0"/>
              <a:t>Intel</a:t>
            </a:r>
            <a:r>
              <a:rPr lang="ru-RU" sz="3100" dirty="0" smtClean="0"/>
              <a:t> </a:t>
            </a:r>
            <a:r>
              <a:rPr lang="fr-FR" sz="3100" dirty="0" smtClean="0"/>
              <a:t>Core i3 </a:t>
            </a:r>
            <a:r>
              <a:rPr lang="ru-RU" sz="3100" dirty="0" smtClean="0"/>
              <a:t>-</a:t>
            </a:r>
            <a:r>
              <a:rPr lang="fr-FR" sz="3100" dirty="0" smtClean="0"/>
              <a:t>2377M, </a:t>
            </a:r>
            <a:r>
              <a:rPr lang="ru-RU" sz="3100" dirty="0" smtClean="0"/>
              <a:t>частота 1.5 ГГц, оперативная память 4.0 ГБ.</a:t>
            </a:r>
          </a:p>
          <a:p>
            <a:endParaRPr lang="ru-RU" dirty="0"/>
          </a:p>
        </p:txBody>
      </p:sp>
      <p:sp>
        <p:nvSpPr>
          <p:cNvPr id="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13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Заключение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88632"/>
          </a:xfrm>
        </p:spPr>
        <p:txBody>
          <a:bodyPr>
            <a:normAutofit fontScale="55000" lnSpcReduction="20000"/>
          </a:bodyPr>
          <a:lstStyle/>
          <a:p>
            <a:r>
              <a:rPr lang="ru-RU" sz="4500" dirty="0" smtClean="0"/>
              <a:t>Реализованы три прямых метода поиска оптимального управления:</a:t>
            </a:r>
          </a:p>
          <a:p>
            <a:pPr>
              <a:buNone/>
            </a:pPr>
            <a:r>
              <a:rPr lang="ru-RU" sz="4500" dirty="0" smtClean="0"/>
              <a:t>      1. управление тягой + пристрелка </a:t>
            </a:r>
          </a:p>
          <a:p>
            <a:pPr>
              <a:buNone/>
            </a:pPr>
            <a:r>
              <a:rPr lang="ru-RU" sz="4500" dirty="0" smtClean="0"/>
              <a:t>      2. управление тягой + параллельная пристрелка</a:t>
            </a:r>
          </a:p>
          <a:p>
            <a:pPr>
              <a:buNone/>
            </a:pPr>
            <a:r>
              <a:rPr lang="ru-RU" sz="4500" dirty="0" smtClean="0"/>
              <a:t>      3. импульсное управление + параллельная пристрелка</a:t>
            </a:r>
          </a:p>
          <a:p>
            <a:endParaRPr lang="ru-RU" sz="4500" dirty="0" smtClean="0"/>
          </a:p>
          <a:p>
            <a:r>
              <a:rPr lang="ru-RU" sz="4500" dirty="0" smtClean="0"/>
              <a:t>Исследованы области сходимости методов. Наибольшей областью сходимости обладает метод номер 3. С точки зрения количества итераций наиболее эффективен метод номер 1.</a:t>
            </a:r>
          </a:p>
          <a:p>
            <a:endParaRPr lang="ru-RU" sz="4500" dirty="0" smtClean="0"/>
          </a:p>
          <a:p>
            <a:r>
              <a:rPr lang="ru-RU" sz="4500" dirty="0" smtClean="0"/>
              <a:t>Произведена оценка времени работы методов на персональном компьютере. Самым быстрым является  метод номер 1.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Работа выполнена при поддержке гранта Российского научного фонда</a:t>
            </a:r>
          </a:p>
          <a:p>
            <a:pPr>
              <a:buNone/>
            </a:pPr>
            <a:r>
              <a:rPr lang="ru-RU" dirty="0" smtClean="0"/>
              <a:t>      (проект № 17-71-10242).</a:t>
            </a:r>
          </a:p>
        </p:txBody>
      </p:sp>
      <p:sp>
        <p:nvSpPr>
          <p:cNvPr id="4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14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03A40-F55B-4126-9048-DEAA9268EDBE}" type="slidenum">
              <a:rPr lang="ru-RU" smtClean="0"/>
              <a:pPr/>
              <a:t>16</a:t>
            </a:fld>
            <a:r>
              <a:rPr lang="ru-RU" smtClean="0"/>
              <a:t>/20</a:t>
            </a:r>
            <a:endParaRPr lang="ru-RU" dirty="0" smtClean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Оптимальные траектории перелета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2052012" y="4843026"/>
            <a:ext cx="50917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Дата старта</a:t>
            </a:r>
            <a:r>
              <a:rPr lang="ru-RU" dirty="0" smtClean="0"/>
              <a:t>: 01.01.2020</a:t>
            </a:r>
          </a:p>
          <a:p>
            <a:pPr algn="ctr"/>
            <a:r>
              <a:rPr lang="ru-RU" b="1" dirty="0" smtClean="0"/>
              <a:t>Дата прилета</a:t>
            </a:r>
            <a:r>
              <a:rPr lang="ru-RU" dirty="0" smtClean="0"/>
              <a:t>: 08.03.2021</a:t>
            </a:r>
          </a:p>
          <a:p>
            <a:pPr algn="ctr"/>
            <a:r>
              <a:rPr lang="ru-RU" b="1" dirty="0" smtClean="0"/>
              <a:t>Время перелета</a:t>
            </a:r>
            <a:r>
              <a:rPr lang="ru-RU" dirty="0" smtClean="0"/>
              <a:t>: 432 дня</a:t>
            </a:r>
          </a:p>
          <a:p>
            <a:pPr algn="ctr"/>
            <a:r>
              <a:rPr lang="ru-RU" b="1" dirty="0" smtClean="0"/>
              <a:t>Участков траектории с постоянной тягой</a:t>
            </a:r>
            <a:r>
              <a:rPr lang="ru-RU" dirty="0" smtClean="0"/>
              <a:t>: 30</a:t>
            </a:r>
          </a:p>
          <a:p>
            <a:pPr algn="ctr"/>
            <a:r>
              <a:rPr lang="ru-RU" b="1" dirty="0" smtClean="0"/>
              <a:t>Затраты характеристической скорости</a:t>
            </a:r>
            <a:r>
              <a:rPr lang="ru-RU" dirty="0" smtClean="0"/>
              <a:t>: 6, 73 км/с</a:t>
            </a:r>
          </a:p>
          <a:p>
            <a:pPr algn="ctr"/>
            <a:r>
              <a:rPr lang="ru-RU" b="1" dirty="0" smtClean="0"/>
              <a:t>Относительные затраты топлива</a:t>
            </a:r>
            <a:r>
              <a:rPr lang="ru-RU" dirty="0" smtClean="0"/>
              <a:t>: 34, 75%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</p:txBody>
      </p:sp>
      <p:pic>
        <p:nvPicPr>
          <p:cNvPr id="1026" name="Picture 2" descr="C:\Users\Anastassia\Desktop\ипм\BacDipl\profile_30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212976"/>
            <a:ext cx="4490870" cy="3368152"/>
          </a:xfrm>
          <a:prstGeom prst="rect">
            <a:avLst/>
          </a:prstGeom>
          <a:noFill/>
        </p:spPr>
      </p:pic>
      <p:pic>
        <p:nvPicPr>
          <p:cNvPr id="1027" name="Picture 3" descr="C:\Users\Anastassia\Desktop\ипм\BacDipl\trajectory_30_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2" y="1212976"/>
            <a:ext cx="4490870" cy="3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604" y="2171997"/>
            <a:ext cx="8229600" cy="3993307"/>
          </a:xfrm>
        </p:spPr>
        <p:txBody>
          <a:bodyPr/>
          <a:lstStyle/>
          <a:p>
            <a:r>
              <a:rPr lang="ru-RU" dirty="0" smtClean="0"/>
              <a:t>Постановка задачи </a:t>
            </a:r>
          </a:p>
          <a:p>
            <a:r>
              <a:rPr lang="ru-RU" dirty="0" smtClean="0"/>
              <a:t>Оптимизация траекторий с малой тягой</a:t>
            </a:r>
          </a:p>
          <a:p>
            <a:r>
              <a:rPr lang="ru-RU" dirty="0" smtClean="0"/>
              <a:t>Прямые методы оптимизации</a:t>
            </a:r>
          </a:p>
          <a:p>
            <a:r>
              <a:rPr lang="ru-RU" dirty="0" smtClean="0"/>
              <a:t>Сравнение методов</a:t>
            </a:r>
          </a:p>
          <a:p>
            <a:r>
              <a:rPr lang="ru-RU" dirty="0" smtClean="0"/>
              <a:t>Заключение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30888" y="6520259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2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28706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astassia\Desktop\ипм\BacDipl\trajectory_30_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661248"/>
            <a:ext cx="3528392" cy="26462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Постановка задачи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23042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3300" dirty="0" smtClean="0"/>
              <a:t>    	</a:t>
            </a:r>
            <a:r>
              <a:rPr lang="ru-RU" sz="9600" dirty="0" smtClean="0"/>
              <a:t>Найти оптимальную по затратам топлива межпланетную траекторию перелета космического аппарата(КА) от Земли к Марсу в центральном гравитационном поле Солнца</a:t>
            </a:r>
          </a:p>
          <a:p>
            <a:pPr>
              <a:buNone/>
            </a:pPr>
            <a:r>
              <a:rPr lang="ru-RU" sz="7100" dirty="0" smtClean="0"/>
              <a:t>		</a:t>
            </a:r>
          </a:p>
          <a:p>
            <a:pPr>
              <a:buNone/>
            </a:pPr>
            <a:r>
              <a:rPr lang="ru-RU" sz="7100" dirty="0" smtClean="0"/>
              <a:t>	</a:t>
            </a:r>
            <a:endParaRPr lang="ru-RU" sz="9600" dirty="0" smtClean="0"/>
          </a:p>
          <a:p>
            <a:endParaRPr lang="ru-RU" sz="9600" dirty="0" smtClean="0"/>
          </a:p>
          <a:p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                                                                        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 flipH="1">
            <a:off x="323528" y="1988840"/>
            <a:ext cx="62909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Тяга малая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Ускорение тяги ограничено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Скорость истечения топлива постоянна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Эфемериды </a:t>
            </a:r>
            <a:r>
              <a:rPr lang="en-US" sz="2400" dirty="0" smtClean="0"/>
              <a:t>DE423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Двигатель СПД 100-В (80 мН, 1600 с)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Масса аппарата 300кг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dirty="0" smtClean="0"/>
              <a:t> Время полета меняется от 432 до 651 дней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8" name="Picture 2" descr="http://www.fakel-russia.com/production/spd/SPD-100B/image?thumbnail=yes&amp;maxwidth=356&amp;maxheight=26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380474"/>
            <a:ext cx="1515925" cy="156880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300192" y="593998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ОКБ Факел: СПД-100В</a:t>
            </a:r>
            <a:endParaRPr lang="ru-RU" dirty="0"/>
          </a:p>
        </p:txBody>
      </p:sp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30888" y="6520259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3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Оптимизация траекторий </a:t>
            </a:r>
            <a:br>
              <a:rPr lang="ru-RU" dirty="0" smtClean="0"/>
            </a:br>
            <a:r>
              <a:rPr lang="ru-RU" dirty="0" smtClean="0"/>
              <a:t>с малой тягой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445224"/>
          </a:xfrm>
        </p:spPr>
        <p:txBody>
          <a:bodyPr>
            <a:normAutofit fontScale="70000" lnSpcReduction="20000"/>
          </a:bodyPr>
          <a:lstStyle/>
          <a:p>
            <a:pPr indent="0">
              <a:spcAft>
                <a:spcPts val="600"/>
              </a:spcAft>
              <a:buNone/>
            </a:pPr>
            <a:r>
              <a:rPr lang="ru-RU" sz="2800" b="1" dirty="0" smtClean="0"/>
              <a:t>Непрямые методы:</a:t>
            </a:r>
            <a:r>
              <a:rPr lang="ru-RU" sz="2800" dirty="0" smtClean="0"/>
              <a:t> принцип максимума Понтрягина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Условия оптимальности в классе непрерывных ограниченных функций управления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Высокая точность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Высокая скорость сходимости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 </a:t>
            </a:r>
            <a:r>
              <a:rPr lang="ru-RU" sz="2800" dirty="0" smtClean="0"/>
              <a:t>Трудно подобрать начальные условия для сопряженных переменных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 </a:t>
            </a:r>
            <a:r>
              <a:rPr lang="ru-RU" sz="2800" dirty="0" smtClean="0"/>
              <a:t>Сложность реализации математической модели возмущенного движения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</a:t>
            </a:r>
            <a:r>
              <a:rPr lang="ru-RU" sz="2800" dirty="0" smtClean="0"/>
              <a:t> Сложность физической интерпретации неизвестных параметров краевой задачи</a:t>
            </a:r>
          </a:p>
          <a:p>
            <a:pPr>
              <a:buNone/>
            </a:pPr>
            <a:endParaRPr lang="ru-RU" sz="2800" dirty="0" smtClean="0"/>
          </a:p>
          <a:p>
            <a:pPr indent="0">
              <a:spcAft>
                <a:spcPts val="600"/>
              </a:spcAft>
              <a:buNone/>
            </a:pPr>
            <a:r>
              <a:rPr lang="ru-RU" sz="2800" b="1" dirty="0" smtClean="0"/>
              <a:t>Прямые методы: </a:t>
            </a:r>
            <a:r>
              <a:rPr lang="ru-RU" sz="2800" dirty="0" smtClean="0"/>
              <a:t>управление дискретизируется </a:t>
            </a:r>
            <a:endParaRPr lang="ru-RU" sz="2800" b="1" dirty="0" smtClean="0"/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 </a:t>
            </a:r>
            <a:r>
              <a:rPr lang="ru-RU" sz="2800" dirty="0" smtClean="0"/>
              <a:t>Условия оптимальности в более узком классе функций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 </a:t>
            </a:r>
            <a:r>
              <a:rPr lang="ru-RU" sz="2800" dirty="0" smtClean="0"/>
              <a:t>Низкая или средняя точность </a:t>
            </a:r>
          </a:p>
          <a:p>
            <a:pPr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✗ </a:t>
            </a:r>
            <a:r>
              <a:rPr lang="ru-RU" sz="2800" dirty="0" smtClean="0"/>
              <a:t>Низкая скорость сходимости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Сходимость обеспечивается для</a:t>
            </a:r>
            <a:r>
              <a:rPr lang="en-US" sz="2800" dirty="0" smtClean="0"/>
              <a:t> </a:t>
            </a:r>
            <a:r>
              <a:rPr lang="ru-RU" sz="2800" dirty="0" smtClean="0"/>
              <a:t>более широкой области начальных условий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Простота реализации математической модели возмущенного движения </a:t>
            </a:r>
          </a:p>
          <a:p>
            <a:pPr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✓ </a:t>
            </a:r>
            <a:r>
              <a:rPr lang="ru-RU" sz="2800" dirty="0" smtClean="0"/>
              <a:t>Простота физической интерпретации выбираемых параметров управления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 smtClean="0"/>
          </a:p>
        </p:txBody>
      </p:sp>
      <p:sp>
        <p:nvSpPr>
          <p:cNvPr id="10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830888" y="6520259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4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прямые методы оптимизации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04864"/>
            <a:ext cx="3347864" cy="435334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Оптимизация в терминах переменных ускорения тяги</a:t>
            </a:r>
          </a:p>
          <a:p>
            <a:endParaRPr lang="ru-RU" sz="2400" dirty="0" smtClean="0"/>
          </a:p>
          <a:p>
            <a:pPr algn="ctr">
              <a:buNone/>
            </a:pPr>
            <a:r>
              <a:rPr lang="en-US" sz="2400" dirty="0" smtClean="0"/>
              <a:t>Tang S., Conway B. A. </a:t>
            </a:r>
            <a:endParaRPr lang="ru-RU" sz="2400" dirty="0" smtClean="0"/>
          </a:p>
          <a:p>
            <a:pPr algn="ctr">
              <a:buNone/>
            </a:pPr>
            <a:r>
              <a:rPr lang="ru-RU" sz="2400" dirty="0" smtClean="0"/>
              <a:t>1995</a:t>
            </a:r>
            <a:endParaRPr lang="ru-RU" sz="2400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228184" y="2204864"/>
            <a:ext cx="2952328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2400" dirty="0" smtClean="0"/>
              <a:t>Оптимизация в терминах импульсных переменных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 smtClean="0"/>
              <a:t>Sims J., Flanagan S</a:t>
            </a:r>
            <a:endParaRPr lang="ru-RU" sz="2400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1999</a:t>
            </a:r>
            <a:endParaRPr kumimoji="0" lang="ru-RU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-6229200" y="2504653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958232" y="2215912"/>
            <a:ext cx="3574232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Представление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управления в виде интерполяционных полиномов и оптимизация</a:t>
            </a:r>
            <a:r>
              <a:rPr lang="ru-RU" sz="2400" dirty="0" smtClean="0"/>
              <a:t> относительно коэффициентов разложения по ним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ru-RU" sz="2400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lang="en-US" sz="2400" dirty="0" smtClean="0"/>
              <a:t>Fahroo F., Ross I.M.</a:t>
            </a:r>
            <a:endParaRPr lang="ru-RU" sz="2400" dirty="0" smtClean="0"/>
          </a:p>
          <a:p>
            <a:pPr marL="342900" lvl="0" indent="-342900" algn="ctr">
              <a:spcBef>
                <a:spcPct val="20000"/>
              </a:spcBef>
            </a:pPr>
            <a:r>
              <a:rPr kumimoji="0" lang="ru-RU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2002</a:t>
            </a:r>
            <a:endParaRPr kumimoji="0" lang="ru-RU" sz="2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427984" y="1556792"/>
            <a:ext cx="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96136" y="1484784"/>
            <a:ext cx="1152128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7800000">
            <a:off x="2039008" y="1548016"/>
            <a:ext cx="1152128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5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Выбор переменных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49688" y="1988840"/>
            <a:ext cx="4114800" cy="46085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Переход к импульсному управлению(        )</a:t>
            </a:r>
          </a:p>
          <a:p>
            <a:r>
              <a:rPr lang="ru-RU" dirty="0" smtClean="0"/>
              <a:t>На каждом из участков траектории модель задачи двух тел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Поиск оптимального импульсного управления</a:t>
            </a:r>
          </a:p>
          <a:p>
            <a:r>
              <a:rPr lang="ru-RU" dirty="0" smtClean="0"/>
              <a:t>Переход от импульсов к ускорению тяги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1637" y="1412776"/>
            <a:ext cx="8286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 стрелкой 17"/>
          <p:cNvCxnSpPr/>
          <p:nvPr/>
        </p:nvCxnSpPr>
        <p:spPr>
          <a:xfrm rot="4500000">
            <a:off x="3048893" y="506325"/>
            <a:ext cx="0" cy="1440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-4500000">
            <a:off x="5915616" y="489181"/>
            <a:ext cx="0" cy="14401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8" y="1988840"/>
            <a:ext cx="3672408" cy="462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648"/>
              </a:spcBef>
              <a:buFont typeface="Arial" pitchFamily="34" charset="0"/>
              <a:buChar char="•"/>
            </a:pPr>
            <a:r>
              <a:rPr lang="ru-RU" sz="2800" dirty="0" smtClean="0"/>
              <a:t> Управление ускорением тяги(    )</a:t>
            </a:r>
          </a:p>
          <a:p>
            <a:pPr>
              <a:lnSpc>
                <a:spcPct val="80000"/>
              </a:lnSpc>
              <a:spcBef>
                <a:spcPts val="648"/>
              </a:spcBef>
              <a:buFont typeface="Arial" pitchFamily="34" charset="0"/>
              <a:buChar char="•"/>
            </a:pPr>
            <a:r>
              <a:rPr lang="ru-RU" sz="2800" dirty="0" smtClean="0"/>
              <a:t> На каждом из участков траектории модель возмущенной задачи двух тел</a:t>
            </a:r>
          </a:p>
          <a:p>
            <a:pPr>
              <a:lnSpc>
                <a:spcPct val="80000"/>
              </a:lnSpc>
              <a:spcBef>
                <a:spcPts val="648"/>
              </a:spcBef>
              <a:buFont typeface="Arial" pitchFamily="34" charset="0"/>
              <a:buChar char="•"/>
            </a:pPr>
            <a:endParaRPr lang="ru-RU" sz="2800" dirty="0" smtClean="0"/>
          </a:p>
          <a:p>
            <a:pPr>
              <a:lnSpc>
                <a:spcPct val="80000"/>
              </a:lnSpc>
              <a:spcBef>
                <a:spcPts val="648"/>
              </a:spcBef>
              <a:buFont typeface="Arial" pitchFamily="34" charset="0"/>
              <a:buChar char="•"/>
            </a:pPr>
            <a:endParaRPr lang="ru-RU" sz="2800" dirty="0" smtClean="0"/>
          </a:p>
          <a:p>
            <a:pPr>
              <a:lnSpc>
                <a:spcPct val="80000"/>
              </a:lnSpc>
              <a:spcBef>
                <a:spcPts val="648"/>
              </a:spcBef>
              <a:buFont typeface="Arial" pitchFamily="34" charset="0"/>
              <a:buChar char="•"/>
            </a:pPr>
            <a:r>
              <a:rPr lang="ru-RU" sz="2800" dirty="0" smtClean="0"/>
              <a:t> Поиск оптимального управления ускорением тяги</a:t>
            </a:r>
          </a:p>
          <a:p>
            <a:pPr>
              <a:buFont typeface="Arial" pitchFamily="34" charset="0"/>
              <a:buChar char="•"/>
            </a:pPr>
            <a:endParaRPr lang="ru-RU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1556792"/>
            <a:ext cx="447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639" y="2420888"/>
            <a:ext cx="2762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348880"/>
            <a:ext cx="544066" cy="32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861048"/>
            <a:ext cx="12287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7584" y="4293096"/>
            <a:ext cx="18954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6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8232" y="1124744"/>
            <a:ext cx="4932040" cy="198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718282"/>
            <a:ext cx="31242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251520" y="3140968"/>
            <a:ext cx="482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Задача нелинейного программирования:</a:t>
            </a:r>
            <a:endParaRPr lang="ru-RU" sz="2000" b="1" dirty="0"/>
          </a:p>
        </p:txBody>
      </p: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616113"/>
            <a:ext cx="623221" cy="26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1259632" y="5524048"/>
            <a:ext cx="431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максимальная величина ускорения тяги,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251520" y="5518482"/>
            <a:ext cx="495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где</a:t>
            </a:r>
            <a:endParaRPr lang="ru-RU" dirty="0"/>
          </a:p>
        </p:txBody>
      </p:sp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Управление ускорением тяги, метод пристрелки</a:t>
            </a:r>
            <a:endParaRPr lang="ru-RU" sz="3600" dirty="0"/>
          </a:p>
        </p:txBody>
      </p:sp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6228" y="5925319"/>
            <a:ext cx="3810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5318" y="6059388"/>
            <a:ext cx="1143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1307940" y="5906080"/>
            <a:ext cx="2762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фазовые векторы планет</a:t>
            </a:r>
            <a:endParaRPr lang="ru-RU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67718" y="5918795"/>
            <a:ext cx="381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2" name="Прямая соединительная линия 31"/>
          <p:cNvCxnSpPr/>
          <p:nvPr/>
        </p:nvCxnSpPr>
        <p:spPr>
          <a:xfrm>
            <a:off x="3851920" y="3789040"/>
            <a:ext cx="0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4671399"/>
            <a:ext cx="851335" cy="34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4644008" y="4005064"/>
            <a:ext cx="192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переменных:</a:t>
            </a:r>
            <a:endParaRPr lang="ru-RU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860032" y="4605231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ограничений</a:t>
            </a:r>
            <a:endParaRPr lang="ru-RU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21353" y="4070970"/>
            <a:ext cx="594663" cy="29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88225" y="4106859"/>
            <a:ext cx="1872207" cy="350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7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6" y="5291916"/>
            <a:ext cx="720080" cy="43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где</a:t>
            </a:r>
            <a:endParaRPr lang="ru-RU" sz="1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630560"/>
            <a:ext cx="5735960" cy="2294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62272"/>
            <a:ext cx="91440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Управление ускорением тяги, параллельная пристрелка</a:t>
            </a:r>
            <a:endParaRPr lang="ru-RU" sz="3200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219908"/>
            <a:ext cx="1549538" cy="56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118602" y="5291916"/>
            <a:ext cx="411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затраты характеристической скорости,</a:t>
            </a:r>
            <a:endParaRPr lang="ru-RU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769832"/>
            <a:ext cx="339278" cy="331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49256" y="5723964"/>
            <a:ext cx="542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фазовые векторы КА в узлах разбиения траектории,</a:t>
            </a:r>
            <a:endParaRPr lang="ru-RU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6289" y="6084004"/>
            <a:ext cx="48527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497744" y="6074712"/>
            <a:ext cx="8322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фазовые векторы КА после интегрирования уравнений движения на </a:t>
            </a:r>
            <a:r>
              <a:rPr lang="en-US" dirty="0" err="1" smtClean="0"/>
              <a:t>i</a:t>
            </a:r>
            <a:r>
              <a:rPr lang="en-US" dirty="0" smtClean="0"/>
              <a:t>-</a:t>
            </a:r>
            <a:r>
              <a:rPr lang="ru-RU" dirty="0" err="1" smtClean="0"/>
              <a:t>ом</a:t>
            </a:r>
            <a:r>
              <a:rPr lang="ru-RU" dirty="0" smtClean="0"/>
              <a:t> участке,</a:t>
            </a:r>
            <a:endParaRPr lang="ru-RU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14424" y="5773446"/>
            <a:ext cx="288032" cy="273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5814260"/>
            <a:ext cx="329688" cy="269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012160" y="5714672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44208" y="5723964"/>
            <a:ext cx="2709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-фазовые векторы планет</a:t>
            </a:r>
            <a:endParaRPr lang="ru-RU" dirty="0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1792" y="6516052"/>
            <a:ext cx="539874" cy="27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683568" y="6444044"/>
            <a:ext cx="4253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максимальная величина ускорения тяги</a:t>
            </a:r>
            <a:endParaRPr lang="ru-RU" dirty="0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65146" y="3230836"/>
            <a:ext cx="485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4878913" y="3145979"/>
            <a:ext cx="192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переменных:</a:t>
            </a:r>
            <a:endParaRPr lang="ru-RU" sz="2400" dirty="0"/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20222" y="3247604"/>
            <a:ext cx="20002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2828901"/>
            <a:ext cx="3641005" cy="225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4211960" y="2828901"/>
            <a:ext cx="0" cy="22322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86867" y="4031697"/>
            <a:ext cx="1905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/>
          <p:cNvSpPr txBox="1"/>
          <p:nvPr/>
        </p:nvSpPr>
        <p:spPr>
          <a:xfrm>
            <a:off x="6354147" y="3981029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ограничений</a:t>
            </a:r>
            <a:endParaRPr lang="ru-RU" sz="2400" dirty="0"/>
          </a:p>
        </p:txBody>
      </p:sp>
      <p:sp>
        <p:nvSpPr>
          <p:cNvPr id="2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8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848" y="5770976"/>
            <a:ext cx="432047" cy="22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70408" y="5793298"/>
            <a:ext cx="360040" cy="24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1429" y="901452"/>
            <a:ext cx="547687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62272"/>
            <a:ext cx="8064896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Импульсное управление, параллельная пристрелка</a:t>
            </a:r>
            <a:endParaRPr lang="ru-RU" sz="32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3494044"/>
            <a:ext cx="504056" cy="327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76056" y="3410712"/>
            <a:ext cx="1925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переменных:</a:t>
            </a:r>
            <a:endParaRPr lang="ru-RU" sz="24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53572" y="3515480"/>
            <a:ext cx="1866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3528" y="2823998"/>
            <a:ext cx="3456384" cy="226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705" y="5192624"/>
            <a:ext cx="1957432" cy="356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5589240"/>
            <a:ext cx="1584176" cy="499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4283968" y="2852936"/>
            <a:ext cx="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88496" y="5157192"/>
            <a:ext cx="495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где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2411760" y="5219908"/>
            <a:ext cx="4009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импульс на </a:t>
            </a:r>
            <a:r>
              <a:rPr lang="en-US" dirty="0" err="1" smtClean="0"/>
              <a:t>i</a:t>
            </a:r>
            <a:r>
              <a:rPr lang="ru-RU" dirty="0" smtClean="0"/>
              <a:t>-</a:t>
            </a:r>
            <a:r>
              <a:rPr lang="ru-RU" dirty="0" err="1" smtClean="0"/>
              <a:t>ом</a:t>
            </a:r>
            <a:r>
              <a:rPr lang="ru-RU" dirty="0" smtClean="0"/>
              <a:t> участке траектории ,</a:t>
            </a:r>
            <a:endParaRPr lang="ru-RU" dirty="0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5240" y="6434195"/>
            <a:ext cx="720080" cy="31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1673392" y="5679536"/>
            <a:ext cx="4162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затраты характеристической скорости,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5868144" y="5669100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,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6245328" y="5705676"/>
            <a:ext cx="2713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 радиус-векторы планет,</a:t>
            </a:r>
            <a:endParaRPr lang="ru-RU" dirty="0"/>
          </a:p>
        </p:txBody>
      </p:sp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3528" y="6165304"/>
            <a:ext cx="288032" cy="22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574984" y="6084004"/>
            <a:ext cx="5276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радиус-векторы КА в узлах разбиения траектории,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971600" y="6453336"/>
            <a:ext cx="388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 максимальное  значение импульсов</a:t>
            </a:r>
            <a:endParaRPr lang="ru-RU" dirty="0"/>
          </a:p>
        </p:txBody>
      </p:sp>
      <p:pic>
        <p:nvPicPr>
          <p:cNvPr id="31" name="Picture 1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17395" y="3960862"/>
            <a:ext cx="1914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6642179" y="3931245"/>
            <a:ext cx="1890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ограничений</a:t>
            </a:r>
            <a:endParaRPr lang="ru-RU" sz="2400" dirty="0"/>
          </a:p>
        </p:txBody>
      </p:sp>
      <p:sp>
        <p:nvSpPr>
          <p:cNvPr id="26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103A40-F55B-4126-9048-DEAA9268EDBE}" type="slidenum">
              <a:rPr lang="ru-RU" sz="1600" smtClean="0"/>
              <a:pPr/>
              <a:t>9</a:t>
            </a:fld>
            <a:r>
              <a:rPr lang="ru-RU" sz="1600" dirty="0" smtClean="0"/>
              <a:t>/14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2245</Words>
  <Application>Microsoft Office PowerPoint</Application>
  <PresentationFormat>Экран (4:3)</PresentationFormat>
  <Paragraphs>241</Paragraphs>
  <Slides>16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</vt:lpstr>
      <vt:lpstr>Содержание</vt:lpstr>
      <vt:lpstr>Постановка задачи </vt:lpstr>
      <vt:lpstr>Оптимизация траекторий  с малой тягой</vt:lpstr>
      <vt:lpstr>Основные прямые методы оптимизации</vt:lpstr>
      <vt:lpstr>Выбор переменных</vt:lpstr>
      <vt:lpstr>Управление ускорением тяги, метод пристрелки</vt:lpstr>
      <vt:lpstr>Управление ускорением тяги, параллельная пристрелка</vt:lpstr>
      <vt:lpstr>Импульсное управление, параллельная пристрелка</vt:lpstr>
      <vt:lpstr>Оптимальные траектории перелета для даты старта 01.01.2020 и временем полета 432 дня</vt:lpstr>
      <vt:lpstr>Оптимальные траектории перелета</vt:lpstr>
      <vt:lpstr>Сравнительная характеристика</vt:lpstr>
      <vt:lpstr>Характерное время работы методов</vt:lpstr>
      <vt:lpstr>Заключение</vt:lpstr>
      <vt:lpstr>Слайд 15</vt:lpstr>
      <vt:lpstr>Оптимальные траектории перелета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Anastassia</dc:creator>
  <cp:lastModifiedBy>Anastassia</cp:lastModifiedBy>
  <cp:revision>52</cp:revision>
  <dcterms:created xsi:type="dcterms:W3CDTF">2017-11-16T20:03:05Z</dcterms:created>
  <dcterms:modified xsi:type="dcterms:W3CDTF">2017-11-20T10:05:27Z</dcterms:modified>
</cp:coreProperties>
</file>