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2" r:id="rId7"/>
    <p:sldId id="263" r:id="rId8"/>
    <p:sldId id="266" r:id="rId9"/>
    <p:sldId id="261" r:id="rId10"/>
    <p:sldId id="268" r:id="rId11"/>
    <p:sldId id="278" r:id="rId12"/>
    <p:sldId id="276" r:id="rId13"/>
    <p:sldId id="275" r:id="rId14"/>
    <p:sldId id="269" r:id="rId15"/>
    <p:sldId id="280" r:id="rId16"/>
    <p:sldId id="28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83" autoAdjust="0"/>
    <p:restoredTop sz="91646" autoAdjust="0"/>
  </p:normalViewPr>
  <p:slideViewPr>
    <p:cSldViewPr>
      <p:cViewPr>
        <p:scale>
          <a:sx n="80" d="100"/>
          <a:sy n="80" d="100"/>
        </p:scale>
        <p:origin x="-1378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661DE-42F2-4BA3-A3FF-F60F3B64736D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389745-39E4-4BB3-BD85-D520E7EF8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89745-39E4-4BB3-BD85-D520E7EF8F1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3763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1)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9745-39E4-4BB3-BD85-D520E7EF8F1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612D-1A22-4B9D-AE09-1A83CC6F107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612D-1A22-4B9D-AE09-1A83CC6F107D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9745-39E4-4BB3-BD85-D520E7EF8F1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9745-39E4-4BB3-BD85-D520E7EF8F1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ПРИМЕЧАНИЕ: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Бывают низкоэнергетические траектории. Это траектории отлета от Земли с отрицательной </a:t>
            </a:r>
            <a:r>
              <a:rPr lang="ru-RU" dirty="0" err="1"/>
              <a:t>кеплеровой</a:t>
            </a:r>
            <a:r>
              <a:rPr lang="ru-RU" dirty="0"/>
              <a:t> энергией. В рамках задачи двух тел такая траектория была бы просто эллипсом и представляла бы собой ограниченное движение. Но в задаче многих тел такая траектория может не быть ограниченной и уйти далеко от Земли. В множестве низкоэнергетических траекторий есть так называемые </a:t>
            </a:r>
            <a:r>
              <a:rPr lang="en-US" dirty="0"/>
              <a:t>WSB-</a:t>
            </a:r>
            <a:r>
              <a:rPr lang="ru-RU" dirty="0"/>
              <a:t>траектории, это траектории перелета от Земли к Луне, использующие гравитационное поле Солнца для увеличения перигея орбиты Земли. Она состоит из трех частей – движение  из окрестности Земли в системе Земля-Луна (внутри орбиты Луны), движение в окрестности точки либрации </a:t>
            </a:r>
            <a:r>
              <a:rPr lang="en-US" dirty="0"/>
              <a:t>L1 </a:t>
            </a:r>
            <a:r>
              <a:rPr lang="ru-RU" dirty="0"/>
              <a:t>системы Солнце-Земля (здесь Солнце влияет на траекторию и ее характеристики), далее снова движение в системе Земля-Луна и подлет к Луне.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WSB = Weak Stability Boundary = </a:t>
            </a:r>
            <a:r>
              <a:rPr lang="ru-RU" dirty="0"/>
              <a:t>Граница слабой устойчивости – существует математическое определение этого понятия, но им обычно не пользуются.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89745-39E4-4BB3-BD85-D520E7EF8F1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3324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89745-39E4-4BB3-BD85-D520E7EF8F1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7624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612D-1A22-4B9D-AE09-1A83CC6F107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F3E48-6D96-4EA5-8006-E295F149A031}" type="datetime1">
              <a:rPr lang="ru-RU" smtClean="0"/>
              <a:pPr/>
              <a:t>05.07.2021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E7AC9-2E09-4A70-97F7-3F73B1A27A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057B7-543C-4AAA-BF22-E9C893760112}" type="datetime1">
              <a:rPr lang="ru-RU" smtClean="0"/>
              <a:pPr/>
              <a:t>05.07.2021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E7AC9-2E09-4A70-97F7-3F73B1A27A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C6BE-0024-4733-8BBC-A0E81F82CDE7}" type="datetime1">
              <a:rPr lang="ru-RU" smtClean="0"/>
              <a:pPr/>
              <a:t>05.07.2021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E7AC9-2E09-4A70-97F7-3F73B1A27A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3A61-4EAF-4852-B337-B5C784D0E65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6E6C5-7671-4539-BB59-9FC276889C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35FD-19BB-4C31-9C5A-33334D1F7DF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6E6C5-7671-4539-BB59-9FC276889C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0F431-24FF-4C1E-881B-39510C740F0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6E6C5-7671-4539-BB59-9FC276889C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D3C1B-7836-4238-B458-427639FF2B5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6E6C5-7671-4539-BB59-9FC276889C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6C22-E6B0-4769-81F3-6B719F88773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6E6C5-7671-4539-BB59-9FC276889C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50521-322E-4A3A-953D-9DEBC940FFE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6E6C5-7671-4539-BB59-9FC276889C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1CC7B-83B0-4220-9229-D63B2F77D20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6E6C5-7671-4539-BB59-9FC276889C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7A8D-0810-4797-A73F-7FB5EAE5631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6E6C5-7671-4539-BB59-9FC276889C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83B1A-7637-4465-8598-A50325FD5590}" type="datetime1">
              <a:rPr lang="ru-RU" smtClean="0"/>
              <a:pPr/>
              <a:t>05.07.2021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E7AC9-2E09-4A70-97F7-3F73B1A27A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F7AA-1A7A-458C-AD9A-6B3FA0188EF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6E6C5-7671-4539-BB59-9FC276889C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2643D-FD18-4E74-8A1F-3B35B5F9444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6E6C5-7671-4539-BB59-9FC276889C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A179-BE00-4FD0-8354-DCB0921D4A0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6E6C5-7671-4539-BB59-9FC276889C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8A91E-356E-49F4-88B4-A382AEF00E3D}" type="datetime1">
              <a:rPr lang="ru-RU" smtClean="0"/>
              <a:pPr/>
              <a:t>05.07.2021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E7AC9-2E09-4A70-97F7-3F73B1A27A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27A-C173-4B0B-AE97-BD87801C65F1}" type="datetime1">
              <a:rPr lang="ru-RU" smtClean="0"/>
              <a:pPr/>
              <a:t>05.07.2021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E7AC9-2E09-4A70-97F7-3F73B1A27A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B5D12-FED4-488F-84F4-7E2DD8113293}" type="datetime1">
              <a:rPr lang="ru-RU" smtClean="0"/>
              <a:pPr/>
              <a:t>05.07.2021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E7AC9-2E09-4A70-97F7-3F73B1A27A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D52E-C0DE-4A5E-B717-29CB9EB80D83}" type="datetime1">
              <a:rPr lang="ru-RU" smtClean="0"/>
              <a:pPr/>
              <a:t>05.07.2021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E7AC9-2E09-4A70-97F7-3F73B1A27A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2785-C09B-4555-B12C-94D3C0D69A5E}" type="datetime1">
              <a:rPr lang="ru-RU" smtClean="0"/>
              <a:pPr/>
              <a:t>05.07.2021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E7AC9-2E09-4A70-97F7-3F73B1A27A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A65D0-6AEC-480F-BDAC-278081885994}" type="datetime1">
              <a:rPr lang="ru-RU" smtClean="0"/>
              <a:pPr/>
              <a:t>05.07.2021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E7AC9-2E09-4A70-97F7-3F73B1A27A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F9A5-07C6-4747-89A3-6E15D423EB37}" type="datetime1">
              <a:rPr lang="ru-RU" smtClean="0"/>
              <a:pPr/>
              <a:t>05.07.2021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E7AC9-2E09-4A70-97F7-3F73B1A27A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00985-0BEB-44F9-8C79-AFEED00D4061}" type="datetime1">
              <a:rPr lang="ru-RU" smtClean="0"/>
              <a:pPr/>
              <a:t>05.07.2021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E7AC9-2E09-4A70-97F7-3F73B1A27A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FAE7D-E26B-4610-9277-378252DAFB2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6E6C5-7671-4539-BB59-9FC276889C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54.gif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4.png"/><Relationship Id="rId3" Type="http://schemas.openxmlformats.org/officeDocument/2006/relationships/image" Target="../media/image67.png"/><Relationship Id="rId7" Type="http://schemas.openxmlformats.org/officeDocument/2006/relationships/image" Target="../media/image71.gif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62.png"/><Relationship Id="rId5" Type="http://schemas.openxmlformats.org/officeDocument/2006/relationships/image" Target="../media/image69.png"/><Relationship Id="rId10" Type="http://schemas.openxmlformats.org/officeDocument/2006/relationships/image" Target="../media/image61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5.gif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gif"/><Relationship Id="rId5" Type="http://schemas.openxmlformats.org/officeDocument/2006/relationships/image" Target="../media/image76.png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gif"/><Relationship Id="rId4" Type="http://schemas.openxmlformats.org/officeDocument/2006/relationships/image" Target="../media/image2.png"/><Relationship Id="rId9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11" Type="http://schemas.openxmlformats.org/officeDocument/2006/relationships/image" Target="../media/image7.gif"/><Relationship Id="rId5" Type="http://schemas.openxmlformats.org/officeDocument/2006/relationships/image" Target="../media/image11.png"/><Relationship Id="rId10" Type="http://schemas.openxmlformats.org/officeDocument/2006/relationships/image" Target="../media/image2.png"/><Relationship Id="rId4" Type="http://schemas.openxmlformats.org/officeDocument/2006/relationships/image" Target="../media/image10.png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26" Type="http://schemas.openxmlformats.org/officeDocument/2006/relationships/image" Target="../media/image41.png"/><Relationship Id="rId3" Type="http://schemas.openxmlformats.org/officeDocument/2006/relationships/image" Target="../media/image18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6.png"/><Relationship Id="rId18" Type="http://schemas.openxmlformats.org/officeDocument/2006/relationships/image" Target="../media/image43.png"/><Relationship Id="rId26" Type="http://schemas.openxmlformats.org/officeDocument/2006/relationships/image" Target="../media/image51.png"/><Relationship Id="rId3" Type="http://schemas.openxmlformats.org/officeDocument/2006/relationships/image" Target="../media/image18.png"/><Relationship Id="rId21" Type="http://schemas.openxmlformats.org/officeDocument/2006/relationships/image" Target="../media/image4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42.png"/><Relationship Id="rId25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0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49.png"/><Relationship Id="rId5" Type="http://schemas.openxmlformats.org/officeDocument/2006/relationships/image" Target="../media/image20.png"/><Relationship Id="rId15" Type="http://schemas.openxmlformats.org/officeDocument/2006/relationships/image" Target="../media/image39.png"/><Relationship Id="rId23" Type="http://schemas.openxmlformats.org/officeDocument/2006/relationships/image" Target="../media/image48.png"/><Relationship Id="rId10" Type="http://schemas.openxmlformats.org/officeDocument/2006/relationships/image" Target="../media/image25.png"/><Relationship Id="rId19" Type="http://schemas.openxmlformats.org/officeDocument/2006/relationships/image" Target="../media/image4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38.png"/><Relationship Id="rId22" Type="http://schemas.openxmlformats.org/officeDocument/2006/relationships/image" Target="../media/image47.png"/><Relationship Id="rId27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105422"/>
            <a:ext cx="7772400" cy="197165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Метод Чебышева–Пикара для решения краевых задач астродинамики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509120"/>
            <a:ext cx="8024936" cy="1080120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Студентка: О.М. Мыльникова</a:t>
            </a:r>
            <a:r>
              <a:rPr lang="ru-RU" sz="2000" baseline="30000" dirty="0">
                <a:solidFill>
                  <a:schemeClr val="tx1"/>
                </a:solidFill>
              </a:rPr>
              <a:t>1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Научный руководитель: к.ф.-м.н. М.Г. Широбоков</a:t>
            </a:r>
            <a:r>
              <a:rPr lang="ru-RU" sz="2000" baseline="30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04664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cs typeface="Times New Roman" pitchFamily="18" charset="0"/>
              </a:rPr>
              <a:t>Физтех-школа прикладной математики и информатики</a:t>
            </a:r>
          </a:p>
          <a:p>
            <a:pPr algn="ctr"/>
            <a:r>
              <a:rPr lang="ru-RU" sz="2000" dirty="0">
                <a:cs typeface="Times New Roman" pitchFamily="18" charset="0"/>
              </a:rPr>
              <a:t>Кафедра математического моделирования и прикладной математики </a:t>
            </a:r>
          </a:p>
          <a:p>
            <a:pPr algn="ctr"/>
            <a:r>
              <a:rPr lang="ru-RU" sz="2000" dirty="0" smtClean="0">
                <a:cs typeface="Times New Roman" pitchFamily="18" charset="0"/>
              </a:rPr>
              <a:t>Управление динамическими системами</a:t>
            </a:r>
            <a:endParaRPr lang="ru-RU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47F6701-E829-4C9C-AAF0-E6D3110A2B53}"/>
              </a:ext>
            </a:extLst>
          </p:cNvPr>
          <p:cNvSpPr txBox="1"/>
          <p:nvPr/>
        </p:nvSpPr>
        <p:spPr>
          <a:xfrm>
            <a:off x="0" y="538541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aseline="30000" dirty="0"/>
              <a:t>1</a:t>
            </a:r>
            <a:r>
              <a:rPr lang="ru-RU" sz="2000" dirty="0"/>
              <a:t>Московский физико-технический институт</a:t>
            </a:r>
          </a:p>
          <a:p>
            <a:pPr algn="ctr"/>
            <a:r>
              <a:rPr lang="ru-RU" sz="2000" baseline="30000" dirty="0"/>
              <a:t>2</a:t>
            </a:r>
            <a:r>
              <a:rPr lang="ru-RU" sz="2000" dirty="0"/>
              <a:t>Институт прикладной математики им. М.В. Келдыша РАН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91680" y="4005064"/>
            <a:ext cx="570790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00" dirty="0" smtClean="0"/>
              <a:t>(бакалаврская выпускная квалификационная работа)</a:t>
            </a:r>
            <a:endParaRPr lang="ru-RU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11560" y="9128"/>
            <a:ext cx="7992888" cy="1259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Параллельная пристрелка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>
                <a:latin typeface="+mj-lt"/>
                <a:ea typeface="+mj-ea"/>
                <a:cs typeface="+mj-cs"/>
              </a:rPr>
              <a:t>Задача Ламберта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728" y="6341258"/>
            <a:ext cx="50513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используется безразмерная система единиц</a:t>
            </a:r>
          </a:p>
        </p:txBody>
      </p:sp>
      <p:pic>
        <p:nvPicPr>
          <p:cNvPr id="7" name="Picture 2" descr="C:\Users\NB-Nuidel\Downloads\CodeCogsEqn (5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49283"/>
            <a:ext cx="2997125" cy="595541"/>
          </a:xfrm>
          <a:prstGeom prst="rect">
            <a:avLst/>
          </a:prstGeom>
          <a:noFill/>
        </p:spPr>
      </p:pic>
      <p:pic>
        <p:nvPicPr>
          <p:cNvPr id="8" name="Picture 30" descr="C:\Users\NB-Nuidel\Downloads\CodeCogsEqn (23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5998656"/>
            <a:ext cx="2088232" cy="238656"/>
          </a:xfrm>
          <a:prstGeom prst="rect">
            <a:avLst/>
          </a:prstGeom>
          <a:noFill/>
        </p:spPr>
      </p:pic>
      <p:pic>
        <p:nvPicPr>
          <p:cNvPr id="9" name="Picture 41" descr="C:\Users\NB-Nuidel\Downloads\CodeCogsEqn - 2021-05-10T141049.26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5596316"/>
            <a:ext cx="1080120" cy="262732"/>
          </a:xfrm>
          <a:prstGeom prst="rect">
            <a:avLst/>
          </a:prstGeom>
          <a:noFill/>
        </p:spPr>
      </p:pic>
      <p:pic>
        <p:nvPicPr>
          <p:cNvPr id="10" name="Picture 42" descr="C:\Users\NB-Nuidel\Downloads\CodeCogsEqn - 2021-05-10T141239.61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5956356"/>
            <a:ext cx="3240360" cy="280956"/>
          </a:xfrm>
          <a:prstGeom prst="rect">
            <a:avLst/>
          </a:prstGeom>
          <a:noFill/>
        </p:spPr>
      </p:pic>
      <p:pic>
        <p:nvPicPr>
          <p:cNvPr id="1026" name="Picture 2" descr="C:\Users\NB-Nuidel\Documents\Учёба\7_семестр\Научная_работа\matlab_prog\Задача_Ламберта\1\Итог\финалочка\Пристрелка Ламберт\inlam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" y="1916832"/>
            <a:ext cx="4416491" cy="3312368"/>
          </a:xfrm>
          <a:prstGeom prst="rect">
            <a:avLst/>
          </a:prstGeom>
          <a:noFill/>
        </p:spPr>
      </p:pic>
      <p:pic>
        <p:nvPicPr>
          <p:cNvPr id="1027" name="Picture 3" descr="C:\Users\NB-Nuidel\Documents\Учёба\7_семестр\Научная_работа\matlab_prog\Задача_Ламберта\1\Итог\финалочка\Пристрелка Ламберт\iner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39477" y="1772816"/>
            <a:ext cx="4704523" cy="3528392"/>
          </a:xfrm>
          <a:prstGeom prst="rect">
            <a:avLst/>
          </a:prstGeom>
          <a:noFill/>
        </p:spPr>
      </p:pic>
      <p:pic>
        <p:nvPicPr>
          <p:cNvPr id="1029" name="Picture 5" descr="C:\Users\NB-Nuidel\Documents\Учёба\7_семестр\Научная_работа\matlab_prog\Задача_Ламберта\1\Итог\финалочка\Пристрелка Ламберт\fier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38800" y="1771200"/>
            <a:ext cx="4704000" cy="3528000"/>
          </a:xfrm>
          <a:prstGeom prst="rect">
            <a:avLst/>
          </a:prstGeom>
          <a:noFill/>
        </p:spPr>
      </p:pic>
      <p:sp>
        <p:nvSpPr>
          <p:cNvPr id="1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02896" y="6448251"/>
            <a:ext cx="2133600" cy="365125"/>
          </a:xfrm>
        </p:spPr>
        <p:txBody>
          <a:bodyPr/>
          <a:lstStyle/>
          <a:p>
            <a:fld id="{E54E7AC9-2E09-4A70-97F7-3F73B1A27AE1}" type="slidenum">
              <a:rPr lang="ru-RU" sz="1800" smtClean="0"/>
              <a:pPr/>
              <a:t>10</a:t>
            </a:fld>
            <a:r>
              <a:rPr lang="en-US" sz="1800" dirty="0" smtClean="0"/>
              <a:t>/1</a:t>
            </a:r>
            <a:r>
              <a:rPr lang="ru-RU" sz="1800" dirty="0" smtClean="0"/>
              <a:t>3</a:t>
            </a:r>
            <a:endParaRPr lang="ru-RU" sz="1800" dirty="0"/>
          </a:p>
        </p:txBody>
      </p:sp>
      <p:pic>
        <p:nvPicPr>
          <p:cNvPr id="1031" name="Picture 7" descr="C:\Users\NB-Nuidel\Downloads\CodeCogsEqn - 2021-07-04T164228.207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60232" y="5608126"/>
            <a:ext cx="751585" cy="197137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6084168" y="1340768"/>
            <a:ext cx="1512168" cy="43204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5" name="Picture 11" descr="C:\Users\NB-Nuidel\Downloads\CodeCogsEqn - 2021-07-04T171332.829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28184" y="1398374"/>
            <a:ext cx="864096" cy="230426"/>
          </a:xfrm>
          <a:prstGeom prst="rect">
            <a:avLst/>
          </a:prstGeom>
          <a:noFill/>
        </p:spPr>
      </p:pic>
      <p:pic>
        <p:nvPicPr>
          <p:cNvPr id="1036" name="Picture 12" descr="C:\Users\NB-Nuidel\Downloads\CodeCogsEqn - 2021-07-04T171434.666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40942" y="1436400"/>
            <a:ext cx="139370" cy="216024"/>
          </a:xfrm>
          <a:prstGeom prst="rect">
            <a:avLst/>
          </a:prstGeom>
          <a:noFill/>
        </p:spPr>
      </p:pic>
      <p:pic>
        <p:nvPicPr>
          <p:cNvPr id="1037" name="Picture 13" descr="C:\Users\NB-Nuidel\Documents\Учёба\7_семестр\Научная_работа\matlab_prog\Задача_Ламберта\1\Итог\финалочка\Пристрелка Ламберт\lamb1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1918800"/>
            <a:ext cx="4416000" cy="3312000"/>
          </a:xfrm>
          <a:prstGeom prst="rect">
            <a:avLst/>
          </a:prstGeom>
          <a:noFill/>
        </p:spPr>
      </p:pic>
      <p:pic>
        <p:nvPicPr>
          <p:cNvPr id="1028" name="Picture 4" descr="C:\Users\NB-Nuidel\Documents\Учёба\7_семестр\Научная_работа\matlab_prog\Задача_Ламберта\1\Итог\финалочка\Пристрелка Ламберт\filamb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918800"/>
            <a:ext cx="4417200" cy="3312900"/>
          </a:xfrm>
          <a:prstGeom prst="rect">
            <a:avLst/>
          </a:prstGeom>
          <a:noFill/>
        </p:spPr>
      </p:pic>
      <p:pic>
        <p:nvPicPr>
          <p:cNvPr id="1038" name="Picture 14" descr="C:\Users\NB-Nuidel\Downloads\CodeCogsEqn - 2021-07-04T172456.658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39600" y="1436400"/>
            <a:ext cx="108012" cy="216024"/>
          </a:xfrm>
          <a:prstGeom prst="rect">
            <a:avLst/>
          </a:prstGeom>
          <a:noFill/>
        </p:spPr>
      </p:pic>
      <p:pic>
        <p:nvPicPr>
          <p:cNvPr id="1039" name="Picture 15" descr="C:\Users\NB-Nuidel\Downloads\CodeCogsEqn - 2021-07-04T172503.112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00000" y="1436400"/>
            <a:ext cx="299613" cy="21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Адаптация </a:t>
            </a:r>
            <a:r>
              <a:rPr lang="en-US" sz="3600" dirty="0"/>
              <a:t>WSB-</a:t>
            </a:r>
            <a:r>
              <a:rPr lang="ru-RU" sz="3600" dirty="0"/>
              <a:t>траектории перелета</a:t>
            </a:r>
            <a:br>
              <a:rPr lang="ru-RU" sz="3600" dirty="0"/>
            </a:br>
            <a:r>
              <a:rPr lang="ru-RU" sz="3600" dirty="0"/>
              <a:t>от Земли к Луне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900" dirty="0"/>
              <a:t>Имеется </a:t>
            </a:r>
            <a:r>
              <a:rPr lang="en-US" sz="2900" dirty="0"/>
              <a:t>WSB-</a:t>
            </a:r>
            <a:r>
              <a:rPr lang="ru-RU" sz="2900" dirty="0"/>
              <a:t>траектория перелета от Земли к Луне, спроектированная в рамках плоской бикруговой ограниченной задачи четырех тел («простой» модели движения аппарата и небесных тел)</a:t>
            </a:r>
          </a:p>
          <a:p>
            <a:pPr>
              <a:spcAft>
                <a:spcPts val="600"/>
              </a:spcAft>
            </a:pPr>
            <a:r>
              <a:rPr lang="ru-RU" sz="2900" dirty="0"/>
              <a:t>Требуется адаптировать эту траекторию к высокоточной модели движения, в которой движение Земли, Луны и Солнца определяется их эфемеридами</a:t>
            </a:r>
          </a:p>
          <a:p>
            <a:pPr>
              <a:spcAft>
                <a:spcPts val="600"/>
              </a:spcAft>
            </a:pPr>
            <a:r>
              <a:rPr lang="ru-RU" sz="2900" dirty="0"/>
              <a:t>Воспользуемся для этого разработанным методом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02896" y="6448251"/>
            <a:ext cx="2133600" cy="365125"/>
          </a:xfrm>
        </p:spPr>
        <p:txBody>
          <a:bodyPr/>
          <a:lstStyle/>
          <a:p>
            <a:fld id="{E54E7AC9-2E09-4A70-97F7-3F73B1A27AE1}" type="slidenum">
              <a:rPr lang="ru-RU" sz="1800" smtClean="0"/>
              <a:pPr/>
              <a:t>11</a:t>
            </a:fld>
            <a:r>
              <a:rPr lang="en-US" sz="1800" dirty="0" smtClean="0"/>
              <a:t>/1</a:t>
            </a:r>
            <a:r>
              <a:rPr lang="ru-RU" sz="1800" dirty="0" smtClean="0"/>
              <a:t>3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11560" y="153144"/>
            <a:ext cx="7992888" cy="1547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3600" b="1" dirty="0"/>
              <a:t>Параллельная пристрелка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Адаптация </a:t>
            </a:r>
            <a:r>
              <a:rPr lang="en-US" sz="3600" dirty="0">
                <a:latin typeface="+mj-lt"/>
                <a:ea typeface="+mj-ea"/>
                <a:cs typeface="+mj-cs"/>
              </a:rPr>
              <a:t>WSB-</a:t>
            </a:r>
            <a:r>
              <a:rPr kumimoji="0" lang="ru-RU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траектории перелета от Земли к Луне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79" name="Picture 31" descr="C:\Users\NB-Nuidel\Downloads\CodeCogsEqn - 2021-05-10T133440.36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6078894"/>
            <a:ext cx="1728192" cy="230426"/>
          </a:xfrm>
          <a:prstGeom prst="rect">
            <a:avLst/>
          </a:prstGeom>
          <a:noFill/>
        </p:spPr>
      </p:pic>
      <p:sp>
        <p:nvSpPr>
          <p:cNvPr id="3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02896" y="6448251"/>
            <a:ext cx="2133600" cy="365125"/>
          </a:xfrm>
        </p:spPr>
        <p:txBody>
          <a:bodyPr/>
          <a:lstStyle/>
          <a:p>
            <a:fld id="{E54E7AC9-2E09-4A70-97F7-3F73B1A27AE1}" type="slidenum">
              <a:rPr lang="ru-RU" sz="1800" smtClean="0"/>
              <a:pPr/>
              <a:t>12</a:t>
            </a:fld>
            <a:r>
              <a:rPr lang="en-US" sz="1800" dirty="0" smtClean="0"/>
              <a:t>/1</a:t>
            </a:r>
            <a:r>
              <a:rPr lang="ru-RU" sz="1800" dirty="0" smtClean="0"/>
              <a:t>3</a:t>
            </a:r>
            <a:endParaRPr lang="ru-RU" sz="1800" dirty="0"/>
          </a:p>
        </p:txBody>
      </p:sp>
      <p:pic>
        <p:nvPicPr>
          <p:cNvPr id="2050" name="Picture 2" descr="C:\Users\NB-Nuidel\Documents\Учёба\7_семестр\Научная_работа\matlab_prog\Задача_Ламберта\1\Итог\финалочка\Адаптация\inadap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78850"/>
            <a:ext cx="4572000" cy="3428999"/>
          </a:xfrm>
          <a:prstGeom prst="rect">
            <a:avLst/>
          </a:prstGeom>
          <a:noFill/>
        </p:spPr>
      </p:pic>
      <p:pic>
        <p:nvPicPr>
          <p:cNvPr id="2051" name="Picture 3" descr="C:\Users\NB-Nuidel\Documents\Учёба\7_семестр\Научная_работа\matlab_prog\Задача_Ламберта\1\Итог\финалочка\Адаптация\iner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1999" y="2060848"/>
            <a:ext cx="4571999" cy="3429000"/>
          </a:xfrm>
          <a:prstGeom prst="rect">
            <a:avLst/>
          </a:prstGeom>
          <a:noFill/>
        </p:spPr>
      </p:pic>
      <p:pic>
        <p:nvPicPr>
          <p:cNvPr id="2053" name="Picture 5" descr="C:\Users\NB-Nuidel\Documents\Учёба\7_семестр\Научная_работа\matlab_prog\Задача_Ламберта\1\Итог\финалочка\Адаптация\fier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2070232"/>
            <a:ext cx="4572000" cy="3429000"/>
          </a:xfrm>
          <a:prstGeom prst="rect">
            <a:avLst/>
          </a:prstGeom>
          <a:noFill/>
        </p:spPr>
      </p:pic>
      <p:pic>
        <p:nvPicPr>
          <p:cNvPr id="2055" name="Picture 7" descr="C:\Users\NB-Nuidel\Downloads\CodeCogsEqn (90)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5683403"/>
            <a:ext cx="864096" cy="193869"/>
          </a:xfrm>
          <a:prstGeom prst="rect">
            <a:avLst/>
          </a:prstGeom>
          <a:noFill/>
        </p:spPr>
      </p:pic>
      <p:sp>
        <p:nvSpPr>
          <p:cNvPr id="39" name="TextBox 38"/>
          <p:cNvSpPr txBox="1"/>
          <p:nvPr/>
        </p:nvSpPr>
        <p:spPr>
          <a:xfrm>
            <a:off x="2123728" y="6341258"/>
            <a:ext cx="50513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используется безразмерная система единиц</a:t>
            </a:r>
          </a:p>
        </p:txBody>
      </p:sp>
      <p:pic>
        <p:nvPicPr>
          <p:cNvPr id="2" name="Picture 2" descr="C:\Users\NB-Nuidel\Documents\Учёба\7_семестр\Научная_работа\matlab_prog\Задача_Ламберта\1\Итог\финалочка\Адаптация\adapt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080800"/>
            <a:ext cx="4572000" cy="3429000"/>
          </a:xfrm>
          <a:prstGeom prst="rect">
            <a:avLst/>
          </a:prstGeom>
          <a:noFill/>
        </p:spPr>
      </p:pic>
      <p:pic>
        <p:nvPicPr>
          <p:cNvPr id="2052" name="Picture 4" descr="C:\Users\NB-Nuidel\Documents\Учёба\7_семестр\Научная_работа\matlab_prog\Задача_Ламберта\1\Итог\финалочка\Адаптация\fiadapt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2080800"/>
            <a:ext cx="4572000" cy="34290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547664" y="5661248"/>
            <a:ext cx="1512168" cy="43204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11" descr="C:\Users\NB-Nuidel\Downloads\CodeCogsEqn - 2021-07-04T171332.829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19672" y="5718854"/>
            <a:ext cx="864096" cy="230426"/>
          </a:xfrm>
          <a:prstGeom prst="rect">
            <a:avLst/>
          </a:prstGeom>
          <a:noFill/>
        </p:spPr>
      </p:pic>
      <p:pic>
        <p:nvPicPr>
          <p:cNvPr id="14" name="Picture 12" descr="C:\Users\NB-Nuidel\Downloads\CodeCogsEqn - 2021-07-04T171434.666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04438" y="5756880"/>
            <a:ext cx="139370" cy="216024"/>
          </a:xfrm>
          <a:prstGeom prst="rect">
            <a:avLst/>
          </a:prstGeom>
          <a:noFill/>
        </p:spPr>
      </p:pic>
      <p:pic>
        <p:nvPicPr>
          <p:cNvPr id="15" name="Picture 14" descr="C:\Users\NB-Nuidel\Downloads\CodeCogsEqn - 2021-07-04T172456.658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03096" y="5756880"/>
            <a:ext cx="108012" cy="216024"/>
          </a:xfrm>
          <a:prstGeom prst="rect">
            <a:avLst/>
          </a:prstGeom>
          <a:noFill/>
        </p:spPr>
      </p:pic>
      <p:pic>
        <p:nvPicPr>
          <p:cNvPr id="3" name="Picture 3" descr="C:\Users\NB-Nuidel\Downloads\CodeCogsEqn - 2021-07-04T175258.426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55776" y="5756400"/>
            <a:ext cx="438968" cy="21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3317"/>
            <a:ext cx="8579296" cy="5030019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ru-RU" sz="2900" dirty="0"/>
              <a:t>На языке </a:t>
            </a:r>
            <a:r>
              <a:rPr lang="en-US" sz="2900" dirty="0"/>
              <a:t>MATLAB </a:t>
            </a:r>
            <a:r>
              <a:rPr lang="ru-RU" sz="2900" dirty="0"/>
              <a:t>написана функция, реализующая метод Чебышева–Пикара для решения краевых задач разных видов для системы уравнений 2-го порядка</a:t>
            </a:r>
          </a:p>
          <a:p>
            <a:pPr>
              <a:spcAft>
                <a:spcPts val="1200"/>
              </a:spcAft>
            </a:pPr>
            <a:r>
              <a:rPr lang="ru-RU" sz="2900" dirty="0"/>
              <a:t>Разработан неградиентный вариант параллельной пристрелки на основе метода Чебышева–Пикара</a:t>
            </a:r>
          </a:p>
          <a:p>
            <a:pPr>
              <a:spcAft>
                <a:spcPts val="1200"/>
              </a:spcAft>
            </a:pPr>
            <a:r>
              <a:rPr lang="ru-RU" sz="2900" dirty="0"/>
              <a:t>Продемонстрированы результаты работы метода на примере задачи Ламберта и на примере адаптации </a:t>
            </a:r>
            <a:r>
              <a:rPr lang="en-US" sz="2900" dirty="0" smtClean="0"/>
              <a:t>WSB-</a:t>
            </a:r>
            <a:r>
              <a:rPr lang="ru-RU" sz="2900" dirty="0" smtClean="0"/>
              <a:t>траектории </a:t>
            </a:r>
            <a:r>
              <a:rPr lang="ru-RU" sz="2900" dirty="0"/>
              <a:t>перелета от Земли к Луне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02896" y="6448251"/>
            <a:ext cx="2133600" cy="365125"/>
          </a:xfrm>
        </p:spPr>
        <p:txBody>
          <a:bodyPr/>
          <a:lstStyle/>
          <a:p>
            <a:fld id="{E54E7AC9-2E09-4A70-97F7-3F73B1A27AE1}" type="slidenum">
              <a:rPr lang="ru-RU" sz="1800" smtClean="0"/>
              <a:pPr/>
              <a:t>13</a:t>
            </a:fld>
            <a:r>
              <a:rPr lang="en-US" sz="1800" dirty="0" smtClean="0"/>
              <a:t>/1</a:t>
            </a:r>
            <a:r>
              <a:rPr lang="ru-RU" sz="1800" dirty="0" smtClean="0"/>
              <a:t>3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/>
              <a:t>Задача Ламберта</a:t>
            </a:r>
          </a:p>
        </p:txBody>
      </p:sp>
      <p:pic>
        <p:nvPicPr>
          <p:cNvPr id="5124" name="Picture 4" descr="C:\Users\NB-Nuidel\Downloads\CodeCogsEqn (22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7" y="6021288"/>
            <a:ext cx="3208681" cy="28803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123728" y="6341258"/>
            <a:ext cx="50513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используется безразмерная система единиц</a:t>
            </a:r>
          </a:p>
        </p:txBody>
      </p:sp>
      <p:pic>
        <p:nvPicPr>
          <p:cNvPr id="4098" name="Picture 2" descr="C:\Users\NB-Nuidel\Downloads\CodeCogsEqn (5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052736"/>
            <a:ext cx="2997125" cy="595541"/>
          </a:xfrm>
          <a:prstGeom prst="rect">
            <a:avLst/>
          </a:prstGeom>
          <a:noFill/>
        </p:spPr>
      </p:pic>
      <p:pic>
        <p:nvPicPr>
          <p:cNvPr id="4099" name="Picture 3" descr="C:\Users\NB-Nuidel\Downloads\CodeCogsEqn (52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29755" y="5517232"/>
            <a:ext cx="898029" cy="427170"/>
          </a:xfrm>
          <a:prstGeom prst="rect">
            <a:avLst/>
          </a:prstGeom>
          <a:noFill/>
        </p:spPr>
      </p:pic>
      <p:pic>
        <p:nvPicPr>
          <p:cNvPr id="1054" name="Picture 30" descr="C:\Users\NB-Nuidel\Downloads\CodeCogsEqn (23)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66167" y="6021288"/>
            <a:ext cx="1890209" cy="216024"/>
          </a:xfrm>
          <a:prstGeom prst="rect">
            <a:avLst/>
          </a:prstGeom>
          <a:noFill/>
        </p:spPr>
      </p:pic>
      <p:sp>
        <p:nvSpPr>
          <p:cNvPr id="4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02896" y="6448251"/>
            <a:ext cx="2133600" cy="365125"/>
          </a:xfrm>
        </p:spPr>
        <p:txBody>
          <a:bodyPr/>
          <a:lstStyle/>
          <a:p>
            <a:fld id="{E54E7AC9-2E09-4A70-97F7-3F73B1A27AE1}" type="slidenum">
              <a:rPr lang="ru-RU" sz="1800" smtClean="0"/>
              <a:pPr/>
              <a:t>14</a:t>
            </a:fld>
            <a:r>
              <a:rPr lang="en-US" sz="1800" dirty="0" smtClean="0"/>
              <a:t>/1</a:t>
            </a:r>
            <a:r>
              <a:rPr lang="ru-RU" sz="1800" dirty="0" smtClean="0"/>
              <a:t>3</a:t>
            </a:r>
            <a:endParaRPr lang="ru-RU" sz="1800" dirty="0"/>
          </a:p>
        </p:txBody>
      </p:sp>
      <p:pic>
        <p:nvPicPr>
          <p:cNvPr id="1026" name="Picture 2" descr="C:\Users\NB-Nuidel\Documents\Учёба\7_семестр\Научная_работа\matlab_prog\Задача_Ламберта\1\Итог\финалочка\Ламберт\rlambe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1700808"/>
            <a:ext cx="3888432" cy="3759043"/>
          </a:xfrm>
          <a:prstGeom prst="rect">
            <a:avLst/>
          </a:prstGeom>
          <a:noFill/>
        </p:spPr>
      </p:pic>
      <p:pic>
        <p:nvPicPr>
          <p:cNvPr id="1027" name="Picture 3" descr="C:\Users\NB-Nuidel\Documents\Учёба\7_семестр\Научная_работа\matlab_prog\Задача_Ламберта\1\Итог\финалочка\Ламберт\errxlamber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29561" y="1710566"/>
            <a:ext cx="4012181" cy="38786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4968552" cy="5733256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000" b="1" dirty="0" smtClean="0">
                <a:ln w="9525">
                  <a:solidFill>
                    <a:schemeClr val="bg1">
                      <a:lumMod val="65000"/>
                    </a:schemeClr>
                  </a:solidFill>
                </a:ln>
              </a:rPr>
              <a:t>while</a:t>
            </a:r>
            <a:r>
              <a:rPr lang="en-US" sz="2000" dirty="0" smtClean="0">
                <a:ln w="9525">
                  <a:solidFill>
                    <a:schemeClr val="bg1">
                      <a:lumMod val="65000"/>
                    </a:schemeClr>
                  </a:solidFill>
                </a:ln>
              </a:rPr>
              <a:t> </a:t>
            </a:r>
            <a:r>
              <a:rPr lang="en-US" sz="2200" i="1" dirty="0" smtClean="0">
                <a:ln w="9525"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accent1"/>
                </a:solidFill>
              </a:rPr>
              <a:t>matching</a:t>
            </a:r>
            <a:r>
              <a:rPr lang="en-US" sz="2000" dirty="0" smtClean="0">
                <a:ln w="9525"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ln w="9525">
                  <a:solidFill>
                    <a:schemeClr val="bg1">
                      <a:lumMod val="65000"/>
                    </a:schemeClr>
                  </a:solidFill>
                </a:ln>
              </a:rPr>
              <a:t>is false </a:t>
            </a:r>
            <a:r>
              <a:rPr lang="en-US" sz="2000" b="1" dirty="0" smtClean="0">
                <a:ln w="9525">
                  <a:solidFill>
                    <a:schemeClr val="bg1">
                      <a:lumMod val="65000"/>
                    </a:schemeClr>
                  </a:solidFill>
                </a:ln>
              </a:rPr>
              <a:t>do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ln w="9525">
                  <a:solidFill>
                    <a:schemeClr val="bg1">
                      <a:lumMod val="65000"/>
                    </a:schemeClr>
                  </a:solidFill>
                </a:ln>
              </a:rPr>
              <a:t>	</a:t>
            </a:r>
            <a:r>
              <a:rPr lang="ru-RU" sz="2000" dirty="0" smtClean="0">
                <a:ln w="9525">
                  <a:solidFill>
                    <a:schemeClr val="bg1">
                      <a:lumMod val="65000"/>
                    </a:schemeClr>
                  </a:solidFill>
                </a:ln>
              </a:rPr>
              <a:t>	</a:t>
            </a:r>
            <a:r>
              <a:rPr lang="en-US" sz="2200" i="1" dirty="0" smtClean="0">
                <a:ln w="9525"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main step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ln w="9525">
                  <a:solidFill>
                    <a:schemeClr val="bg1">
                      <a:lumMod val="65000"/>
                    </a:schemeClr>
                  </a:solidFill>
                </a:ln>
              </a:rPr>
              <a:t>	</a:t>
            </a:r>
            <a:r>
              <a:rPr lang="ru-RU" sz="2000" dirty="0" smtClean="0">
                <a:ln w="9525">
                  <a:solidFill>
                    <a:schemeClr val="bg1">
                      <a:lumMod val="65000"/>
                    </a:schemeClr>
                  </a:solidFill>
                </a:ln>
              </a:rPr>
              <a:t>	</a:t>
            </a:r>
            <a:r>
              <a:rPr lang="en-US" sz="2000" b="1" dirty="0" smtClean="0">
                <a:ln w="9525">
                  <a:solidFill>
                    <a:schemeClr val="bg1">
                      <a:lumMod val="65000"/>
                    </a:schemeClr>
                  </a:solidFill>
                </a:ln>
              </a:rPr>
              <a:t>if</a:t>
            </a:r>
            <a:r>
              <a:rPr lang="en-US" sz="2000" dirty="0" smtClean="0">
                <a:ln w="9525">
                  <a:solidFill>
                    <a:schemeClr val="bg1">
                      <a:lumMod val="65000"/>
                    </a:schemeClr>
                  </a:solidFill>
                </a:ln>
              </a:rPr>
              <a:t> </a:t>
            </a:r>
            <a:r>
              <a:rPr lang="en-US" sz="2200" i="1" dirty="0" smtClean="0">
                <a:ln w="9525"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00B050"/>
                </a:solidFill>
              </a:rPr>
              <a:t>check</a:t>
            </a:r>
            <a:r>
              <a:rPr lang="en-US" sz="2000" dirty="0" smtClean="0">
                <a:ln w="9525">
                  <a:solidFill>
                    <a:schemeClr val="bg1">
                      <a:lumMod val="65000"/>
                    </a:schemeClr>
                  </a:solidFill>
                </a:ln>
              </a:rPr>
              <a:t> is true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ln w="9525">
                  <a:solidFill>
                    <a:schemeClr val="bg1">
                      <a:lumMod val="65000"/>
                    </a:schemeClr>
                  </a:solidFill>
                </a:ln>
              </a:rPr>
              <a:t>		</a:t>
            </a:r>
            <a:r>
              <a:rPr lang="ru-RU" sz="2000" dirty="0" smtClean="0">
                <a:ln w="9525">
                  <a:solidFill>
                    <a:schemeClr val="bg1">
                      <a:lumMod val="65000"/>
                    </a:schemeClr>
                  </a:solidFill>
                </a:ln>
              </a:rPr>
              <a:t>	</a:t>
            </a:r>
            <a:r>
              <a:rPr lang="en-US" sz="2000" i="1" dirty="0" smtClean="0">
                <a:ln w="9525">
                  <a:solidFill>
                    <a:schemeClr val="bg1">
                      <a:lumMod val="65000"/>
                    </a:schemeClr>
                  </a:solidFill>
                </a:ln>
              </a:rPr>
              <a:t>R,V, </a:t>
            </a:r>
            <a:r>
              <a:rPr lang="el-GR" sz="2000" i="1" dirty="0" smtClean="0">
                <a:ln w="9525">
                  <a:solidFill>
                    <a:schemeClr val="bg1">
                      <a:lumMod val="65000"/>
                    </a:schemeClr>
                  </a:solidFill>
                </a:ln>
              </a:rPr>
              <a:t>Δ</a:t>
            </a:r>
            <a:r>
              <a:rPr lang="en-US" sz="2000" i="1" dirty="0" smtClean="0">
                <a:ln w="9525">
                  <a:solidFill>
                    <a:schemeClr val="bg1">
                      <a:lumMod val="65000"/>
                    </a:schemeClr>
                  </a:solidFill>
                </a:ln>
              </a:rPr>
              <a:t>R,</a:t>
            </a:r>
            <a:r>
              <a:rPr lang="el-GR" sz="2000" i="1" dirty="0" smtClean="0">
                <a:ln w="9525">
                  <a:solidFill>
                    <a:schemeClr val="bg1">
                      <a:lumMod val="65000"/>
                    </a:schemeClr>
                  </a:solidFill>
                </a:ln>
              </a:rPr>
              <a:t> Δ</a:t>
            </a:r>
            <a:r>
              <a:rPr lang="en-US" sz="2000" i="1" dirty="0" smtClean="0">
                <a:ln w="9525">
                  <a:solidFill>
                    <a:schemeClr val="bg1">
                      <a:lumMod val="65000"/>
                    </a:schemeClr>
                  </a:solidFill>
                </a:ln>
              </a:rPr>
              <a:t>V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ln w="9525">
                  <a:solidFill>
                    <a:schemeClr val="bg1">
                      <a:lumMod val="65000"/>
                    </a:schemeClr>
                  </a:solidFill>
                </a:ln>
              </a:rPr>
              <a:t>	</a:t>
            </a:r>
            <a:r>
              <a:rPr lang="ru-RU" sz="2000" dirty="0" smtClean="0">
                <a:ln w="9525">
                  <a:solidFill>
                    <a:schemeClr val="bg1">
                      <a:lumMod val="65000"/>
                    </a:schemeClr>
                  </a:solidFill>
                </a:ln>
              </a:rPr>
              <a:t>	</a:t>
            </a:r>
            <a:r>
              <a:rPr lang="en-US" sz="2000" b="1" dirty="0" smtClean="0">
                <a:ln w="9525">
                  <a:solidFill>
                    <a:schemeClr val="bg1">
                      <a:lumMod val="65000"/>
                    </a:schemeClr>
                  </a:solidFill>
                </a:ln>
              </a:rPr>
              <a:t>else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ln w="9525">
                  <a:solidFill>
                    <a:schemeClr val="bg1">
                      <a:lumMod val="65000"/>
                    </a:schemeClr>
                  </a:solidFill>
                </a:ln>
              </a:rPr>
              <a:t>		</a:t>
            </a:r>
            <a:r>
              <a:rPr lang="ru-RU" sz="2000" dirty="0" smtClean="0">
                <a:ln w="9525">
                  <a:solidFill>
                    <a:schemeClr val="bg1">
                      <a:lumMod val="65000"/>
                    </a:schemeClr>
                  </a:solidFill>
                </a:ln>
              </a:rPr>
              <a:t>	</a:t>
            </a:r>
            <a:r>
              <a:rPr lang="en-US" sz="2200" i="1" dirty="0" smtClean="0">
                <a:ln w="9525"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correction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ln w="9525">
                  <a:solidFill>
                    <a:schemeClr val="bg1">
                      <a:lumMod val="65000"/>
                    </a:schemeClr>
                  </a:solidFill>
                </a:ln>
              </a:rPr>
              <a:t>	</a:t>
            </a:r>
            <a:r>
              <a:rPr lang="ru-RU" sz="2000" dirty="0" smtClean="0">
                <a:ln w="9525">
                  <a:solidFill>
                    <a:schemeClr val="bg1">
                      <a:lumMod val="65000"/>
                    </a:schemeClr>
                  </a:solidFill>
                </a:ln>
              </a:rPr>
              <a:t>		</a:t>
            </a:r>
            <a:r>
              <a:rPr lang="en-US" sz="2000" b="1" dirty="0" smtClean="0">
                <a:ln w="9525">
                  <a:solidFill>
                    <a:schemeClr val="bg1">
                      <a:lumMod val="65000"/>
                    </a:schemeClr>
                  </a:solidFill>
                </a:ln>
              </a:rPr>
              <a:t>if</a:t>
            </a:r>
            <a:r>
              <a:rPr lang="en-US" sz="2000" dirty="0" smtClean="0">
                <a:ln w="9525">
                  <a:solidFill>
                    <a:schemeClr val="bg1">
                      <a:lumMod val="65000"/>
                    </a:schemeClr>
                  </a:solidFill>
                </a:ln>
              </a:rPr>
              <a:t> </a:t>
            </a:r>
            <a:r>
              <a:rPr lang="en-US" sz="2200" i="1" dirty="0" smtClean="0">
                <a:ln w="9525"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00B050"/>
                </a:solidFill>
              </a:rPr>
              <a:t>check</a:t>
            </a:r>
            <a:r>
              <a:rPr lang="en-US" sz="2000" dirty="0" smtClean="0">
                <a:ln w="9525">
                  <a:solidFill>
                    <a:schemeClr val="bg1">
                      <a:lumMod val="65000"/>
                    </a:schemeClr>
                  </a:solidFill>
                </a:ln>
              </a:rPr>
              <a:t> is true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ln w="9525">
                  <a:solidFill>
                    <a:schemeClr val="bg1">
                      <a:lumMod val="65000"/>
                    </a:schemeClr>
                  </a:solidFill>
                </a:ln>
              </a:rPr>
              <a:t>		</a:t>
            </a:r>
            <a:r>
              <a:rPr lang="ru-RU" sz="2000" dirty="0" smtClean="0">
                <a:ln w="9525">
                  <a:solidFill>
                    <a:schemeClr val="bg1">
                      <a:lumMod val="65000"/>
                    </a:schemeClr>
                  </a:solidFill>
                </a:ln>
              </a:rPr>
              <a:t>		</a:t>
            </a:r>
            <a:r>
              <a:rPr lang="en-US" sz="2000" i="1" dirty="0" smtClean="0">
                <a:ln w="9525">
                  <a:solidFill>
                    <a:schemeClr val="bg1">
                      <a:lumMod val="65000"/>
                    </a:schemeClr>
                  </a:solidFill>
                </a:ln>
              </a:rPr>
              <a:t>R,V,</a:t>
            </a:r>
            <a:r>
              <a:rPr lang="el-GR" sz="2000" i="1" dirty="0" smtClean="0">
                <a:ln w="9525">
                  <a:solidFill>
                    <a:schemeClr val="bg1">
                      <a:lumMod val="65000"/>
                    </a:schemeClr>
                  </a:solidFill>
                </a:ln>
              </a:rPr>
              <a:t> Δ</a:t>
            </a:r>
            <a:r>
              <a:rPr lang="en-US" sz="2000" i="1" dirty="0" smtClean="0">
                <a:ln w="9525">
                  <a:solidFill>
                    <a:schemeClr val="bg1">
                      <a:lumMod val="65000"/>
                    </a:schemeClr>
                  </a:solidFill>
                </a:ln>
              </a:rPr>
              <a:t>R,</a:t>
            </a:r>
            <a:r>
              <a:rPr lang="el-GR" sz="2000" i="1" dirty="0" smtClean="0">
                <a:ln w="9525">
                  <a:solidFill>
                    <a:schemeClr val="bg1">
                      <a:lumMod val="65000"/>
                    </a:schemeClr>
                  </a:solidFill>
                </a:ln>
              </a:rPr>
              <a:t> Δ</a:t>
            </a:r>
            <a:r>
              <a:rPr lang="en-US" sz="2000" i="1" dirty="0" smtClean="0">
                <a:ln w="9525">
                  <a:solidFill>
                    <a:schemeClr val="bg1">
                      <a:lumMod val="65000"/>
                    </a:schemeClr>
                  </a:solidFill>
                </a:ln>
              </a:rPr>
              <a:t>V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ln w="9525">
                  <a:solidFill>
                    <a:schemeClr val="bg1">
                      <a:lumMod val="65000"/>
                    </a:schemeClr>
                  </a:solidFill>
                </a:ln>
              </a:rPr>
              <a:t>		</a:t>
            </a:r>
            <a:r>
              <a:rPr lang="ru-RU" sz="2000" dirty="0" smtClean="0">
                <a:ln w="9525">
                  <a:solidFill>
                    <a:schemeClr val="bg1">
                      <a:lumMod val="65000"/>
                    </a:schemeClr>
                  </a:solidFill>
                </a:ln>
              </a:rPr>
              <a:t>	</a:t>
            </a:r>
            <a:r>
              <a:rPr lang="en-US" sz="2000" b="1" dirty="0" smtClean="0">
                <a:ln w="9525">
                  <a:solidFill>
                    <a:schemeClr val="bg1">
                      <a:lumMod val="65000"/>
                    </a:schemeClr>
                  </a:solidFill>
                </a:ln>
              </a:rPr>
              <a:t>else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ln w="9525">
                  <a:solidFill>
                    <a:schemeClr val="bg1">
                      <a:lumMod val="65000"/>
                    </a:schemeClr>
                  </a:solidFill>
                </a:ln>
              </a:rPr>
              <a:t>				</a:t>
            </a:r>
            <a:r>
              <a:rPr lang="en-US" sz="2200" i="1" dirty="0" smtClean="0">
                <a:ln w="9525"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average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ln w="9525">
                  <a:solidFill>
                    <a:schemeClr val="bg1">
                      <a:lumMod val="65000"/>
                    </a:schemeClr>
                  </a:solidFill>
                </a:ln>
              </a:rPr>
              <a:t>				</a:t>
            </a:r>
            <a:r>
              <a:rPr lang="en-US" sz="2000" b="1" dirty="0" smtClean="0">
                <a:ln w="9525">
                  <a:solidFill>
                    <a:schemeClr val="bg1">
                      <a:lumMod val="65000"/>
                    </a:schemeClr>
                  </a:solidFill>
                </a:ln>
              </a:rPr>
              <a:t>if</a:t>
            </a:r>
            <a:r>
              <a:rPr lang="en-US" sz="2000" dirty="0" smtClean="0">
                <a:ln w="9525">
                  <a:solidFill>
                    <a:schemeClr val="bg1">
                      <a:lumMod val="65000"/>
                    </a:schemeClr>
                  </a:solidFill>
                </a:ln>
              </a:rPr>
              <a:t> </a:t>
            </a:r>
            <a:r>
              <a:rPr lang="en-US" sz="2000" i="1" dirty="0" smtClean="0">
                <a:ln w="9525"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00B050"/>
                </a:solidFill>
              </a:rPr>
              <a:t>check</a:t>
            </a:r>
            <a:r>
              <a:rPr lang="en-US" sz="2000" dirty="0" smtClean="0">
                <a:ln w="9525">
                  <a:solidFill>
                    <a:schemeClr val="bg1">
                      <a:lumMod val="65000"/>
                    </a:schemeClr>
                  </a:solidFill>
                </a:ln>
              </a:rPr>
              <a:t> is true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ln w="9525">
                  <a:solidFill>
                    <a:schemeClr val="bg1">
                      <a:lumMod val="65000"/>
                    </a:schemeClr>
                  </a:solidFill>
                </a:ln>
              </a:rPr>
              <a:t>					</a:t>
            </a:r>
            <a:r>
              <a:rPr lang="en-US" sz="2000" i="1" dirty="0" smtClean="0">
                <a:ln w="9525">
                  <a:solidFill>
                    <a:schemeClr val="bg1">
                      <a:lumMod val="65000"/>
                    </a:schemeClr>
                  </a:solidFill>
                </a:ln>
              </a:rPr>
              <a:t>R,V,</a:t>
            </a:r>
            <a:r>
              <a:rPr lang="el-GR" sz="2000" i="1" dirty="0" smtClean="0">
                <a:ln w="9525">
                  <a:solidFill>
                    <a:schemeClr val="bg1">
                      <a:lumMod val="65000"/>
                    </a:schemeClr>
                  </a:solidFill>
                </a:ln>
              </a:rPr>
              <a:t> Δ</a:t>
            </a:r>
            <a:r>
              <a:rPr lang="en-US" sz="2000" i="1" dirty="0" smtClean="0">
                <a:ln w="9525">
                  <a:solidFill>
                    <a:schemeClr val="bg1">
                      <a:lumMod val="65000"/>
                    </a:schemeClr>
                  </a:solidFill>
                </a:ln>
              </a:rPr>
              <a:t>R,</a:t>
            </a:r>
            <a:r>
              <a:rPr lang="el-GR" sz="2000" i="1" dirty="0" smtClean="0">
                <a:ln w="9525">
                  <a:solidFill>
                    <a:schemeClr val="bg1">
                      <a:lumMod val="65000"/>
                    </a:schemeClr>
                  </a:solidFill>
                </a:ln>
              </a:rPr>
              <a:t> Δ</a:t>
            </a:r>
            <a:r>
              <a:rPr lang="en-US" sz="2000" i="1" dirty="0" smtClean="0">
                <a:ln w="9525">
                  <a:solidFill>
                    <a:schemeClr val="bg1">
                      <a:lumMod val="65000"/>
                    </a:schemeClr>
                  </a:solidFill>
                </a:ln>
              </a:rPr>
              <a:t>V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ln w="9525">
                  <a:solidFill>
                    <a:schemeClr val="bg1">
                      <a:lumMod val="65000"/>
                    </a:schemeClr>
                  </a:solidFill>
                </a:ln>
              </a:rPr>
              <a:t>				</a:t>
            </a:r>
            <a:r>
              <a:rPr lang="en-US" sz="2000" b="1" dirty="0" smtClean="0">
                <a:ln w="9525">
                  <a:solidFill>
                    <a:schemeClr val="bg1">
                      <a:lumMod val="65000"/>
                    </a:schemeClr>
                  </a:solidFill>
                </a:ln>
              </a:rPr>
              <a:t>else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ln w="9525">
                  <a:solidFill>
                    <a:schemeClr val="bg1">
                      <a:lumMod val="65000"/>
                    </a:schemeClr>
                  </a:solidFill>
                </a:ln>
              </a:rPr>
              <a:t>					</a:t>
            </a:r>
            <a:r>
              <a:rPr lang="en-US" sz="2200" i="1" dirty="0" smtClean="0">
                <a:ln w="9525"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F0000"/>
                </a:solidFill>
              </a:rPr>
              <a:t>stop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ln w="9525">
                  <a:solidFill>
                    <a:schemeClr val="bg1">
                      <a:lumMod val="65000"/>
                    </a:schemeClr>
                  </a:solidFill>
                </a:ln>
              </a:rPr>
              <a:t>				</a:t>
            </a:r>
            <a:r>
              <a:rPr lang="en-US" sz="2000" b="1" dirty="0" smtClean="0">
                <a:ln w="9525">
                  <a:solidFill>
                    <a:schemeClr val="bg1">
                      <a:lumMod val="65000"/>
                    </a:schemeClr>
                  </a:solidFill>
                </a:ln>
              </a:rPr>
              <a:t>end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ln w="9525">
                  <a:solidFill>
                    <a:schemeClr val="bg1">
                      <a:lumMod val="65000"/>
                    </a:schemeClr>
                  </a:solidFill>
                </a:ln>
              </a:rPr>
              <a:t>			</a:t>
            </a:r>
            <a:r>
              <a:rPr lang="en-US" sz="2000" b="1" dirty="0" smtClean="0">
                <a:ln w="9525">
                  <a:solidFill>
                    <a:schemeClr val="bg1">
                      <a:lumMod val="65000"/>
                    </a:schemeClr>
                  </a:solidFill>
                </a:ln>
              </a:rPr>
              <a:t>end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ln w="9525">
                  <a:solidFill>
                    <a:schemeClr val="bg1">
                      <a:lumMod val="65000"/>
                    </a:schemeClr>
                  </a:solidFill>
                </a:ln>
              </a:rPr>
              <a:t>		</a:t>
            </a:r>
            <a:r>
              <a:rPr lang="en-US" sz="2000" b="1" dirty="0" smtClean="0">
                <a:ln w="9525">
                  <a:solidFill>
                    <a:schemeClr val="bg1">
                      <a:lumMod val="65000"/>
                    </a:schemeClr>
                  </a:solidFill>
                </a:ln>
              </a:rPr>
              <a:t>end</a:t>
            </a:r>
          </a:p>
          <a:p>
            <a:pPr>
              <a:spcBef>
                <a:spcPts val="0"/>
              </a:spcBef>
              <a:buNone/>
            </a:pPr>
            <a:r>
              <a:rPr lang="en-US" sz="2000" b="1" dirty="0" smtClean="0">
                <a:ln w="9525">
                  <a:solidFill>
                    <a:schemeClr val="bg1">
                      <a:lumMod val="65000"/>
                    </a:schemeClr>
                  </a:solidFill>
                </a:ln>
              </a:rPr>
              <a:t>end</a:t>
            </a:r>
          </a:p>
          <a:p>
            <a:pPr>
              <a:buNone/>
            </a:pPr>
            <a:endParaRPr lang="en-US" sz="1800" dirty="0" smtClean="0">
              <a:ln w="9525"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>
              <a:buNone/>
            </a:pPr>
            <a:endParaRPr lang="ru-RU" sz="1800" dirty="0">
              <a:ln w="952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1560" y="-99392"/>
            <a:ext cx="7992888" cy="1259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Параллельная пристрелка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noProof="0" dirty="0" smtClean="0">
                <a:latin typeface="+mj-lt"/>
                <a:ea typeface="+mj-ea"/>
                <a:cs typeface="+mj-cs"/>
              </a:rPr>
              <a:t>Описание алгоритма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2079" y="1052736"/>
            <a:ext cx="3528393" cy="532453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n w="9525">
                  <a:solidFill>
                    <a:schemeClr val="bg1">
                      <a:lumMod val="65000"/>
                    </a:schemeClr>
                  </a:solidFill>
                </a:ln>
              </a:rPr>
              <a:t>R,V</a:t>
            </a:r>
            <a:r>
              <a:rPr lang="ru-RU" i="1" dirty="0" smtClean="0">
                <a:ln w="9525">
                  <a:solidFill>
                    <a:schemeClr val="bg1">
                      <a:lumMod val="65000"/>
                    </a:schemeClr>
                  </a:solidFill>
                </a:ln>
              </a:rPr>
              <a:t> – </a:t>
            </a:r>
            <a:r>
              <a:rPr lang="ru-RU" dirty="0" smtClean="0">
                <a:ln w="9525">
                  <a:solidFill>
                    <a:schemeClr val="bg1">
                      <a:lumMod val="65000"/>
                    </a:schemeClr>
                  </a:solidFill>
                </a:ln>
              </a:rPr>
              <a:t>массивы положений и скоростей</a:t>
            </a:r>
            <a:endParaRPr lang="en-US" dirty="0" smtClean="0">
              <a:ln w="9525">
                <a:solidFill>
                  <a:schemeClr val="bg1">
                    <a:lumMod val="65000"/>
                  </a:schemeClr>
                </a:solidFill>
              </a:ln>
            </a:endParaRPr>
          </a:p>
          <a:p>
            <a:r>
              <a:rPr lang="el-GR" sz="2000" i="1" dirty="0" smtClean="0">
                <a:ln w="9525">
                  <a:solidFill>
                    <a:schemeClr val="bg1">
                      <a:lumMod val="65000"/>
                    </a:schemeClr>
                  </a:solidFill>
                </a:ln>
              </a:rPr>
              <a:t>Δ</a:t>
            </a:r>
            <a:r>
              <a:rPr lang="en-US" sz="2000" i="1" dirty="0" smtClean="0">
                <a:ln w="9525">
                  <a:solidFill>
                    <a:schemeClr val="bg1">
                      <a:lumMod val="65000"/>
                    </a:schemeClr>
                  </a:solidFill>
                </a:ln>
              </a:rPr>
              <a:t>R,</a:t>
            </a:r>
            <a:r>
              <a:rPr lang="el-GR" sz="2000" i="1" dirty="0" smtClean="0">
                <a:ln w="9525">
                  <a:solidFill>
                    <a:schemeClr val="bg1">
                      <a:lumMod val="65000"/>
                    </a:schemeClr>
                  </a:solidFill>
                </a:ln>
              </a:rPr>
              <a:t> Δ</a:t>
            </a:r>
            <a:r>
              <a:rPr lang="en-US" sz="2000" i="1" dirty="0" smtClean="0">
                <a:ln w="9525">
                  <a:solidFill>
                    <a:schemeClr val="bg1">
                      <a:lumMod val="65000"/>
                    </a:schemeClr>
                  </a:solidFill>
                </a:ln>
              </a:rPr>
              <a:t>V </a:t>
            </a:r>
            <a:r>
              <a:rPr lang="en-US" i="1" dirty="0" smtClean="0">
                <a:ln w="9525">
                  <a:solidFill>
                    <a:schemeClr val="bg1">
                      <a:lumMod val="65000"/>
                    </a:schemeClr>
                  </a:solidFill>
                </a:ln>
              </a:rPr>
              <a:t>– </a:t>
            </a:r>
            <a:r>
              <a:rPr lang="ru-RU" dirty="0" smtClean="0">
                <a:ln w="9525">
                  <a:solidFill>
                    <a:schemeClr val="bg1">
                      <a:lumMod val="65000"/>
                    </a:schemeClr>
                  </a:solidFill>
                </a:ln>
              </a:rPr>
              <a:t>массивы ошибок</a:t>
            </a:r>
            <a:r>
              <a:rPr lang="en-US" dirty="0" smtClean="0">
                <a:ln w="9525">
                  <a:solidFill>
                    <a:schemeClr val="bg1">
                      <a:lumMod val="65000"/>
                    </a:schemeClr>
                  </a:solidFill>
                </a:ln>
              </a:rPr>
              <a:t> </a:t>
            </a:r>
            <a:r>
              <a:rPr lang="ru-RU" dirty="0" smtClean="0">
                <a:ln w="9525">
                  <a:solidFill>
                    <a:schemeClr val="bg1">
                      <a:lumMod val="65000"/>
                    </a:schemeClr>
                  </a:solidFill>
                </a:ln>
              </a:rPr>
              <a:t>по положению и скорости</a:t>
            </a:r>
            <a:endParaRPr lang="ru-RU" dirty="0" smtClean="0">
              <a:ln w="9525">
                <a:solidFill>
                  <a:schemeClr val="bg1">
                    <a:lumMod val="65000"/>
                  </a:schemeClr>
                </a:solidFill>
              </a:ln>
              <a:solidFill>
                <a:schemeClr val="accent1"/>
              </a:solidFill>
            </a:endParaRPr>
          </a:p>
          <a:p>
            <a:endParaRPr lang="en-US" dirty="0" smtClean="0">
              <a:ln w="9525">
                <a:solidFill>
                  <a:schemeClr val="bg1">
                    <a:lumMod val="65000"/>
                  </a:schemeClr>
                </a:solidFill>
              </a:ln>
            </a:endParaRPr>
          </a:p>
          <a:p>
            <a:r>
              <a:rPr lang="en-US" sz="2000" i="1" dirty="0" smtClean="0">
                <a:ln w="9525"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main step </a:t>
            </a:r>
            <a:r>
              <a:rPr lang="en-US" i="1" dirty="0" smtClean="0">
                <a:ln w="9525"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– </a:t>
            </a:r>
            <a:r>
              <a:rPr lang="ru-RU" dirty="0" smtClean="0">
                <a:ln w="9525"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последовательное выполнение правил обновления скоростей и положений</a:t>
            </a:r>
            <a:endParaRPr lang="en-US" i="1" dirty="0" smtClean="0">
              <a:ln w="9525">
                <a:solidFill>
                  <a:schemeClr val="bg1">
                    <a:lumMod val="65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i="1" dirty="0" smtClean="0">
                <a:ln w="9525"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correction</a:t>
            </a:r>
            <a:r>
              <a:rPr lang="en-US" i="1" dirty="0" smtClean="0">
                <a:ln w="9525"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 – </a:t>
            </a:r>
            <a:r>
              <a:rPr lang="ru-RU" dirty="0" smtClean="0">
                <a:ln w="9525"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процедуры коррекции скоростей или положений</a:t>
            </a:r>
            <a:endParaRPr lang="en-US" i="1" dirty="0" smtClean="0">
              <a:ln w="9525">
                <a:solidFill>
                  <a:schemeClr val="bg1">
                    <a:lumMod val="65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i="1" dirty="0" smtClean="0">
                <a:ln w="9525"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average</a:t>
            </a:r>
            <a:r>
              <a:rPr lang="en-US" i="1" dirty="0" smtClean="0">
                <a:ln w="9525"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 –</a:t>
            </a:r>
            <a:r>
              <a:rPr lang="ru-RU" i="1" dirty="0" smtClean="0">
                <a:ln w="9525"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smtClean="0">
                <a:ln w="9525"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вычисление среднего значения решения за несколько последних итераций</a:t>
            </a:r>
            <a:endParaRPr lang="ru-RU" i="1" dirty="0" smtClean="0">
              <a:ln w="9525">
                <a:solidFill>
                  <a:schemeClr val="bg1">
                    <a:lumMod val="65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  <a:p>
            <a:endParaRPr lang="ru-RU" i="1" dirty="0" smtClean="0">
              <a:ln w="9525">
                <a:solidFill>
                  <a:schemeClr val="bg1">
                    <a:lumMod val="65000"/>
                  </a:schemeClr>
                </a:solidFill>
              </a:ln>
              <a:solidFill>
                <a:schemeClr val="accent1"/>
              </a:solidFill>
            </a:endParaRPr>
          </a:p>
          <a:p>
            <a:r>
              <a:rPr lang="en-US" sz="2000" i="1" dirty="0" smtClean="0">
                <a:ln w="9525"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accent1"/>
                </a:solidFill>
              </a:rPr>
              <a:t>matching</a:t>
            </a:r>
            <a:r>
              <a:rPr lang="ru-RU" i="1" dirty="0" smtClean="0">
                <a:ln w="9525"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accent1"/>
                </a:solidFill>
              </a:rPr>
              <a:t> – </a:t>
            </a:r>
            <a:r>
              <a:rPr lang="ru-RU" dirty="0" smtClean="0">
                <a:ln w="9525"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accent1"/>
                </a:solidFill>
              </a:rPr>
              <a:t>условие сшивки</a:t>
            </a:r>
          </a:p>
          <a:p>
            <a:r>
              <a:rPr lang="en-US" sz="2000" i="1" dirty="0" smtClean="0">
                <a:ln w="9525"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00B050"/>
                </a:solidFill>
              </a:rPr>
              <a:t>check</a:t>
            </a:r>
            <a:r>
              <a:rPr lang="en-US" i="1" dirty="0" smtClean="0">
                <a:ln w="9525"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00B050"/>
                </a:solidFill>
              </a:rPr>
              <a:t> </a:t>
            </a:r>
            <a:r>
              <a:rPr lang="ru-RU" i="1" dirty="0" smtClean="0">
                <a:ln w="9525"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accent1"/>
                </a:solidFill>
              </a:rPr>
              <a:t>–</a:t>
            </a:r>
            <a:r>
              <a:rPr lang="en-US" i="1" dirty="0" smtClean="0">
                <a:ln w="9525"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00B050"/>
                </a:solidFill>
              </a:rPr>
              <a:t> </a:t>
            </a:r>
            <a:r>
              <a:rPr lang="ru-RU" dirty="0" smtClean="0">
                <a:ln w="9525"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00B050"/>
                </a:solidFill>
              </a:rPr>
              <a:t>проверка</a:t>
            </a:r>
            <a:endParaRPr lang="en-US" i="1" dirty="0" smtClean="0">
              <a:ln w="9525">
                <a:solidFill>
                  <a:schemeClr val="bg1">
                    <a:lumMod val="65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i="1" dirty="0" smtClean="0">
                <a:ln w="9525"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F0000"/>
                </a:solidFill>
              </a:rPr>
              <a:t>stop</a:t>
            </a:r>
            <a:r>
              <a:rPr lang="en-US" i="1" dirty="0" smtClean="0">
                <a:ln w="9525"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F0000"/>
                </a:solidFill>
              </a:rPr>
              <a:t> –  </a:t>
            </a:r>
            <a:r>
              <a:rPr lang="ru-RU" i="1" dirty="0" smtClean="0">
                <a:ln w="9525"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F0000"/>
                </a:solidFill>
              </a:rPr>
              <a:t>вынужденная остановка</a:t>
            </a:r>
            <a:endParaRPr lang="ru-RU" dirty="0">
              <a:ln w="9525">
                <a:solidFill>
                  <a:schemeClr val="bg1">
                    <a:lumMod val="65000"/>
                  </a:schemeClr>
                </a:solidFill>
              </a:ln>
            </a:endParaRP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02896" y="6448251"/>
            <a:ext cx="2133600" cy="365125"/>
          </a:xfrm>
        </p:spPr>
        <p:txBody>
          <a:bodyPr/>
          <a:lstStyle/>
          <a:p>
            <a:fld id="{E54E7AC9-2E09-4A70-97F7-3F73B1A27AE1}" type="slidenum">
              <a:rPr lang="ru-RU" sz="1800" smtClean="0"/>
              <a:pPr/>
              <a:t>15</a:t>
            </a:fld>
            <a:r>
              <a:rPr lang="en-US" sz="1800" dirty="0" smtClean="0"/>
              <a:t>/1</a:t>
            </a:r>
            <a:r>
              <a:rPr lang="ru-RU" sz="1800" dirty="0" smtClean="0"/>
              <a:t>3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ru-RU" sz="2900" dirty="0"/>
              <a:t>Актуальность работы</a:t>
            </a:r>
          </a:p>
          <a:p>
            <a:pPr>
              <a:spcAft>
                <a:spcPts val="600"/>
              </a:spcAft>
            </a:pPr>
            <a:r>
              <a:rPr lang="ru-RU" sz="2900" dirty="0" smtClean="0"/>
              <a:t>Цель </a:t>
            </a:r>
            <a:r>
              <a:rPr lang="ru-RU" sz="2900" dirty="0"/>
              <a:t>работы</a:t>
            </a:r>
          </a:p>
          <a:p>
            <a:pPr>
              <a:spcAft>
                <a:spcPts val="600"/>
              </a:spcAft>
            </a:pPr>
            <a:r>
              <a:rPr lang="ru-RU" sz="2900" dirty="0"/>
              <a:t>Вариант параллельной пристрелки, основанный на методе Чебышева–Пикара</a:t>
            </a:r>
          </a:p>
          <a:p>
            <a:pPr>
              <a:spcAft>
                <a:spcPts val="600"/>
              </a:spcAft>
            </a:pPr>
            <a:r>
              <a:rPr lang="ru-RU" sz="2900" dirty="0"/>
              <a:t>Результаты работы параллельной пристрелки на конкретных примерах</a:t>
            </a:r>
          </a:p>
          <a:p>
            <a:pPr>
              <a:spcAft>
                <a:spcPts val="600"/>
              </a:spcAft>
            </a:pPr>
            <a:r>
              <a:rPr lang="ru-RU" sz="2900" dirty="0"/>
              <a:t>Заключение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02896" y="6448251"/>
            <a:ext cx="2133600" cy="365125"/>
          </a:xfrm>
        </p:spPr>
        <p:txBody>
          <a:bodyPr/>
          <a:lstStyle/>
          <a:p>
            <a:fld id="{E54E7AC9-2E09-4A70-97F7-3F73B1A27AE1}" type="slidenum">
              <a:rPr lang="ru-RU" sz="1800" smtClean="0"/>
              <a:pPr/>
              <a:t>2</a:t>
            </a:fld>
            <a:r>
              <a:rPr lang="en-US" sz="1800" dirty="0" smtClean="0"/>
              <a:t>/1</a:t>
            </a:r>
            <a:r>
              <a:rPr lang="ru-RU" sz="1800" dirty="0" smtClean="0"/>
              <a:t>3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Актуальность работы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8192"/>
            <a:ext cx="8229600" cy="505517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ru-RU" sz="2900" dirty="0" smtClean="0"/>
              <a:t>Оптимизация межпланетных перелетов часто сводится к численному решению краевых задач для систем ОДУ.</a:t>
            </a:r>
          </a:p>
          <a:p>
            <a:pPr>
              <a:spcAft>
                <a:spcPts val="1200"/>
              </a:spcAft>
            </a:pPr>
            <a:r>
              <a:rPr lang="ru-RU" sz="2900" dirty="0" smtClean="0"/>
              <a:t>Неплохо было бы иметь </a:t>
            </a:r>
            <a:r>
              <a:rPr lang="ru-RU" sz="2900" dirty="0" err="1" smtClean="0"/>
              <a:t>неградиентные</a:t>
            </a:r>
            <a:r>
              <a:rPr lang="ru-RU" sz="2900" dirty="0" smtClean="0"/>
              <a:t> методы решения систем нелинейных уравнений. К таким относится класс методов, основанный на принципе сжимающих отображений.</a:t>
            </a:r>
          </a:p>
          <a:p>
            <a:pPr>
              <a:spcAft>
                <a:spcPts val="1200"/>
              </a:spcAft>
            </a:pPr>
            <a:r>
              <a:rPr lang="ru-RU" sz="2900" dirty="0" smtClean="0"/>
              <a:t>Метод Чебышева—Пикара уже оправдал ожидания в </a:t>
            </a:r>
            <a:r>
              <a:rPr lang="ru-RU" sz="2900" dirty="0" err="1" smtClean="0"/>
              <a:t>астродинамике</a:t>
            </a:r>
            <a:r>
              <a:rPr lang="ru-RU" sz="2900" dirty="0" smtClean="0"/>
              <a:t> и способен решать краевые задачи и задачи Коши.</a:t>
            </a:r>
            <a:endParaRPr lang="ru-RU" sz="29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02896" y="6448251"/>
            <a:ext cx="2133600" cy="365125"/>
          </a:xfrm>
        </p:spPr>
        <p:txBody>
          <a:bodyPr/>
          <a:lstStyle/>
          <a:p>
            <a:fld id="{E54E7AC9-2E09-4A70-97F7-3F73B1A27AE1}" type="slidenum">
              <a:rPr lang="ru-RU" sz="1800" smtClean="0"/>
              <a:pPr/>
              <a:t>3</a:t>
            </a:fld>
            <a:r>
              <a:rPr lang="en-US" sz="1800" dirty="0" smtClean="0"/>
              <a:t>/1</a:t>
            </a:r>
            <a:r>
              <a:rPr lang="ru-RU" sz="1800" dirty="0" smtClean="0"/>
              <a:t>3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Цели работы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49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ru-RU" sz="2900" dirty="0" smtClean="0"/>
              <a:t>Программная реализация метода Чебышева–Пикара для решения систем обыкновенных дифференциальных уравнений второго порядка</a:t>
            </a:r>
            <a:endParaRPr lang="en-US" sz="2900" dirty="0" smtClean="0"/>
          </a:p>
          <a:p>
            <a:pPr>
              <a:spcAft>
                <a:spcPts val="1200"/>
              </a:spcAft>
            </a:pPr>
            <a:r>
              <a:rPr lang="ru-RU" sz="2900" dirty="0" smtClean="0"/>
              <a:t>Разработка </a:t>
            </a:r>
            <a:r>
              <a:rPr lang="ru-RU" sz="2900" dirty="0"/>
              <a:t>и реализация неградиентного варианта параллельной пристрелки на основе метода Чебышева—Пикара</a:t>
            </a:r>
          </a:p>
          <a:p>
            <a:pPr>
              <a:spcAft>
                <a:spcPts val="1200"/>
              </a:spcAft>
            </a:pPr>
            <a:r>
              <a:rPr lang="ru-RU" sz="2900" dirty="0" smtClean="0"/>
              <a:t>Демонстрация </a:t>
            </a:r>
            <a:r>
              <a:rPr lang="ru-RU" sz="2900" dirty="0"/>
              <a:t>работы метода на примере решения краевых задач астродинамики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02896" y="6448251"/>
            <a:ext cx="2133600" cy="365125"/>
          </a:xfrm>
        </p:spPr>
        <p:txBody>
          <a:bodyPr/>
          <a:lstStyle/>
          <a:p>
            <a:fld id="{E54E7AC9-2E09-4A70-97F7-3F73B1A27AE1}" type="slidenum">
              <a:rPr lang="ru-RU" sz="1800" smtClean="0"/>
              <a:pPr/>
              <a:t>4</a:t>
            </a:fld>
            <a:r>
              <a:rPr lang="en-US" sz="1800" dirty="0" smtClean="0"/>
              <a:t>/1</a:t>
            </a:r>
            <a:r>
              <a:rPr lang="ru-RU" sz="1800" dirty="0" smtClean="0"/>
              <a:t>3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96944" cy="692696"/>
          </a:xfrm>
        </p:spPr>
        <p:txBody>
          <a:bodyPr>
            <a:noAutofit/>
          </a:bodyPr>
          <a:lstStyle/>
          <a:p>
            <a:r>
              <a:rPr lang="ru-RU" sz="4000" dirty="0"/>
              <a:t>Метод Чебышева-Пикара для решения системы ОДУ 1-го порядка</a:t>
            </a:r>
          </a:p>
        </p:txBody>
      </p:sp>
      <p:pic>
        <p:nvPicPr>
          <p:cNvPr id="14" name="Picture 11" descr="C:\Users\NB-Nuidel\Downloads\CodeCogsEqn (33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446742"/>
            <a:ext cx="1440160" cy="326074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683568" y="1340768"/>
            <a:ext cx="777686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6" descr="C:\Users\NB-Nuidel\Downloads\CodeCogsEqn (4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2453328"/>
            <a:ext cx="1670174" cy="327600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683568" y="2348880"/>
            <a:ext cx="777686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971600" y="3501008"/>
            <a:ext cx="748883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627784" y="1854000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Преобразование времени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03648" y="2924944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Метод последовательных приближений Пикара</a:t>
            </a:r>
          </a:p>
        </p:txBody>
      </p:sp>
      <p:pic>
        <p:nvPicPr>
          <p:cNvPr id="23" name="Picture 13" descr="C:\Users\NB-Nuidel\Downloads\CodeCogsEqn (44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3573016"/>
            <a:ext cx="7109341" cy="705782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395536" y="4509120"/>
            <a:ext cx="8748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Аппроксимация функций правых частей полиномами Чебышева</a:t>
            </a:r>
          </a:p>
        </p:txBody>
      </p:sp>
      <p:pic>
        <p:nvPicPr>
          <p:cNvPr id="1028" name="Picture 4" descr="C:\Users\NB-Nuidel\Downloads\CodeCogsEqn (47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5085184"/>
            <a:ext cx="4060642" cy="1143937"/>
          </a:xfrm>
          <a:prstGeom prst="rect">
            <a:avLst/>
          </a:prstGeom>
          <a:noFill/>
        </p:spPr>
      </p:pic>
      <p:pic>
        <p:nvPicPr>
          <p:cNvPr id="31" name="Picture 2" descr="C:\Users\NB-Nuidel\Downloads\CodeCogsEqn (48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31" y="6021289"/>
            <a:ext cx="3985245" cy="659852"/>
          </a:xfrm>
          <a:prstGeom prst="rect">
            <a:avLst/>
          </a:prstGeom>
          <a:noFill/>
        </p:spPr>
      </p:pic>
      <p:sp>
        <p:nvSpPr>
          <p:cNvPr id="32" name="Прямоугольник 31"/>
          <p:cNvSpPr/>
          <p:nvPr/>
        </p:nvSpPr>
        <p:spPr>
          <a:xfrm>
            <a:off x="251520" y="4941168"/>
            <a:ext cx="4248472" cy="184482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788024" y="4941168"/>
            <a:ext cx="4248472" cy="14401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C:\Users\NB-Nuidel\Downloads\CodeCogsEqn (58)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5085184"/>
            <a:ext cx="3672408" cy="932676"/>
          </a:xfrm>
          <a:prstGeom prst="rect">
            <a:avLst/>
          </a:prstGeom>
          <a:noFill/>
        </p:spPr>
      </p:pic>
      <p:pic>
        <p:nvPicPr>
          <p:cNvPr id="1027" name="Picture 3" descr="C:\Users\NB-Nuidel\Downloads\CodeCogsEqn (63)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7656" y="1448816"/>
            <a:ext cx="3786352" cy="324000"/>
          </a:xfrm>
          <a:prstGeom prst="rect">
            <a:avLst/>
          </a:prstGeom>
          <a:noFill/>
        </p:spPr>
      </p:pic>
      <p:pic>
        <p:nvPicPr>
          <p:cNvPr id="4" name="Picture 4" descr="C:\Users\NB-Nuidel\Downloads\CodeCogsEqn (64)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89248" y="2456928"/>
            <a:ext cx="4114800" cy="324000"/>
          </a:xfrm>
          <a:prstGeom prst="rect">
            <a:avLst/>
          </a:prstGeom>
          <a:noFill/>
        </p:spPr>
      </p:pic>
      <p:sp>
        <p:nvSpPr>
          <p:cNvPr id="2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02896" y="6448251"/>
            <a:ext cx="2133600" cy="365125"/>
          </a:xfrm>
        </p:spPr>
        <p:txBody>
          <a:bodyPr/>
          <a:lstStyle/>
          <a:p>
            <a:fld id="{E54E7AC9-2E09-4A70-97F7-3F73B1A27AE1}" type="slidenum">
              <a:rPr lang="ru-RU" sz="1800" smtClean="0"/>
              <a:pPr/>
              <a:t>5</a:t>
            </a:fld>
            <a:r>
              <a:rPr lang="en-US" sz="1800" dirty="0" smtClean="0"/>
              <a:t>/1</a:t>
            </a:r>
            <a:r>
              <a:rPr lang="ru-RU" sz="1800" dirty="0" smtClean="0"/>
              <a:t>3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  <p:bldP spid="20" grpId="0"/>
      <p:bldP spid="21" grpId="0"/>
      <p:bldP spid="30" grpId="0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96944" cy="692696"/>
          </a:xfrm>
        </p:spPr>
        <p:txBody>
          <a:bodyPr>
            <a:noAutofit/>
          </a:bodyPr>
          <a:lstStyle/>
          <a:p>
            <a:r>
              <a:rPr lang="ru-RU" sz="4000" dirty="0"/>
              <a:t>Метод Чебышева-Пикара для решения системы ОДУ 1-го порядка</a:t>
            </a:r>
          </a:p>
        </p:txBody>
      </p:sp>
      <p:pic>
        <p:nvPicPr>
          <p:cNvPr id="4105" name="Picture 9" descr="C:\Users\NB-Nuidel\Downloads\CodeCogsEqn (16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8131" y="3356992"/>
            <a:ext cx="5850173" cy="807659"/>
          </a:xfrm>
          <a:prstGeom prst="rect">
            <a:avLst/>
          </a:prstGeom>
          <a:noFill/>
        </p:spPr>
      </p:pic>
      <p:pic>
        <p:nvPicPr>
          <p:cNvPr id="4111" name="Picture 15" descr="C:\Users\NB-Nuidel\Downloads\CodeCogsEqn (26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1174" y="5589240"/>
            <a:ext cx="1299298" cy="576064"/>
          </a:xfrm>
          <a:prstGeom prst="rect">
            <a:avLst/>
          </a:prstGeom>
          <a:noFill/>
        </p:spPr>
      </p:pic>
      <p:pic>
        <p:nvPicPr>
          <p:cNvPr id="4112" name="Picture 16" descr="C:\Users\NB-Nuidel\Downloads\CodeCogsEqn (25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5589240"/>
            <a:ext cx="1868892" cy="632676"/>
          </a:xfrm>
          <a:prstGeom prst="rect">
            <a:avLst/>
          </a:prstGeom>
          <a:noFill/>
        </p:spPr>
      </p:pic>
      <p:pic>
        <p:nvPicPr>
          <p:cNvPr id="4113" name="Picture 17" descr="C:\Users\NB-Nuidel\Downloads\CodeCogsEqn (22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4941168"/>
            <a:ext cx="2520280" cy="539742"/>
          </a:xfrm>
          <a:prstGeom prst="rect">
            <a:avLst/>
          </a:prstGeom>
          <a:noFill/>
        </p:spPr>
      </p:pic>
      <p:pic>
        <p:nvPicPr>
          <p:cNvPr id="4115" name="Picture 19" descr="C:\Users\NB-Nuidel\Downloads\CodeCogsEqn (19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86389" y="4869160"/>
            <a:ext cx="2837939" cy="792088"/>
          </a:xfrm>
          <a:prstGeom prst="rect">
            <a:avLst/>
          </a:prstGeom>
          <a:noFill/>
        </p:spPr>
      </p:pic>
      <p:pic>
        <p:nvPicPr>
          <p:cNvPr id="4116" name="Picture 20" descr="C:\Users\NB-Nuidel\Downloads\CodeCogsEqn (24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5661248"/>
            <a:ext cx="4752528" cy="541878"/>
          </a:xfrm>
          <a:prstGeom prst="rect">
            <a:avLst/>
          </a:prstGeom>
          <a:noFill/>
        </p:spPr>
      </p:pic>
      <p:sp>
        <p:nvSpPr>
          <p:cNvPr id="37" name="Прямоугольник 36"/>
          <p:cNvSpPr/>
          <p:nvPr/>
        </p:nvSpPr>
        <p:spPr>
          <a:xfrm>
            <a:off x="251520" y="4797152"/>
            <a:ext cx="8712968" cy="158417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331640" y="3284984"/>
            <a:ext cx="6120680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91680" y="2852936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Итерация Пикара и полиномы Чебышева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7544" y="4293096"/>
            <a:ext cx="8500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Коэффициенты разложения решения по полиномам Чебышева</a:t>
            </a:r>
          </a:p>
        </p:txBody>
      </p:sp>
      <p:pic>
        <p:nvPicPr>
          <p:cNvPr id="25" name="Picture 11" descr="C:\Users\NB-Nuidel\Downloads\CodeCogsEqn (33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76256" y="1446742"/>
            <a:ext cx="1440160" cy="326074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683568" y="1340768"/>
            <a:ext cx="777686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7" name="Picture 6" descr="C:\Users\NB-Nuidel\Downloads\CodeCogsEqn (42)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60232" y="2453328"/>
            <a:ext cx="1670174" cy="327600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683568" y="2348880"/>
            <a:ext cx="777686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0" name="Picture 3" descr="C:\Users\NB-Nuidel\Downloads\CodeCogsEqn (63)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57656" y="1448816"/>
            <a:ext cx="3786352" cy="324000"/>
          </a:xfrm>
          <a:prstGeom prst="rect">
            <a:avLst/>
          </a:prstGeom>
          <a:noFill/>
        </p:spPr>
      </p:pic>
      <p:pic>
        <p:nvPicPr>
          <p:cNvPr id="31" name="Picture 4" descr="C:\Users\NB-Nuidel\Downloads\CodeCogsEqn (64)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89248" y="2456928"/>
            <a:ext cx="4114800" cy="324000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2627784" y="1854000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Преобразование времени</a:t>
            </a:r>
          </a:p>
        </p:txBody>
      </p:sp>
      <p:sp>
        <p:nvSpPr>
          <p:cNvPr id="2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02896" y="6448251"/>
            <a:ext cx="2133600" cy="365125"/>
          </a:xfrm>
        </p:spPr>
        <p:txBody>
          <a:bodyPr/>
          <a:lstStyle/>
          <a:p>
            <a:fld id="{E54E7AC9-2E09-4A70-97F7-3F73B1A27AE1}" type="slidenum">
              <a:rPr lang="ru-RU" sz="1800" smtClean="0"/>
              <a:pPr/>
              <a:t>6</a:t>
            </a:fld>
            <a:r>
              <a:rPr lang="en-US" sz="1800" dirty="0" smtClean="0"/>
              <a:t>/1</a:t>
            </a:r>
            <a:r>
              <a:rPr lang="ru-RU" sz="1800" dirty="0" smtClean="0"/>
              <a:t>3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9" grpId="0" animBg="1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051720" y="1700808"/>
            <a:ext cx="489654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395536" y="476672"/>
            <a:ext cx="8496944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Метод Чебышева–Пикара для решения системы ОДУ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-го порядка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75656" y="2492896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Краевая задача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40152" y="2492896"/>
            <a:ext cx="1873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Задача Коши</a:t>
            </a:r>
          </a:p>
        </p:txBody>
      </p:sp>
      <p:pic>
        <p:nvPicPr>
          <p:cNvPr id="3074" name="Picture 2" descr="C:\Users\NB-Nuidel\Downloads\CodeCogsEqn (49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091908"/>
            <a:ext cx="3384376" cy="1185566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611560" y="2996952"/>
            <a:ext cx="3600400" cy="144016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 descr="C:\Users\NB-Nuidel\Downloads\CodeCogsEqn (50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068961"/>
            <a:ext cx="3240360" cy="329976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5076056" y="2996952"/>
            <a:ext cx="3528392" cy="50405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C:\Users\NB-Nuidel\Downloads\CodeCogsEqn (66)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772816"/>
            <a:ext cx="4464496" cy="319788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576064" y="5036983"/>
            <a:ext cx="8028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На языке </a:t>
            </a:r>
            <a:r>
              <a:rPr lang="en-US" sz="2400" dirty="0"/>
              <a:t>MATLAB </a:t>
            </a:r>
            <a:r>
              <a:rPr lang="ru-RU" sz="2400" dirty="0"/>
              <a:t>подготовлена единая функция, реализующая метод Чебышева–Пикара для решения краевых задач всех типов для системы ОДУ 2-го порядка</a:t>
            </a: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02896" y="6448251"/>
            <a:ext cx="2133600" cy="365125"/>
          </a:xfrm>
        </p:spPr>
        <p:txBody>
          <a:bodyPr/>
          <a:lstStyle/>
          <a:p>
            <a:fld id="{E54E7AC9-2E09-4A70-97F7-3F73B1A27AE1}" type="slidenum">
              <a:rPr lang="ru-RU" sz="1800" smtClean="0"/>
              <a:pPr/>
              <a:t>7</a:t>
            </a:fld>
            <a:r>
              <a:rPr lang="en-US" sz="1800" dirty="0" smtClean="0"/>
              <a:t>/1</a:t>
            </a:r>
            <a:r>
              <a:rPr lang="ru-RU" sz="1800" dirty="0" smtClean="0"/>
              <a:t>3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вал 23"/>
          <p:cNvSpPr/>
          <p:nvPr/>
        </p:nvSpPr>
        <p:spPr>
          <a:xfrm>
            <a:off x="5724128" y="3068756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Дуга 37"/>
          <p:cNvSpPr/>
          <p:nvPr/>
        </p:nvSpPr>
        <p:spPr>
          <a:xfrm rot="18906366">
            <a:off x="191629" y="2636141"/>
            <a:ext cx="3144118" cy="3169690"/>
          </a:xfrm>
          <a:prstGeom prst="arc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Дуга 45"/>
          <p:cNvSpPr/>
          <p:nvPr/>
        </p:nvSpPr>
        <p:spPr>
          <a:xfrm rot="18906366">
            <a:off x="2495885" y="2636209"/>
            <a:ext cx="3144118" cy="3169690"/>
          </a:xfrm>
          <a:prstGeom prst="arc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C:\Users\NB-Nuidel\Downloads\CodeCogsEqn - 2021-05-06T164727.82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778" y="2562858"/>
            <a:ext cx="323850" cy="361950"/>
          </a:xfrm>
          <a:prstGeom prst="rect">
            <a:avLst/>
          </a:prstGeom>
          <a:noFill/>
        </p:spPr>
      </p:pic>
      <p:pic>
        <p:nvPicPr>
          <p:cNvPr id="1031" name="Picture 7" descr="C:\Users\NB-Nuidel\Downloads\CodeCogsEqn - 2021-05-06T164811.75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55032" y="2560948"/>
            <a:ext cx="304800" cy="361950"/>
          </a:xfrm>
          <a:prstGeom prst="rect">
            <a:avLst/>
          </a:prstGeom>
          <a:noFill/>
        </p:spPr>
      </p:pic>
      <p:pic>
        <p:nvPicPr>
          <p:cNvPr id="1032" name="Picture 8" descr="C:\Users\NB-Nuidel\Downloads\CodeCogsEqn - 2021-05-06T165237.17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2560948"/>
            <a:ext cx="314325" cy="361950"/>
          </a:xfrm>
          <a:prstGeom prst="rect">
            <a:avLst/>
          </a:prstGeom>
          <a:noFill/>
        </p:spPr>
      </p:pic>
      <p:sp>
        <p:nvSpPr>
          <p:cNvPr id="50" name="Дуга 49"/>
          <p:cNvSpPr/>
          <p:nvPr/>
        </p:nvSpPr>
        <p:spPr>
          <a:xfrm rot="18906366">
            <a:off x="5592229" y="2636209"/>
            <a:ext cx="3144118" cy="3169690"/>
          </a:xfrm>
          <a:prstGeom prst="arc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3" name="Picture 9" descr="C:\Users\NB-Nuidel\Downloads\CodeCogsEqn - 2021-05-06T165413.14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99065" y="2560948"/>
            <a:ext cx="333375" cy="361950"/>
          </a:xfrm>
          <a:prstGeom prst="rect">
            <a:avLst/>
          </a:prstGeom>
          <a:noFill/>
        </p:spPr>
      </p:pic>
      <p:pic>
        <p:nvPicPr>
          <p:cNvPr id="1035" name="Picture 11" descr="C:\Users\NB-Nuidel\Downloads\CodeCogsEqn - 2021-05-06T165512.47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2562858"/>
            <a:ext cx="742950" cy="361950"/>
          </a:xfrm>
          <a:prstGeom prst="rect">
            <a:avLst/>
          </a:prstGeom>
          <a:noFill/>
        </p:spPr>
      </p:pic>
      <p:sp>
        <p:nvSpPr>
          <p:cNvPr id="55" name="Овал 54"/>
          <p:cNvSpPr/>
          <p:nvPr/>
        </p:nvSpPr>
        <p:spPr>
          <a:xfrm>
            <a:off x="5364088" y="3068824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6" name="Picture 12" descr="C:\Users\NB-Nuidel\Downloads\CodeCogsEqn - 2021-05-06T170355.51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2204728"/>
            <a:ext cx="419100" cy="285750"/>
          </a:xfrm>
          <a:prstGeom prst="rect">
            <a:avLst/>
          </a:prstGeom>
          <a:noFill/>
        </p:spPr>
      </p:pic>
      <p:pic>
        <p:nvPicPr>
          <p:cNvPr id="1037" name="Picture 13" descr="C:\Users\NB-Nuidel\Downloads\CodeCogsEqn - 2021-05-06T170454.928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99792" y="2204728"/>
            <a:ext cx="400050" cy="285750"/>
          </a:xfrm>
          <a:prstGeom prst="rect">
            <a:avLst/>
          </a:prstGeom>
          <a:noFill/>
        </p:spPr>
      </p:pic>
      <p:pic>
        <p:nvPicPr>
          <p:cNvPr id="1038" name="Picture 14" descr="C:\Users\NB-Nuidel\Downloads\CodeCogsEqn - 2021-05-06T170544.015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26521" y="2204728"/>
            <a:ext cx="409575" cy="285750"/>
          </a:xfrm>
          <a:prstGeom prst="rect">
            <a:avLst/>
          </a:prstGeom>
          <a:noFill/>
        </p:spPr>
      </p:pic>
      <p:pic>
        <p:nvPicPr>
          <p:cNvPr id="1040" name="Picture 16" descr="C:\Users\NB-Nuidel\Downloads\CodeCogsEqn - 2021-05-06T170628.984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94040" y="2204728"/>
            <a:ext cx="838200" cy="285750"/>
          </a:xfrm>
          <a:prstGeom prst="rect">
            <a:avLst/>
          </a:prstGeom>
          <a:noFill/>
        </p:spPr>
      </p:pic>
      <p:pic>
        <p:nvPicPr>
          <p:cNvPr id="1042" name="Picture 18" descr="C:\Users\NB-Nuidel\Downloads\CodeCogsEqn - 2021-05-06T170715.402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172400" y="2204728"/>
            <a:ext cx="428625" cy="285750"/>
          </a:xfrm>
          <a:prstGeom prst="rect">
            <a:avLst/>
          </a:prstGeom>
          <a:noFill/>
        </p:spPr>
      </p:pic>
      <p:pic>
        <p:nvPicPr>
          <p:cNvPr id="1043" name="Picture 19" descr="C:\Users\NB-Nuidel\Downloads\CodeCogsEqn - 2021-05-06T171517.507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3528" y="3140832"/>
            <a:ext cx="438150" cy="523875"/>
          </a:xfrm>
          <a:prstGeom prst="rect">
            <a:avLst/>
          </a:prstGeom>
          <a:noFill/>
        </p:spPr>
      </p:pic>
      <p:pic>
        <p:nvPicPr>
          <p:cNvPr id="1044" name="Picture 20" descr="C:\Users\NB-Nuidel\Downloads\CodeCogsEqn - 2021-05-06T171617.34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405658" y="3160651"/>
            <a:ext cx="438150" cy="523875"/>
          </a:xfrm>
          <a:prstGeom prst="rect">
            <a:avLst/>
          </a:prstGeom>
          <a:noFill/>
        </p:spPr>
      </p:pic>
      <p:pic>
        <p:nvPicPr>
          <p:cNvPr id="1045" name="Picture 21" descr="C:\Users\NB-Nuidel\Downloads\CodeCogsEqn - 2021-05-06T171726.529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919239" y="3140832"/>
            <a:ext cx="428625" cy="523875"/>
          </a:xfrm>
          <a:prstGeom prst="rect">
            <a:avLst/>
          </a:prstGeom>
          <a:noFill/>
        </p:spPr>
      </p:pic>
      <p:pic>
        <p:nvPicPr>
          <p:cNvPr id="1046" name="Picture 22" descr="C:\Users\NB-Nuidel\Downloads\CodeCogsEqn - 2021-05-06T172111.181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644008" y="3121013"/>
            <a:ext cx="428625" cy="523875"/>
          </a:xfrm>
          <a:prstGeom prst="rect">
            <a:avLst/>
          </a:prstGeom>
          <a:noFill/>
        </p:spPr>
      </p:pic>
      <p:pic>
        <p:nvPicPr>
          <p:cNvPr id="1047" name="Picture 23" descr="C:\Users\NB-Nuidel\Downloads\CodeCogsEqn - 2021-05-06T172202.046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141962" y="3121013"/>
            <a:ext cx="438150" cy="523875"/>
          </a:xfrm>
          <a:prstGeom prst="rect">
            <a:avLst/>
          </a:prstGeom>
          <a:noFill/>
        </p:spPr>
      </p:pic>
      <p:pic>
        <p:nvPicPr>
          <p:cNvPr id="1048" name="Picture 24" descr="C:\Users\NB-Nuidel\Downloads\CodeCogsEqn - 2021-05-06T172408.562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724128" y="3092438"/>
            <a:ext cx="866775" cy="552450"/>
          </a:xfrm>
          <a:prstGeom prst="rect">
            <a:avLst/>
          </a:prstGeom>
          <a:noFill/>
        </p:spPr>
      </p:pic>
      <p:pic>
        <p:nvPicPr>
          <p:cNvPr id="1049" name="Picture 25" descr="C:\Users\NB-Nuidel\Downloads\CodeCogsEqn - 2021-05-06T172453.639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595070" y="3111488"/>
            <a:ext cx="857250" cy="533400"/>
          </a:xfrm>
          <a:prstGeom prst="rect">
            <a:avLst/>
          </a:prstGeom>
          <a:noFill/>
        </p:spPr>
      </p:pic>
      <p:pic>
        <p:nvPicPr>
          <p:cNvPr id="1050" name="Picture 26" descr="C:\Users\NB-Nuidel\Downloads\CodeCogsEqn - 2021-05-06T172612.840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963222" y="3092302"/>
            <a:ext cx="857250" cy="552450"/>
          </a:xfrm>
          <a:prstGeom prst="rect">
            <a:avLst/>
          </a:prstGeom>
          <a:noFill/>
        </p:spPr>
      </p:pic>
      <p:sp>
        <p:nvSpPr>
          <p:cNvPr id="71" name="Стрелка вниз 70"/>
          <p:cNvSpPr/>
          <p:nvPr/>
        </p:nvSpPr>
        <p:spPr>
          <a:xfrm>
            <a:off x="395536" y="3716896"/>
            <a:ext cx="21602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трелка вниз 71"/>
          <p:cNvSpPr/>
          <p:nvPr/>
        </p:nvSpPr>
        <p:spPr>
          <a:xfrm>
            <a:off x="2771800" y="3716896"/>
            <a:ext cx="21602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Стрелка вниз 72"/>
          <p:cNvSpPr/>
          <p:nvPr/>
        </p:nvSpPr>
        <p:spPr>
          <a:xfrm>
            <a:off x="5076056" y="3716896"/>
            <a:ext cx="21602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Стрелка вниз 73"/>
          <p:cNvSpPr/>
          <p:nvPr/>
        </p:nvSpPr>
        <p:spPr>
          <a:xfrm>
            <a:off x="5940152" y="3716896"/>
            <a:ext cx="21602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Стрелка вниз 74"/>
          <p:cNvSpPr/>
          <p:nvPr/>
        </p:nvSpPr>
        <p:spPr>
          <a:xfrm>
            <a:off x="8172400" y="3716896"/>
            <a:ext cx="21602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51" name="Picture 27" descr="C:\Users\NB-Nuidel\Downloads\CodeCogsEqn - 2021-05-06T173810.517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23528" y="4364968"/>
            <a:ext cx="438150" cy="295275"/>
          </a:xfrm>
          <a:prstGeom prst="rect">
            <a:avLst/>
          </a:prstGeom>
          <a:noFill/>
        </p:spPr>
      </p:pic>
      <p:pic>
        <p:nvPicPr>
          <p:cNvPr id="1052" name="Picture 28" descr="C:\Users\NB-Nuidel\Downloads\CodeCogsEqn - 2021-05-06T174051.020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619672" y="4353905"/>
            <a:ext cx="2657475" cy="1019175"/>
          </a:xfrm>
          <a:prstGeom prst="rect">
            <a:avLst/>
          </a:prstGeom>
          <a:noFill/>
        </p:spPr>
      </p:pic>
      <p:sp>
        <p:nvSpPr>
          <p:cNvPr id="80" name="Прямоугольник 79"/>
          <p:cNvSpPr/>
          <p:nvPr/>
        </p:nvSpPr>
        <p:spPr>
          <a:xfrm>
            <a:off x="1475656" y="4292960"/>
            <a:ext cx="2952328" cy="115212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251520" y="4292960"/>
            <a:ext cx="576064" cy="50405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53" name="Picture 29" descr="C:\Users\NB-Nuidel\Downloads\CodeCogsEqn - 2021-05-06T174403.373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007471" y="4357725"/>
            <a:ext cx="428625" cy="295275"/>
          </a:xfrm>
          <a:prstGeom prst="rect">
            <a:avLst/>
          </a:prstGeom>
          <a:noFill/>
        </p:spPr>
      </p:pic>
      <p:pic>
        <p:nvPicPr>
          <p:cNvPr id="1055" name="Picture 31" descr="C:\Users\NB-Nuidel\Downloads\CodeCogsEqn - 2021-05-06T174443.228.pn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5802982" y="4364968"/>
            <a:ext cx="857250" cy="295275"/>
          </a:xfrm>
          <a:prstGeom prst="rect">
            <a:avLst/>
          </a:prstGeom>
          <a:noFill/>
        </p:spPr>
      </p:pic>
      <p:pic>
        <p:nvPicPr>
          <p:cNvPr id="1056" name="Picture 32" descr="C:\Users\NB-Nuidel\Downloads\CodeCogsEqn - 2021-05-06T174551.747.pn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8100392" y="4357725"/>
            <a:ext cx="447675" cy="295275"/>
          </a:xfrm>
          <a:prstGeom prst="rect">
            <a:avLst/>
          </a:prstGeom>
          <a:noFill/>
        </p:spPr>
      </p:pic>
      <p:sp>
        <p:nvSpPr>
          <p:cNvPr id="86" name="Прямоугольник 85"/>
          <p:cNvSpPr/>
          <p:nvPr/>
        </p:nvSpPr>
        <p:spPr>
          <a:xfrm>
            <a:off x="8028384" y="4292960"/>
            <a:ext cx="576064" cy="50405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Дуга 88"/>
          <p:cNvSpPr/>
          <p:nvPr/>
        </p:nvSpPr>
        <p:spPr>
          <a:xfrm rot="18906366">
            <a:off x="191629" y="2636141"/>
            <a:ext cx="3144118" cy="3169690"/>
          </a:xfrm>
          <a:prstGeom prst="arc">
            <a:avLst/>
          </a:prstGeom>
          <a:ln w="25400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Дуга 89"/>
          <p:cNvSpPr/>
          <p:nvPr/>
        </p:nvSpPr>
        <p:spPr>
          <a:xfrm rot="18906366">
            <a:off x="2495885" y="2636209"/>
            <a:ext cx="3144118" cy="3169690"/>
          </a:xfrm>
          <a:prstGeom prst="arc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Дуга 90"/>
          <p:cNvSpPr/>
          <p:nvPr/>
        </p:nvSpPr>
        <p:spPr>
          <a:xfrm rot="18906366">
            <a:off x="5592229" y="2636209"/>
            <a:ext cx="3144118" cy="3169690"/>
          </a:xfrm>
          <a:prstGeom prst="arc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олилиния 111"/>
          <p:cNvSpPr/>
          <p:nvPr/>
        </p:nvSpPr>
        <p:spPr>
          <a:xfrm>
            <a:off x="683568" y="2420752"/>
            <a:ext cx="7560840" cy="648072"/>
          </a:xfrm>
          <a:custGeom>
            <a:avLst/>
            <a:gdLst>
              <a:gd name="connsiteX0" fmla="*/ 0 w 8039100"/>
              <a:gd name="connsiteY0" fmla="*/ 662517 h 675217"/>
              <a:gd name="connsiteX1" fmla="*/ 4152900 w 8039100"/>
              <a:gd name="connsiteY1" fmla="*/ 2117 h 675217"/>
              <a:gd name="connsiteX2" fmla="*/ 8039100 w 8039100"/>
              <a:gd name="connsiteY2" fmla="*/ 675217 h 675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39100" h="675217">
                <a:moveTo>
                  <a:pt x="0" y="662517"/>
                </a:moveTo>
                <a:cubicBezTo>
                  <a:pt x="1406525" y="331258"/>
                  <a:pt x="2813050" y="0"/>
                  <a:pt x="4152900" y="2117"/>
                </a:cubicBezTo>
                <a:cubicBezTo>
                  <a:pt x="5492750" y="4234"/>
                  <a:pt x="6765925" y="339725"/>
                  <a:pt x="8039100" y="675217"/>
                </a:cubicBezTo>
              </a:path>
            </a:pathLst>
          </a:cu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Заголовок 1"/>
          <p:cNvSpPr txBox="1">
            <a:spLocks/>
          </p:cNvSpPr>
          <p:nvPr/>
        </p:nvSpPr>
        <p:spPr>
          <a:xfrm>
            <a:off x="611560" y="197768"/>
            <a:ext cx="7992888" cy="1503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Параллельная пристрелка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Шаг 1: правило обновления скорости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971600" y="5877272"/>
            <a:ext cx="7056784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1924267" y="5445224"/>
            <a:ext cx="5017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Ошибка по скорости в </a:t>
            </a:r>
            <a:r>
              <a:rPr lang="en-US" sz="2800" dirty="0" err="1"/>
              <a:t>i</a:t>
            </a:r>
            <a:r>
              <a:rPr lang="en-US" sz="2800" dirty="0"/>
              <a:t>-</a:t>
            </a:r>
            <a:r>
              <a:rPr lang="ru-RU" sz="2800" dirty="0" err="1"/>
              <a:t>ом</a:t>
            </a:r>
            <a:r>
              <a:rPr lang="ru-RU" sz="2800" dirty="0"/>
              <a:t> узле</a:t>
            </a:r>
          </a:p>
        </p:txBody>
      </p:sp>
      <p:sp>
        <p:nvSpPr>
          <p:cNvPr id="4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02896" y="6448251"/>
            <a:ext cx="2133600" cy="365125"/>
          </a:xfrm>
        </p:spPr>
        <p:txBody>
          <a:bodyPr/>
          <a:lstStyle/>
          <a:p>
            <a:fld id="{E54E7AC9-2E09-4A70-97F7-3F73B1A27AE1}" type="slidenum">
              <a:rPr lang="ru-RU" sz="1800" smtClean="0"/>
              <a:pPr/>
              <a:t>8</a:t>
            </a:fld>
            <a:r>
              <a:rPr lang="en-US" sz="1800" dirty="0" smtClean="0"/>
              <a:t>/13</a:t>
            </a:r>
            <a:endParaRPr lang="ru-RU" sz="1800" dirty="0"/>
          </a:p>
        </p:txBody>
      </p:sp>
      <p:pic>
        <p:nvPicPr>
          <p:cNvPr id="49" name="Picture 4" descr="C:\Users\NB-Nuidel\Downloads\CodeCogsEqn - 2021-06-20T180316.116.pn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1115616" y="6093296"/>
            <a:ext cx="6792104" cy="4935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8" grpId="0" animBg="1"/>
      <p:bldP spid="38" grpId="1" animBg="1"/>
      <p:bldP spid="46" grpId="0" animBg="1"/>
      <p:bldP spid="50" grpId="0" animBg="1"/>
      <p:bldP spid="55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80" grpId="0" animBg="1"/>
      <p:bldP spid="81" grpId="0" animBg="1"/>
      <p:bldP spid="86" grpId="0" animBg="1"/>
      <p:bldP spid="89" grpId="0" animBg="1"/>
      <p:bldP spid="90" grpId="0" animBg="1"/>
      <p:bldP spid="91" grpId="0" animBg="1"/>
      <p:bldP spid="112" grpId="0" animBg="1"/>
      <p:bldP spid="112" grpId="1" animBg="1"/>
      <p:bldP spid="45" grpId="0" animBg="1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вал 23"/>
          <p:cNvSpPr/>
          <p:nvPr/>
        </p:nvSpPr>
        <p:spPr>
          <a:xfrm>
            <a:off x="5724128" y="3068892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Дуга 37"/>
          <p:cNvSpPr/>
          <p:nvPr/>
        </p:nvSpPr>
        <p:spPr>
          <a:xfrm rot="18906366">
            <a:off x="191629" y="2636277"/>
            <a:ext cx="3144118" cy="3169690"/>
          </a:xfrm>
          <a:prstGeom prst="arc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Дуга 45"/>
          <p:cNvSpPr/>
          <p:nvPr/>
        </p:nvSpPr>
        <p:spPr>
          <a:xfrm rot="18906366">
            <a:off x="2495885" y="2636345"/>
            <a:ext cx="3144118" cy="3169690"/>
          </a:xfrm>
          <a:prstGeom prst="arc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C:\Users\NB-Nuidel\Downloads\CodeCogsEqn - 2021-05-06T164727.82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778" y="2562994"/>
            <a:ext cx="323850" cy="361950"/>
          </a:xfrm>
          <a:prstGeom prst="rect">
            <a:avLst/>
          </a:prstGeom>
          <a:noFill/>
        </p:spPr>
      </p:pic>
      <p:pic>
        <p:nvPicPr>
          <p:cNvPr id="1031" name="Picture 7" descr="C:\Users\NB-Nuidel\Downloads\CodeCogsEqn - 2021-05-06T164811.75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55032" y="2561084"/>
            <a:ext cx="304800" cy="361950"/>
          </a:xfrm>
          <a:prstGeom prst="rect">
            <a:avLst/>
          </a:prstGeom>
          <a:noFill/>
        </p:spPr>
      </p:pic>
      <p:pic>
        <p:nvPicPr>
          <p:cNvPr id="1032" name="Picture 8" descr="C:\Users\NB-Nuidel\Downloads\CodeCogsEqn - 2021-05-06T165237.17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2561084"/>
            <a:ext cx="314325" cy="361950"/>
          </a:xfrm>
          <a:prstGeom prst="rect">
            <a:avLst/>
          </a:prstGeom>
          <a:noFill/>
        </p:spPr>
      </p:pic>
      <p:sp>
        <p:nvSpPr>
          <p:cNvPr id="50" name="Дуга 49"/>
          <p:cNvSpPr/>
          <p:nvPr/>
        </p:nvSpPr>
        <p:spPr>
          <a:xfrm rot="18906366">
            <a:off x="5592229" y="2636345"/>
            <a:ext cx="3144118" cy="3169690"/>
          </a:xfrm>
          <a:prstGeom prst="arc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3" name="Picture 9" descr="C:\Users\NB-Nuidel\Downloads\CodeCogsEqn - 2021-05-06T165413.14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99065" y="2561084"/>
            <a:ext cx="333375" cy="361950"/>
          </a:xfrm>
          <a:prstGeom prst="rect">
            <a:avLst/>
          </a:prstGeom>
          <a:noFill/>
        </p:spPr>
      </p:pic>
      <p:pic>
        <p:nvPicPr>
          <p:cNvPr id="1035" name="Picture 11" descr="C:\Users\NB-Nuidel\Downloads\CodeCogsEqn - 2021-05-06T165512.47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2562994"/>
            <a:ext cx="742950" cy="361950"/>
          </a:xfrm>
          <a:prstGeom prst="rect">
            <a:avLst/>
          </a:prstGeom>
          <a:noFill/>
        </p:spPr>
      </p:pic>
      <p:sp>
        <p:nvSpPr>
          <p:cNvPr id="55" name="Овал 54"/>
          <p:cNvSpPr/>
          <p:nvPr/>
        </p:nvSpPr>
        <p:spPr>
          <a:xfrm>
            <a:off x="5364088" y="3068960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6" name="Picture 12" descr="C:\Users\NB-Nuidel\Downloads\CodeCogsEqn - 2021-05-06T170355.51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1772816"/>
            <a:ext cx="419100" cy="285750"/>
          </a:xfrm>
          <a:prstGeom prst="rect">
            <a:avLst/>
          </a:prstGeom>
          <a:noFill/>
        </p:spPr>
      </p:pic>
      <p:pic>
        <p:nvPicPr>
          <p:cNvPr id="1037" name="Picture 13" descr="C:\Users\NB-Nuidel\Downloads\CodeCogsEqn - 2021-05-06T170454.928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99792" y="2204864"/>
            <a:ext cx="400050" cy="285750"/>
          </a:xfrm>
          <a:prstGeom prst="rect">
            <a:avLst/>
          </a:prstGeom>
          <a:noFill/>
        </p:spPr>
      </p:pic>
      <p:pic>
        <p:nvPicPr>
          <p:cNvPr id="1038" name="Picture 14" descr="C:\Users\NB-Nuidel\Downloads\CodeCogsEqn - 2021-05-06T170544.015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26521" y="1772816"/>
            <a:ext cx="409575" cy="285750"/>
          </a:xfrm>
          <a:prstGeom prst="rect">
            <a:avLst/>
          </a:prstGeom>
          <a:noFill/>
        </p:spPr>
      </p:pic>
      <p:pic>
        <p:nvPicPr>
          <p:cNvPr id="1040" name="Picture 16" descr="C:\Users\NB-Nuidel\Downloads\CodeCogsEqn - 2021-05-06T170628.984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94040" y="2204864"/>
            <a:ext cx="838200" cy="285750"/>
          </a:xfrm>
          <a:prstGeom prst="rect">
            <a:avLst/>
          </a:prstGeom>
          <a:noFill/>
        </p:spPr>
      </p:pic>
      <p:pic>
        <p:nvPicPr>
          <p:cNvPr id="1042" name="Picture 18" descr="C:\Users\NB-Nuidel\Downloads\CodeCogsEqn - 2021-05-06T170715.402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100392" y="1772816"/>
            <a:ext cx="428625" cy="285750"/>
          </a:xfrm>
          <a:prstGeom prst="rect">
            <a:avLst/>
          </a:prstGeom>
          <a:noFill/>
        </p:spPr>
      </p:pic>
      <p:sp>
        <p:nvSpPr>
          <p:cNvPr id="71" name="Стрелка вниз 70"/>
          <p:cNvSpPr/>
          <p:nvPr/>
        </p:nvSpPr>
        <p:spPr>
          <a:xfrm>
            <a:off x="395536" y="3717032"/>
            <a:ext cx="21602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трелка вниз 71"/>
          <p:cNvSpPr/>
          <p:nvPr/>
        </p:nvSpPr>
        <p:spPr>
          <a:xfrm>
            <a:off x="2771800" y="3717032"/>
            <a:ext cx="21602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Стрелка вниз 72"/>
          <p:cNvSpPr/>
          <p:nvPr/>
        </p:nvSpPr>
        <p:spPr>
          <a:xfrm>
            <a:off x="5076056" y="3717032"/>
            <a:ext cx="21602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Стрелка вниз 73"/>
          <p:cNvSpPr/>
          <p:nvPr/>
        </p:nvSpPr>
        <p:spPr>
          <a:xfrm>
            <a:off x="5940152" y="3717032"/>
            <a:ext cx="21602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Стрелка вниз 74"/>
          <p:cNvSpPr/>
          <p:nvPr/>
        </p:nvSpPr>
        <p:spPr>
          <a:xfrm>
            <a:off x="8172400" y="3717032"/>
            <a:ext cx="21602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51" name="Picture 27" descr="C:\Users\NB-Nuidel\Downloads\CodeCogsEqn - 2021-05-06T173810.517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3528" y="2197621"/>
            <a:ext cx="438150" cy="295275"/>
          </a:xfrm>
          <a:prstGeom prst="rect">
            <a:avLst/>
          </a:prstGeom>
          <a:noFill/>
        </p:spPr>
      </p:pic>
      <p:sp>
        <p:nvSpPr>
          <p:cNvPr id="80" name="Прямоугольник 79"/>
          <p:cNvSpPr/>
          <p:nvPr/>
        </p:nvSpPr>
        <p:spPr>
          <a:xfrm>
            <a:off x="1475656" y="4293096"/>
            <a:ext cx="2952328" cy="115212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251520" y="4293096"/>
            <a:ext cx="576064" cy="50405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53" name="Picture 29" descr="C:\Users\NB-Nuidel\Downloads\CodeCogsEqn - 2021-05-06T174403.37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007471" y="2204864"/>
            <a:ext cx="428625" cy="295275"/>
          </a:xfrm>
          <a:prstGeom prst="rect">
            <a:avLst/>
          </a:prstGeom>
          <a:noFill/>
        </p:spPr>
      </p:pic>
      <p:pic>
        <p:nvPicPr>
          <p:cNvPr id="1055" name="Picture 31" descr="C:\Users\NB-Nuidel\Downloads\CodeCogsEqn - 2021-05-06T174443.228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802982" y="1765573"/>
            <a:ext cx="857250" cy="295275"/>
          </a:xfrm>
          <a:prstGeom prst="rect">
            <a:avLst/>
          </a:prstGeom>
          <a:noFill/>
        </p:spPr>
      </p:pic>
      <p:pic>
        <p:nvPicPr>
          <p:cNvPr id="1056" name="Picture 32" descr="C:\Users\NB-Nuidel\Downloads\CodeCogsEqn - 2021-05-06T174551.747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100392" y="2204864"/>
            <a:ext cx="447675" cy="295275"/>
          </a:xfrm>
          <a:prstGeom prst="rect">
            <a:avLst/>
          </a:prstGeom>
          <a:noFill/>
        </p:spPr>
      </p:pic>
      <p:sp>
        <p:nvSpPr>
          <p:cNvPr id="86" name="Прямоугольник 85"/>
          <p:cNvSpPr/>
          <p:nvPr/>
        </p:nvSpPr>
        <p:spPr>
          <a:xfrm>
            <a:off x="8028384" y="4293096"/>
            <a:ext cx="576064" cy="50405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NB-Nuidel\Downloads\CodeCogsEqn - 2021-05-06T181608.426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640732" y="1772816"/>
            <a:ext cx="419100" cy="295275"/>
          </a:xfrm>
          <a:prstGeom prst="rect">
            <a:avLst/>
          </a:prstGeom>
          <a:noFill/>
        </p:spPr>
      </p:pic>
      <p:pic>
        <p:nvPicPr>
          <p:cNvPr id="2051" name="Picture 3" descr="C:\Users\NB-Nuidel\Downloads\CodeCogsEqn - 2021-05-06T181907.416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23528" y="3121149"/>
            <a:ext cx="419100" cy="523875"/>
          </a:xfrm>
          <a:prstGeom prst="rect">
            <a:avLst/>
          </a:prstGeom>
          <a:noFill/>
        </p:spPr>
      </p:pic>
      <p:pic>
        <p:nvPicPr>
          <p:cNvPr id="42" name="Picture 12" descr="C:\Users\NB-Nuidel\Downloads\CodeCogsEqn - 2021-05-06T170355.51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4365104"/>
            <a:ext cx="419100" cy="285750"/>
          </a:xfrm>
          <a:prstGeom prst="rect">
            <a:avLst/>
          </a:prstGeom>
          <a:noFill/>
        </p:spPr>
      </p:pic>
      <p:pic>
        <p:nvPicPr>
          <p:cNvPr id="2052" name="Picture 4" descr="C:\Users\NB-Nuidel\Downloads\CodeCogsEqn - 2021-05-06T182107.722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411760" y="3140968"/>
            <a:ext cx="419100" cy="523875"/>
          </a:xfrm>
          <a:prstGeom prst="rect">
            <a:avLst/>
          </a:prstGeom>
          <a:noFill/>
        </p:spPr>
      </p:pic>
      <p:pic>
        <p:nvPicPr>
          <p:cNvPr id="2053" name="Picture 5" descr="C:\Users\NB-Nuidel\Downloads\CodeCogsEqn - 2021-05-06T182318.568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938289" y="3140968"/>
            <a:ext cx="409575" cy="523875"/>
          </a:xfrm>
          <a:prstGeom prst="rect">
            <a:avLst/>
          </a:prstGeom>
          <a:noFill/>
        </p:spPr>
      </p:pic>
      <p:pic>
        <p:nvPicPr>
          <p:cNvPr id="2054" name="Picture 6" descr="C:\Users\NB-Nuidel\Downloads\CodeCogsEqn - 2021-05-06T182423.358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666481" y="3140968"/>
            <a:ext cx="409575" cy="523875"/>
          </a:xfrm>
          <a:prstGeom prst="rect">
            <a:avLst/>
          </a:prstGeom>
          <a:noFill/>
        </p:spPr>
      </p:pic>
      <p:pic>
        <p:nvPicPr>
          <p:cNvPr id="2056" name="Picture 8" descr="C:\Users\NB-Nuidel\Downloads\CodeCogsEqn - 2021-05-06T182529.567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161012" y="3140968"/>
            <a:ext cx="419100" cy="523875"/>
          </a:xfrm>
          <a:prstGeom prst="rect">
            <a:avLst/>
          </a:prstGeom>
          <a:noFill/>
        </p:spPr>
      </p:pic>
      <p:pic>
        <p:nvPicPr>
          <p:cNvPr id="2057" name="Picture 9" descr="C:\Users\NB-Nuidel\Downloads\CodeCogsEqn - 2021-05-06T182657.350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724128" y="3140968"/>
            <a:ext cx="847725" cy="552450"/>
          </a:xfrm>
          <a:prstGeom prst="rect">
            <a:avLst/>
          </a:prstGeom>
          <a:noFill/>
        </p:spPr>
      </p:pic>
      <p:pic>
        <p:nvPicPr>
          <p:cNvPr id="2058" name="Picture 10" descr="C:\Users\NB-Nuidel\Downloads\CodeCogsEqn - 2021-05-06T182703.748.pn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660232" y="3140968"/>
            <a:ext cx="838200" cy="533400"/>
          </a:xfrm>
          <a:prstGeom prst="rect">
            <a:avLst/>
          </a:prstGeom>
          <a:noFill/>
        </p:spPr>
      </p:pic>
      <p:pic>
        <p:nvPicPr>
          <p:cNvPr id="2059" name="Picture 11" descr="C:\Users\NB-Nuidel\Downloads\CodeCogsEqn - 2021-05-06T182842.225.pn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8054280" y="3092574"/>
            <a:ext cx="838200" cy="552450"/>
          </a:xfrm>
          <a:prstGeom prst="rect">
            <a:avLst/>
          </a:prstGeom>
          <a:noFill/>
        </p:spPr>
      </p:pic>
      <p:pic>
        <p:nvPicPr>
          <p:cNvPr id="51" name="Picture 18" descr="C:\Users\NB-Nuidel\Downloads\CodeCogsEqn - 2021-05-06T170715.402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100392" y="4365104"/>
            <a:ext cx="428625" cy="285750"/>
          </a:xfrm>
          <a:prstGeom prst="rect">
            <a:avLst/>
          </a:prstGeom>
          <a:noFill/>
        </p:spPr>
      </p:pic>
      <p:pic>
        <p:nvPicPr>
          <p:cNvPr id="2060" name="Picture 12" descr="C:\Users\NB-Nuidel\Downloads\CodeCogsEqn - 2021-05-06T183053.069.pn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1619672" y="4354041"/>
            <a:ext cx="2600325" cy="1019175"/>
          </a:xfrm>
          <a:prstGeom prst="rect">
            <a:avLst/>
          </a:prstGeom>
          <a:noFill/>
        </p:spPr>
      </p:pic>
      <p:sp>
        <p:nvSpPr>
          <p:cNvPr id="53" name="Прямоугольник 52"/>
          <p:cNvSpPr/>
          <p:nvPr/>
        </p:nvSpPr>
        <p:spPr>
          <a:xfrm>
            <a:off x="251520" y="1628800"/>
            <a:ext cx="576064" cy="50405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8028384" y="1628800"/>
            <a:ext cx="576064" cy="50405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61" name="Picture 13" descr="C:\Users\NB-Nuidel\Downloads\CodeCogsEqn - 2021-05-06T183241.523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54513" y="4367386"/>
            <a:ext cx="409575" cy="285750"/>
          </a:xfrm>
          <a:prstGeom prst="rect">
            <a:avLst/>
          </a:prstGeom>
          <a:noFill/>
        </p:spPr>
      </p:pic>
      <p:pic>
        <p:nvPicPr>
          <p:cNvPr id="2062" name="Picture 14" descr="C:\Users\NB-Nuidel\Downloads\CodeCogsEqn - 2021-05-06T183247.494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50024" y="4367386"/>
            <a:ext cx="838200" cy="285750"/>
          </a:xfrm>
          <a:prstGeom prst="rect">
            <a:avLst/>
          </a:prstGeom>
          <a:noFill/>
        </p:spPr>
      </p:pic>
      <p:sp>
        <p:nvSpPr>
          <p:cNvPr id="59" name="Заголовок 1"/>
          <p:cNvSpPr>
            <a:spLocks noGrp="1"/>
          </p:cNvSpPr>
          <p:nvPr>
            <p:ph type="title"/>
          </p:nvPr>
        </p:nvSpPr>
        <p:spPr>
          <a:xfrm>
            <a:off x="611560" y="197768"/>
            <a:ext cx="7992888" cy="1503040"/>
          </a:xfrm>
        </p:spPr>
        <p:txBody>
          <a:bodyPr>
            <a:normAutofit/>
          </a:bodyPr>
          <a:lstStyle/>
          <a:p>
            <a:r>
              <a:rPr lang="ru-RU" sz="3600" b="1" dirty="0"/>
              <a:t>Параллельная пристрелка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Шаг 2: правило обновления положения</a:t>
            </a:r>
          </a:p>
        </p:txBody>
      </p:sp>
      <p:sp>
        <p:nvSpPr>
          <p:cNvPr id="60" name="Дуга 59"/>
          <p:cNvSpPr/>
          <p:nvPr/>
        </p:nvSpPr>
        <p:spPr>
          <a:xfrm rot="18906366">
            <a:off x="191629" y="2636277"/>
            <a:ext cx="3144118" cy="3169690"/>
          </a:xfrm>
          <a:prstGeom prst="arc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Дуга 60"/>
          <p:cNvSpPr/>
          <p:nvPr/>
        </p:nvSpPr>
        <p:spPr>
          <a:xfrm rot="18906366">
            <a:off x="2495885" y="2636345"/>
            <a:ext cx="3144118" cy="3169690"/>
          </a:xfrm>
          <a:prstGeom prst="arc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Дуга 61"/>
          <p:cNvSpPr/>
          <p:nvPr/>
        </p:nvSpPr>
        <p:spPr>
          <a:xfrm rot="18906366">
            <a:off x="5592229" y="2636345"/>
            <a:ext cx="3144118" cy="3169690"/>
          </a:xfrm>
          <a:prstGeom prst="arc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1924267" y="5426060"/>
            <a:ext cx="5456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Ошибка по положению в </a:t>
            </a:r>
            <a:r>
              <a:rPr lang="en-US" sz="2800" dirty="0" err="1"/>
              <a:t>i</a:t>
            </a:r>
            <a:r>
              <a:rPr lang="en-US" sz="2800" dirty="0"/>
              <a:t>-</a:t>
            </a:r>
            <a:r>
              <a:rPr lang="ru-RU" sz="2800" dirty="0" err="1"/>
              <a:t>ом</a:t>
            </a:r>
            <a:r>
              <a:rPr lang="ru-RU" sz="2800" dirty="0"/>
              <a:t> узле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971600" y="5877272"/>
            <a:ext cx="7056784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02896" y="6448251"/>
            <a:ext cx="2133600" cy="365125"/>
          </a:xfrm>
        </p:spPr>
        <p:txBody>
          <a:bodyPr/>
          <a:lstStyle/>
          <a:p>
            <a:fld id="{E54E7AC9-2E09-4A70-97F7-3F73B1A27AE1}" type="slidenum">
              <a:rPr lang="ru-RU" sz="1800" smtClean="0"/>
              <a:pPr/>
              <a:t>9</a:t>
            </a:fld>
            <a:r>
              <a:rPr lang="en-US" sz="1800" dirty="0" smtClean="0"/>
              <a:t>/1</a:t>
            </a:r>
            <a:r>
              <a:rPr lang="ru-RU" sz="1800" dirty="0" smtClean="0"/>
              <a:t>3</a:t>
            </a:r>
            <a:endParaRPr lang="ru-RU" sz="1800" dirty="0"/>
          </a:p>
        </p:txBody>
      </p:sp>
      <p:pic>
        <p:nvPicPr>
          <p:cNvPr id="57" name="Picture 2" descr="C:\Users\NB-Nuidel\Downloads\CodeCogsEqn - 2021-06-20T180427.899.pn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116000" y="6093297"/>
            <a:ext cx="6750850" cy="49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8" grpId="0" animBg="1"/>
      <p:bldP spid="46" grpId="0" animBg="1"/>
      <p:bldP spid="50" grpId="0" animBg="1"/>
      <p:bldP spid="55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80" grpId="0" animBg="1"/>
      <p:bldP spid="81" grpId="0" animBg="1"/>
      <p:bldP spid="86" grpId="0" animBg="1"/>
      <p:bldP spid="53" grpId="0" animBg="1"/>
      <p:bldP spid="54" grpId="0" animBg="1"/>
      <p:bldP spid="60" grpId="0" animBg="1"/>
      <p:bldP spid="61" grpId="0" animBg="1"/>
      <p:bldP spid="62" grpId="0" animBg="1"/>
      <p:bldP spid="49" grpId="0"/>
      <p:bldP spid="5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6942</TotalTime>
  <Words>646</Words>
  <Application>Microsoft Office PowerPoint</Application>
  <PresentationFormat>Экран (4:3)</PresentationFormat>
  <Paragraphs>112</Paragraphs>
  <Slides>15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1_Тема Office</vt:lpstr>
      <vt:lpstr>Метод Чебышева–Пикара для решения краевых задач астродинамики</vt:lpstr>
      <vt:lpstr>Содержание</vt:lpstr>
      <vt:lpstr>Актуальность работы</vt:lpstr>
      <vt:lpstr>Цели работы</vt:lpstr>
      <vt:lpstr>Метод Чебышева-Пикара для решения системы ОДУ 1-го порядка</vt:lpstr>
      <vt:lpstr>Метод Чебышева-Пикара для решения системы ОДУ 1-го порядка</vt:lpstr>
      <vt:lpstr>Слайд 7</vt:lpstr>
      <vt:lpstr>Слайд 8</vt:lpstr>
      <vt:lpstr>Параллельная пристрелка Шаг 2: правило обновления положения</vt:lpstr>
      <vt:lpstr>Слайд 10</vt:lpstr>
      <vt:lpstr>Адаптация WSB-траектории перелета от Земли к Луне</vt:lpstr>
      <vt:lpstr>Слайд 12</vt:lpstr>
      <vt:lpstr>Заключение</vt:lpstr>
      <vt:lpstr>Задача Ламберта</vt:lpstr>
      <vt:lpstr>Слайд 15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 Чебышева – Пикара для решения краевых задач астродинамики</dc:title>
  <dc:creator>NB-Nuidel</dc:creator>
  <cp:lastModifiedBy>NB-Nuidel</cp:lastModifiedBy>
  <cp:revision>462</cp:revision>
  <dcterms:created xsi:type="dcterms:W3CDTF">2021-05-05T11:31:45Z</dcterms:created>
  <dcterms:modified xsi:type="dcterms:W3CDTF">2021-07-05T21:55:32Z</dcterms:modified>
</cp:coreProperties>
</file>