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83" r:id="rId4"/>
    <p:sldId id="294" r:id="rId5"/>
    <p:sldId id="293" r:id="rId6"/>
    <p:sldId id="284" r:id="rId7"/>
    <p:sldId id="307" r:id="rId8"/>
    <p:sldId id="295" r:id="rId9"/>
    <p:sldId id="303" r:id="rId10"/>
    <p:sldId id="285" r:id="rId11"/>
    <p:sldId id="300" r:id="rId12"/>
    <p:sldId id="296" r:id="rId13"/>
    <p:sldId id="299" r:id="rId14"/>
    <p:sldId id="277" r:id="rId15"/>
    <p:sldId id="298" r:id="rId16"/>
    <p:sldId id="302" r:id="rId17"/>
    <p:sldId id="279" r:id="rId18"/>
    <p:sldId id="304" r:id="rId19"/>
    <p:sldId id="305" r:id="rId20"/>
    <p:sldId id="30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87097" autoAdjust="0"/>
  </p:normalViewPr>
  <p:slideViewPr>
    <p:cSldViewPr>
      <p:cViewPr>
        <p:scale>
          <a:sx n="50" d="100"/>
          <a:sy n="50" d="100"/>
        </p:scale>
        <p:origin x="-1962" y="-3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415754-E91F-4DC0-9A41-BD2015D5299B}" type="doc">
      <dgm:prSet loTypeId="urn:microsoft.com/office/officeart/2005/8/layout/hList1" loCatId="list" qsTypeId="urn:microsoft.com/office/officeart/2005/8/quickstyle/simple1" qsCatId="simple" csTypeId="urn:microsoft.com/office/officeart/2005/8/colors/accent5_1" csCatId="accent5" phldr="1"/>
      <dgm:spPr/>
      <dgm:t>
        <a:bodyPr/>
        <a:lstStyle/>
        <a:p>
          <a:endParaRPr lang="ru-RU"/>
        </a:p>
      </dgm:t>
    </dgm:pt>
    <dgm:pt modelId="{9A53D361-9F50-4544-A7A9-B1A1F3F71B64}">
      <dgm:prSet phldrT="[Текст]">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dirty="0" smtClean="0"/>
            <a:t>Двигатели большой тяги</a:t>
          </a:r>
          <a:endParaRPr lang="ru-RU" dirty="0"/>
        </a:p>
      </dgm:t>
    </dgm:pt>
    <dgm:pt modelId="{5BA27C6F-A756-49EB-AFF7-752A7DA43D7D}" type="parTrans" cxnId="{F871EFFF-9EEE-4F27-99A7-E79801F58F1F}">
      <dgm:prSet/>
      <dgm:spPr/>
      <dgm:t>
        <a:bodyPr/>
        <a:lstStyle/>
        <a:p>
          <a:endParaRPr lang="ru-RU"/>
        </a:p>
      </dgm:t>
    </dgm:pt>
    <dgm:pt modelId="{413BCC97-35BF-4BB9-BD82-F61D6722DDDF}" type="sibTrans" cxnId="{F871EFFF-9EEE-4F27-99A7-E79801F58F1F}">
      <dgm:prSet/>
      <dgm:spPr/>
      <dgm:t>
        <a:bodyPr/>
        <a:lstStyle/>
        <a:p>
          <a:endParaRPr lang="ru-RU"/>
        </a:p>
      </dgm:t>
    </dgm:pt>
    <dgm:pt modelId="{5D237E36-AA16-4EA8-A3D8-C8578A8B6B57}">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Большая сила тяги</a:t>
          </a:r>
          <a:endParaRPr lang="ru-RU" sz="2800" dirty="0"/>
        </a:p>
      </dgm:t>
    </dgm:pt>
    <dgm:pt modelId="{E0F95C26-1617-4EC9-9EF9-075F4B04A87C}" type="parTrans" cxnId="{ECCED2C0-E328-431D-ADE5-C49164D11F00}">
      <dgm:prSet/>
      <dgm:spPr/>
      <dgm:t>
        <a:bodyPr/>
        <a:lstStyle/>
        <a:p>
          <a:endParaRPr lang="ru-RU"/>
        </a:p>
      </dgm:t>
    </dgm:pt>
    <dgm:pt modelId="{1ACC7247-82E8-459C-BB3B-432E1E50A7F6}" type="sibTrans" cxnId="{ECCED2C0-E328-431D-ADE5-C49164D11F00}">
      <dgm:prSet/>
      <dgm:spPr/>
      <dgm:t>
        <a:bodyPr/>
        <a:lstStyle/>
        <a:p>
          <a:endParaRPr lang="ru-RU"/>
        </a:p>
      </dgm:t>
    </dgm:pt>
    <dgm:pt modelId="{2CBAF01B-FBA1-463F-96C7-79F68CC7FF32}">
      <dgm:prSet phldrT="[Текст]">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dirty="0" smtClean="0"/>
            <a:t>Двигатели малой тяги</a:t>
          </a:r>
          <a:endParaRPr lang="ru-RU" dirty="0"/>
        </a:p>
      </dgm:t>
    </dgm:pt>
    <dgm:pt modelId="{63471051-5550-4F43-8C2E-87F764DC257E}" type="parTrans" cxnId="{2C1D5C33-47D1-4F80-BE83-A324D8321005}">
      <dgm:prSet/>
      <dgm:spPr/>
      <dgm:t>
        <a:bodyPr/>
        <a:lstStyle/>
        <a:p>
          <a:endParaRPr lang="ru-RU"/>
        </a:p>
      </dgm:t>
    </dgm:pt>
    <dgm:pt modelId="{3F25795F-627B-401E-9897-CDEECAE230F2}" type="sibTrans" cxnId="{2C1D5C33-47D1-4F80-BE83-A324D8321005}">
      <dgm:prSet/>
      <dgm:spPr/>
      <dgm:t>
        <a:bodyPr/>
        <a:lstStyle/>
        <a:p>
          <a:endParaRPr lang="ru-RU"/>
        </a:p>
      </dgm:t>
    </dgm:pt>
    <dgm:pt modelId="{046BEBC2-DFB2-44E0-BD7A-7C0925F27AA4}">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Малая</a:t>
          </a:r>
          <a:r>
            <a:rPr lang="ru-RU" sz="2800" baseline="0" dirty="0" smtClean="0"/>
            <a:t> сила тяги</a:t>
          </a:r>
          <a:endParaRPr lang="ru-RU" sz="2800" dirty="0"/>
        </a:p>
      </dgm:t>
    </dgm:pt>
    <dgm:pt modelId="{1F5A906E-7AA0-4C44-A503-D5C08708046D}" type="parTrans" cxnId="{50512DA7-055E-44DD-B9D4-31A7C318ACF3}">
      <dgm:prSet/>
      <dgm:spPr/>
      <dgm:t>
        <a:bodyPr/>
        <a:lstStyle/>
        <a:p>
          <a:endParaRPr lang="ru-RU"/>
        </a:p>
      </dgm:t>
    </dgm:pt>
    <dgm:pt modelId="{02D83840-0884-445D-8266-0D4B42FF7F6B}" type="sibTrans" cxnId="{50512DA7-055E-44DD-B9D4-31A7C318ACF3}">
      <dgm:prSet/>
      <dgm:spPr/>
      <dgm:t>
        <a:bodyPr/>
        <a:lstStyle/>
        <a:p>
          <a:endParaRPr lang="ru-RU"/>
        </a:p>
      </dgm:t>
    </dgm:pt>
    <dgm:pt modelId="{963B817D-8E8F-49F6-9AC0-A66B5DD63507}">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Большое время разгона</a:t>
          </a:r>
          <a:endParaRPr lang="ru-RU" sz="2800" dirty="0"/>
        </a:p>
      </dgm:t>
    </dgm:pt>
    <dgm:pt modelId="{41863E11-5573-443F-B98A-83F92E4E3ACC}" type="parTrans" cxnId="{046F94C7-8EEA-4188-AE8A-49ABDF83B4CA}">
      <dgm:prSet/>
      <dgm:spPr/>
      <dgm:t>
        <a:bodyPr/>
        <a:lstStyle/>
        <a:p>
          <a:endParaRPr lang="ru-RU"/>
        </a:p>
      </dgm:t>
    </dgm:pt>
    <dgm:pt modelId="{7B59D716-6817-4CCF-BDA5-C2AE2F7F4CB8}" type="sibTrans" cxnId="{046F94C7-8EEA-4188-AE8A-49ABDF83B4CA}">
      <dgm:prSet/>
      <dgm:spPr/>
      <dgm:t>
        <a:bodyPr/>
        <a:lstStyle/>
        <a:p>
          <a:endParaRPr lang="ru-RU"/>
        </a:p>
      </dgm:t>
    </dgm:pt>
    <dgm:pt modelId="{EE8A998E-32B6-4359-9929-150BFB11DF19}">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Небольшое время разгона</a:t>
          </a:r>
          <a:endParaRPr lang="ru-RU" sz="2800" dirty="0"/>
        </a:p>
      </dgm:t>
    </dgm:pt>
    <dgm:pt modelId="{4D779D35-947D-4819-8EA0-FA332898E1FA}" type="parTrans" cxnId="{5D6022DA-40BE-4BC3-9CAE-065B72EB12A3}">
      <dgm:prSet/>
      <dgm:spPr/>
      <dgm:t>
        <a:bodyPr/>
        <a:lstStyle/>
        <a:p>
          <a:endParaRPr lang="ru-RU"/>
        </a:p>
      </dgm:t>
    </dgm:pt>
    <dgm:pt modelId="{853741E3-BDF5-4488-BD69-4BDD60DC9D9B}" type="sibTrans" cxnId="{5D6022DA-40BE-4BC3-9CAE-065B72EB12A3}">
      <dgm:prSet/>
      <dgm:spPr/>
      <dgm:t>
        <a:bodyPr/>
        <a:lstStyle/>
        <a:p>
          <a:endParaRPr lang="ru-RU"/>
        </a:p>
      </dgm:t>
    </dgm:pt>
    <dgm:pt modelId="{AD22EA9D-8030-48C5-AA3B-69494E13E4D3}">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Большой расход топлива</a:t>
          </a:r>
          <a:endParaRPr lang="ru-RU" sz="2800" dirty="0"/>
        </a:p>
      </dgm:t>
    </dgm:pt>
    <dgm:pt modelId="{278FB89C-0CF0-49B5-8B7C-112ADB1C7881}" type="parTrans" cxnId="{A1F11435-53B1-4B74-9B17-99EB99D0B0C9}">
      <dgm:prSet/>
      <dgm:spPr/>
      <dgm:t>
        <a:bodyPr/>
        <a:lstStyle/>
        <a:p>
          <a:endParaRPr lang="ru-RU"/>
        </a:p>
      </dgm:t>
    </dgm:pt>
    <dgm:pt modelId="{1CE1DCE7-04B7-449F-BD55-AF15A08CE4FE}" type="sibTrans" cxnId="{A1F11435-53B1-4B74-9B17-99EB99D0B0C9}">
      <dgm:prSet/>
      <dgm:spPr/>
      <dgm:t>
        <a:bodyPr/>
        <a:lstStyle/>
        <a:p>
          <a:endParaRPr lang="ru-RU"/>
        </a:p>
      </dgm:t>
    </dgm:pt>
    <dgm:pt modelId="{A4B3FF5B-FB27-4117-96D2-7CE84C7F5F89}">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Малый расход топлива</a:t>
          </a:r>
          <a:endParaRPr lang="ru-RU" sz="2800" dirty="0"/>
        </a:p>
      </dgm:t>
    </dgm:pt>
    <dgm:pt modelId="{B6CDE3AA-301B-4A92-B366-8EF547E0A016}" type="parTrans" cxnId="{0574B482-9D17-4693-9CB2-7A5D4F1AB256}">
      <dgm:prSet/>
      <dgm:spPr/>
      <dgm:t>
        <a:bodyPr/>
        <a:lstStyle/>
        <a:p>
          <a:endParaRPr lang="ru-RU"/>
        </a:p>
      </dgm:t>
    </dgm:pt>
    <dgm:pt modelId="{25D1AB31-E276-453C-AAB7-D17196DBD3AE}" type="sibTrans" cxnId="{0574B482-9D17-4693-9CB2-7A5D4F1AB256}">
      <dgm:prSet/>
      <dgm:spPr/>
      <dgm:t>
        <a:bodyPr/>
        <a:lstStyle/>
        <a:p>
          <a:endParaRPr lang="ru-RU"/>
        </a:p>
      </dgm:t>
    </dgm:pt>
    <dgm:pt modelId="{69A5BE21-661A-4520-A10B-E6C9EE98D2CC}">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Малый удельный импульс                       (˂ </a:t>
          </a:r>
          <a:r>
            <a:rPr lang="en-US" sz="2800" dirty="0" smtClean="0"/>
            <a:t>1</a:t>
          </a:r>
          <a:r>
            <a:rPr lang="ru-RU" sz="2800" dirty="0" smtClean="0"/>
            <a:t> </a:t>
          </a:r>
          <a:r>
            <a:rPr lang="ru-RU" sz="2800" dirty="0" smtClean="0"/>
            <a:t>000</a:t>
          </a:r>
          <a:r>
            <a:rPr lang="en-US" sz="2800" dirty="0" smtClean="0"/>
            <a:t> </a:t>
          </a:r>
          <a:r>
            <a:rPr lang="ru-RU" sz="2800" dirty="0" smtClean="0"/>
            <a:t>с</a:t>
          </a:r>
          <a:r>
            <a:rPr lang="ru-RU" sz="2800" dirty="0" smtClean="0"/>
            <a:t>) </a:t>
          </a:r>
          <a:endParaRPr lang="ru-RU" sz="2800" dirty="0"/>
        </a:p>
      </dgm:t>
    </dgm:pt>
    <dgm:pt modelId="{819F9BE2-098B-410A-949A-A4AE8698775E}" type="parTrans" cxnId="{B06FC0EF-0479-442E-A509-75BBBCB37BEB}">
      <dgm:prSet/>
      <dgm:spPr/>
      <dgm:t>
        <a:bodyPr/>
        <a:lstStyle/>
        <a:p>
          <a:endParaRPr lang="ru-RU"/>
        </a:p>
      </dgm:t>
    </dgm:pt>
    <dgm:pt modelId="{897C811D-FF1A-4008-9E57-359F19A96330}" type="sibTrans" cxnId="{B06FC0EF-0479-442E-A509-75BBBCB37BEB}">
      <dgm:prSet/>
      <dgm:spPr/>
      <dgm:t>
        <a:bodyPr/>
        <a:lstStyle/>
        <a:p>
          <a:endParaRPr lang="ru-RU"/>
        </a:p>
      </dgm:t>
    </dgm:pt>
    <dgm:pt modelId="{8E57C0EE-E7AD-4122-A0D8-51C9FE28811C}">
      <dgm:prSet phldrT="[Текст]" custT="1">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r>
            <a:rPr lang="ru-RU" sz="2800" dirty="0" smtClean="0"/>
            <a:t>Высокий </a:t>
          </a:r>
          <a:r>
            <a:rPr lang="ru-RU" sz="2800" dirty="0" smtClean="0"/>
            <a:t>удельный импульс                       (</a:t>
          </a:r>
          <a:r>
            <a:rPr lang="ru-RU" sz="2800" b="0" i="0" dirty="0" smtClean="0"/>
            <a:t>1 000—10 000 с)</a:t>
          </a:r>
          <a:endParaRPr lang="ru-RU" sz="2800" dirty="0"/>
        </a:p>
      </dgm:t>
    </dgm:pt>
    <dgm:pt modelId="{1AC4BF5A-0B49-4B54-AD35-7692E0D3C4D5}" type="parTrans" cxnId="{BB97ED0E-F268-47EC-A350-082309931259}">
      <dgm:prSet/>
      <dgm:spPr/>
      <dgm:t>
        <a:bodyPr/>
        <a:lstStyle/>
        <a:p>
          <a:endParaRPr lang="ru-RU"/>
        </a:p>
      </dgm:t>
    </dgm:pt>
    <dgm:pt modelId="{F0EDCCC4-5168-477F-AFD9-0F3DAE7560E8}" type="sibTrans" cxnId="{BB97ED0E-F268-47EC-A350-082309931259}">
      <dgm:prSet/>
      <dgm:spPr/>
      <dgm:t>
        <a:bodyPr/>
        <a:lstStyle/>
        <a:p>
          <a:endParaRPr lang="ru-RU"/>
        </a:p>
      </dgm:t>
    </dgm:pt>
    <dgm:pt modelId="{3D361C91-0105-4E1F-AC90-14827F2170A4}" type="pres">
      <dgm:prSet presAssocID="{F9415754-E91F-4DC0-9A41-BD2015D5299B}" presName="Name0" presStyleCnt="0">
        <dgm:presLayoutVars>
          <dgm:dir/>
          <dgm:animLvl val="lvl"/>
          <dgm:resizeHandles val="exact"/>
        </dgm:presLayoutVars>
      </dgm:prSet>
      <dgm:spPr/>
      <dgm:t>
        <a:bodyPr/>
        <a:lstStyle/>
        <a:p>
          <a:endParaRPr lang="ru-RU"/>
        </a:p>
      </dgm:t>
    </dgm:pt>
    <dgm:pt modelId="{F94D247E-2848-4C96-A90B-E10212564BD3}" type="pres">
      <dgm:prSet presAssocID="{9A53D361-9F50-4544-A7A9-B1A1F3F71B64}" presName="composite" presStyleCnt="0"/>
      <dgm:spPr/>
    </dgm:pt>
    <dgm:pt modelId="{D1E1CE41-0DD6-44B8-80EE-E37BD9F6F250}" type="pres">
      <dgm:prSet presAssocID="{9A53D361-9F50-4544-A7A9-B1A1F3F71B64}" presName="parTx" presStyleLbl="alignNode1" presStyleIdx="0" presStyleCnt="2">
        <dgm:presLayoutVars>
          <dgm:chMax val="0"/>
          <dgm:chPref val="0"/>
          <dgm:bulletEnabled val="1"/>
        </dgm:presLayoutVars>
      </dgm:prSet>
      <dgm:spPr/>
      <dgm:t>
        <a:bodyPr/>
        <a:lstStyle/>
        <a:p>
          <a:endParaRPr lang="ru-RU"/>
        </a:p>
      </dgm:t>
    </dgm:pt>
    <dgm:pt modelId="{6E5CEF08-6B43-41A1-A4AE-6ACB03F97A03}" type="pres">
      <dgm:prSet presAssocID="{9A53D361-9F50-4544-A7A9-B1A1F3F71B64}" presName="desTx" presStyleLbl="alignAccFollowNode1" presStyleIdx="0" presStyleCnt="2">
        <dgm:presLayoutVars>
          <dgm:bulletEnabled val="1"/>
        </dgm:presLayoutVars>
      </dgm:prSet>
      <dgm:spPr/>
      <dgm:t>
        <a:bodyPr/>
        <a:lstStyle/>
        <a:p>
          <a:endParaRPr lang="ru-RU"/>
        </a:p>
      </dgm:t>
    </dgm:pt>
    <dgm:pt modelId="{6344B397-8F8C-4E3C-92EE-1E202E8C5A70}" type="pres">
      <dgm:prSet presAssocID="{413BCC97-35BF-4BB9-BD82-F61D6722DDDF}" presName="space" presStyleCnt="0"/>
      <dgm:spPr/>
    </dgm:pt>
    <dgm:pt modelId="{DD2A5C30-6128-403F-B254-5E66B0F49120}" type="pres">
      <dgm:prSet presAssocID="{2CBAF01B-FBA1-463F-96C7-79F68CC7FF32}" presName="composite" presStyleCnt="0"/>
      <dgm:spPr/>
    </dgm:pt>
    <dgm:pt modelId="{D7D75138-019C-4AD4-9D08-B91A17682439}" type="pres">
      <dgm:prSet presAssocID="{2CBAF01B-FBA1-463F-96C7-79F68CC7FF32}" presName="parTx" presStyleLbl="alignNode1" presStyleIdx="1" presStyleCnt="2">
        <dgm:presLayoutVars>
          <dgm:chMax val="0"/>
          <dgm:chPref val="0"/>
          <dgm:bulletEnabled val="1"/>
        </dgm:presLayoutVars>
      </dgm:prSet>
      <dgm:spPr/>
      <dgm:t>
        <a:bodyPr/>
        <a:lstStyle/>
        <a:p>
          <a:endParaRPr lang="ru-RU"/>
        </a:p>
      </dgm:t>
    </dgm:pt>
    <dgm:pt modelId="{092F7EFE-CA75-46C8-8BF4-D1E644D8974F}" type="pres">
      <dgm:prSet presAssocID="{2CBAF01B-FBA1-463F-96C7-79F68CC7FF32}" presName="desTx" presStyleLbl="alignAccFollowNode1" presStyleIdx="1" presStyleCnt="2">
        <dgm:presLayoutVars>
          <dgm:bulletEnabled val="1"/>
        </dgm:presLayoutVars>
      </dgm:prSet>
      <dgm:spPr/>
      <dgm:t>
        <a:bodyPr/>
        <a:lstStyle/>
        <a:p>
          <a:endParaRPr lang="ru-RU"/>
        </a:p>
      </dgm:t>
    </dgm:pt>
  </dgm:ptLst>
  <dgm:cxnLst>
    <dgm:cxn modelId="{5D6022DA-40BE-4BC3-9CAE-065B72EB12A3}" srcId="{9A53D361-9F50-4544-A7A9-B1A1F3F71B64}" destId="{EE8A998E-32B6-4359-9929-150BFB11DF19}" srcOrd="1" destOrd="0" parTransId="{4D779D35-947D-4819-8EA0-FA332898E1FA}" sibTransId="{853741E3-BDF5-4488-BD69-4BDD60DC9D9B}"/>
    <dgm:cxn modelId="{B06FC0EF-0479-442E-A509-75BBBCB37BEB}" srcId="{9A53D361-9F50-4544-A7A9-B1A1F3F71B64}" destId="{69A5BE21-661A-4520-A10B-E6C9EE98D2CC}" srcOrd="3" destOrd="0" parTransId="{819F9BE2-098B-410A-949A-A4AE8698775E}" sibTransId="{897C811D-FF1A-4008-9E57-359F19A96330}"/>
    <dgm:cxn modelId="{545C3887-17C2-48AD-9AB4-43F0A981E157}" type="presOf" srcId="{F9415754-E91F-4DC0-9A41-BD2015D5299B}" destId="{3D361C91-0105-4E1F-AC90-14827F2170A4}" srcOrd="0" destOrd="0" presId="urn:microsoft.com/office/officeart/2005/8/layout/hList1"/>
    <dgm:cxn modelId="{647BD76F-B045-4A0D-AE5F-8570238FE133}" type="presOf" srcId="{046BEBC2-DFB2-44E0-BD7A-7C0925F27AA4}" destId="{092F7EFE-CA75-46C8-8BF4-D1E644D8974F}" srcOrd="0" destOrd="0" presId="urn:microsoft.com/office/officeart/2005/8/layout/hList1"/>
    <dgm:cxn modelId="{93D64E74-816E-4329-89D1-E91087910625}" type="presOf" srcId="{2CBAF01B-FBA1-463F-96C7-79F68CC7FF32}" destId="{D7D75138-019C-4AD4-9D08-B91A17682439}" srcOrd="0" destOrd="0" presId="urn:microsoft.com/office/officeart/2005/8/layout/hList1"/>
    <dgm:cxn modelId="{0CDAA84B-C39B-4E34-8B91-AD25B3826696}" type="presOf" srcId="{A4B3FF5B-FB27-4117-96D2-7CE84C7F5F89}" destId="{092F7EFE-CA75-46C8-8BF4-D1E644D8974F}" srcOrd="0" destOrd="2" presId="urn:microsoft.com/office/officeart/2005/8/layout/hList1"/>
    <dgm:cxn modelId="{4386520A-8B99-46D0-BFA7-7F1C88380E5F}" type="presOf" srcId="{963B817D-8E8F-49F6-9AC0-A66B5DD63507}" destId="{092F7EFE-CA75-46C8-8BF4-D1E644D8974F}" srcOrd="0" destOrd="1" presId="urn:microsoft.com/office/officeart/2005/8/layout/hList1"/>
    <dgm:cxn modelId="{046F94C7-8EEA-4188-AE8A-49ABDF83B4CA}" srcId="{2CBAF01B-FBA1-463F-96C7-79F68CC7FF32}" destId="{963B817D-8E8F-49F6-9AC0-A66B5DD63507}" srcOrd="1" destOrd="0" parTransId="{41863E11-5573-443F-B98A-83F92E4E3ACC}" sibTransId="{7B59D716-6817-4CCF-BDA5-C2AE2F7F4CB8}"/>
    <dgm:cxn modelId="{38B4E49F-93FB-4B0E-846E-31E03698925E}" type="presOf" srcId="{69A5BE21-661A-4520-A10B-E6C9EE98D2CC}" destId="{6E5CEF08-6B43-41A1-A4AE-6ACB03F97A03}" srcOrd="0" destOrd="3" presId="urn:microsoft.com/office/officeart/2005/8/layout/hList1"/>
    <dgm:cxn modelId="{BB97ED0E-F268-47EC-A350-082309931259}" srcId="{2CBAF01B-FBA1-463F-96C7-79F68CC7FF32}" destId="{8E57C0EE-E7AD-4122-A0D8-51C9FE28811C}" srcOrd="3" destOrd="0" parTransId="{1AC4BF5A-0B49-4B54-AD35-7692E0D3C4D5}" sibTransId="{F0EDCCC4-5168-477F-AFD9-0F3DAE7560E8}"/>
    <dgm:cxn modelId="{ECCED2C0-E328-431D-ADE5-C49164D11F00}" srcId="{9A53D361-9F50-4544-A7A9-B1A1F3F71B64}" destId="{5D237E36-AA16-4EA8-A3D8-C8578A8B6B57}" srcOrd="0" destOrd="0" parTransId="{E0F95C26-1617-4EC9-9EF9-075F4B04A87C}" sibTransId="{1ACC7247-82E8-459C-BB3B-432E1E50A7F6}"/>
    <dgm:cxn modelId="{EF45340B-1857-4311-9F89-18EA628142C2}" type="presOf" srcId="{5D237E36-AA16-4EA8-A3D8-C8578A8B6B57}" destId="{6E5CEF08-6B43-41A1-A4AE-6ACB03F97A03}" srcOrd="0" destOrd="0" presId="urn:microsoft.com/office/officeart/2005/8/layout/hList1"/>
    <dgm:cxn modelId="{2C1D5C33-47D1-4F80-BE83-A324D8321005}" srcId="{F9415754-E91F-4DC0-9A41-BD2015D5299B}" destId="{2CBAF01B-FBA1-463F-96C7-79F68CC7FF32}" srcOrd="1" destOrd="0" parTransId="{63471051-5550-4F43-8C2E-87F764DC257E}" sibTransId="{3F25795F-627B-401E-9897-CDEECAE230F2}"/>
    <dgm:cxn modelId="{79A5E55C-91D7-4091-A332-92FCD0EEA2AA}" type="presOf" srcId="{AD22EA9D-8030-48C5-AA3B-69494E13E4D3}" destId="{6E5CEF08-6B43-41A1-A4AE-6ACB03F97A03}" srcOrd="0" destOrd="2" presId="urn:microsoft.com/office/officeart/2005/8/layout/hList1"/>
    <dgm:cxn modelId="{A1F11435-53B1-4B74-9B17-99EB99D0B0C9}" srcId="{9A53D361-9F50-4544-A7A9-B1A1F3F71B64}" destId="{AD22EA9D-8030-48C5-AA3B-69494E13E4D3}" srcOrd="2" destOrd="0" parTransId="{278FB89C-0CF0-49B5-8B7C-112ADB1C7881}" sibTransId="{1CE1DCE7-04B7-449F-BD55-AF15A08CE4FE}"/>
    <dgm:cxn modelId="{6B2DBE51-6C74-4F0D-B05E-6223E9C9D3FA}" type="presOf" srcId="{EE8A998E-32B6-4359-9929-150BFB11DF19}" destId="{6E5CEF08-6B43-41A1-A4AE-6ACB03F97A03}" srcOrd="0" destOrd="1" presId="urn:microsoft.com/office/officeart/2005/8/layout/hList1"/>
    <dgm:cxn modelId="{50512DA7-055E-44DD-B9D4-31A7C318ACF3}" srcId="{2CBAF01B-FBA1-463F-96C7-79F68CC7FF32}" destId="{046BEBC2-DFB2-44E0-BD7A-7C0925F27AA4}" srcOrd="0" destOrd="0" parTransId="{1F5A906E-7AA0-4C44-A503-D5C08708046D}" sibTransId="{02D83840-0884-445D-8266-0D4B42FF7F6B}"/>
    <dgm:cxn modelId="{6CF3935A-D5E2-42E9-994B-CAA59EA3A588}" type="presOf" srcId="{9A53D361-9F50-4544-A7A9-B1A1F3F71B64}" destId="{D1E1CE41-0DD6-44B8-80EE-E37BD9F6F250}" srcOrd="0" destOrd="0" presId="urn:microsoft.com/office/officeart/2005/8/layout/hList1"/>
    <dgm:cxn modelId="{D2B4603E-32CD-4481-BC1A-13F9ED4E0CC2}" type="presOf" srcId="{8E57C0EE-E7AD-4122-A0D8-51C9FE28811C}" destId="{092F7EFE-CA75-46C8-8BF4-D1E644D8974F}" srcOrd="0" destOrd="3" presId="urn:microsoft.com/office/officeart/2005/8/layout/hList1"/>
    <dgm:cxn modelId="{F871EFFF-9EEE-4F27-99A7-E79801F58F1F}" srcId="{F9415754-E91F-4DC0-9A41-BD2015D5299B}" destId="{9A53D361-9F50-4544-A7A9-B1A1F3F71B64}" srcOrd="0" destOrd="0" parTransId="{5BA27C6F-A756-49EB-AFF7-752A7DA43D7D}" sibTransId="{413BCC97-35BF-4BB9-BD82-F61D6722DDDF}"/>
    <dgm:cxn modelId="{0574B482-9D17-4693-9CB2-7A5D4F1AB256}" srcId="{2CBAF01B-FBA1-463F-96C7-79F68CC7FF32}" destId="{A4B3FF5B-FB27-4117-96D2-7CE84C7F5F89}" srcOrd="2" destOrd="0" parTransId="{B6CDE3AA-301B-4A92-B366-8EF547E0A016}" sibTransId="{25D1AB31-E276-453C-AAB7-D17196DBD3AE}"/>
    <dgm:cxn modelId="{9F7ACCE4-2F96-441A-AD63-495DCA31F371}" type="presParOf" srcId="{3D361C91-0105-4E1F-AC90-14827F2170A4}" destId="{F94D247E-2848-4C96-A90B-E10212564BD3}" srcOrd="0" destOrd="0" presId="urn:microsoft.com/office/officeart/2005/8/layout/hList1"/>
    <dgm:cxn modelId="{9288FB74-5283-4ABD-AD5E-4F03DFCD7C06}" type="presParOf" srcId="{F94D247E-2848-4C96-A90B-E10212564BD3}" destId="{D1E1CE41-0DD6-44B8-80EE-E37BD9F6F250}" srcOrd="0" destOrd="0" presId="urn:microsoft.com/office/officeart/2005/8/layout/hList1"/>
    <dgm:cxn modelId="{A3CF9D74-DD68-407B-BE10-E572E7B5ECC7}" type="presParOf" srcId="{F94D247E-2848-4C96-A90B-E10212564BD3}" destId="{6E5CEF08-6B43-41A1-A4AE-6ACB03F97A03}" srcOrd="1" destOrd="0" presId="urn:microsoft.com/office/officeart/2005/8/layout/hList1"/>
    <dgm:cxn modelId="{C33FEA42-6BEB-4507-A85E-0A8B8F1D5669}" type="presParOf" srcId="{3D361C91-0105-4E1F-AC90-14827F2170A4}" destId="{6344B397-8F8C-4E3C-92EE-1E202E8C5A70}" srcOrd="1" destOrd="0" presId="urn:microsoft.com/office/officeart/2005/8/layout/hList1"/>
    <dgm:cxn modelId="{9520FE3F-7C72-477B-BE6B-B6560ED0B050}" type="presParOf" srcId="{3D361C91-0105-4E1F-AC90-14827F2170A4}" destId="{DD2A5C30-6128-403F-B254-5E66B0F49120}" srcOrd="2" destOrd="0" presId="urn:microsoft.com/office/officeart/2005/8/layout/hList1"/>
    <dgm:cxn modelId="{CB70EB83-06E0-4F84-AEB7-86BC60DAC395}" type="presParOf" srcId="{DD2A5C30-6128-403F-B254-5E66B0F49120}" destId="{D7D75138-019C-4AD4-9D08-B91A17682439}" srcOrd="0" destOrd="0" presId="urn:microsoft.com/office/officeart/2005/8/layout/hList1"/>
    <dgm:cxn modelId="{FD741271-B26F-4615-899F-8905EAD695D8}" type="presParOf" srcId="{DD2A5C30-6128-403F-B254-5E66B0F49120}" destId="{092F7EFE-CA75-46C8-8BF4-D1E644D8974F}"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E1CE41-0DD6-44B8-80EE-E37BD9F6F250}">
      <dsp:nvSpPr>
        <dsp:cNvPr id="0" name=""/>
        <dsp:cNvSpPr/>
      </dsp:nvSpPr>
      <dsp:spPr>
        <a:xfrm>
          <a:off x="41" y="523508"/>
          <a:ext cx="3975329" cy="1590131"/>
        </a:xfrm>
        <a:prstGeom prst="rect">
          <a:avLst/>
        </a:prstGeom>
        <a:solidFill>
          <a:schemeClr val="lt1"/>
        </a:solidFill>
        <a:ln w="25400" cap="flat" cmpd="sng" algn="ctr">
          <a:solidFill>
            <a:schemeClr val="bg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12928" tIns="178816" rIns="312928" bIns="178816" numCol="1" spcCol="1270" anchor="ctr" anchorCtr="0">
          <a:noAutofit/>
        </a:bodyPr>
        <a:lstStyle/>
        <a:p>
          <a:pPr lvl="0" algn="ctr" defTabSz="1955800">
            <a:lnSpc>
              <a:spcPct val="90000"/>
            </a:lnSpc>
            <a:spcBef>
              <a:spcPct val="0"/>
            </a:spcBef>
            <a:spcAft>
              <a:spcPct val="35000"/>
            </a:spcAft>
          </a:pPr>
          <a:r>
            <a:rPr lang="ru-RU" sz="4400" kern="1200" dirty="0" smtClean="0"/>
            <a:t>Двигатели большой тяги</a:t>
          </a:r>
          <a:endParaRPr lang="ru-RU" sz="4400" kern="1200" dirty="0"/>
        </a:p>
      </dsp:txBody>
      <dsp:txXfrm>
        <a:off x="41" y="523508"/>
        <a:ext cx="3975329" cy="1590131"/>
      </dsp:txXfrm>
    </dsp:sp>
    <dsp:sp modelId="{6E5CEF08-6B43-41A1-A4AE-6ACB03F97A03}">
      <dsp:nvSpPr>
        <dsp:cNvPr id="0" name=""/>
        <dsp:cNvSpPr/>
      </dsp:nvSpPr>
      <dsp:spPr>
        <a:xfrm>
          <a:off x="41" y="2113639"/>
          <a:ext cx="3975329" cy="3744180"/>
        </a:xfrm>
        <a:prstGeom prst="rect">
          <a:avLst/>
        </a:prstGeom>
        <a:solidFill>
          <a:schemeClr val="lt1"/>
        </a:solidFill>
        <a:ln w="25400" cap="flat" cmpd="sng" algn="ctr">
          <a:solidFill>
            <a:schemeClr val="bg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ru-RU" sz="2800" kern="1200" dirty="0" smtClean="0"/>
            <a:t>Большая сила тяги</a:t>
          </a:r>
          <a:endParaRPr lang="ru-RU" sz="2800" kern="1200" dirty="0"/>
        </a:p>
        <a:p>
          <a:pPr marL="285750" lvl="1" indent="-285750" algn="l" defTabSz="1244600">
            <a:lnSpc>
              <a:spcPct val="90000"/>
            </a:lnSpc>
            <a:spcBef>
              <a:spcPct val="0"/>
            </a:spcBef>
            <a:spcAft>
              <a:spcPct val="15000"/>
            </a:spcAft>
            <a:buChar char="••"/>
          </a:pPr>
          <a:r>
            <a:rPr lang="ru-RU" sz="2800" kern="1200" dirty="0" smtClean="0"/>
            <a:t>Небольшое время разгона</a:t>
          </a:r>
          <a:endParaRPr lang="ru-RU" sz="2800" kern="1200" dirty="0"/>
        </a:p>
        <a:p>
          <a:pPr marL="285750" lvl="1" indent="-285750" algn="l" defTabSz="1244600">
            <a:lnSpc>
              <a:spcPct val="90000"/>
            </a:lnSpc>
            <a:spcBef>
              <a:spcPct val="0"/>
            </a:spcBef>
            <a:spcAft>
              <a:spcPct val="15000"/>
            </a:spcAft>
            <a:buChar char="••"/>
          </a:pPr>
          <a:r>
            <a:rPr lang="ru-RU" sz="2800" kern="1200" dirty="0" smtClean="0"/>
            <a:t>Большой расход топлива</a:t>
          </a:r>
          <a:endParaRPr lang="ru-RU" sz="2800" kern="1200" dirty="0"/>
        </a:p>
        <a:p>
          <a:pPr marL="285750" lvl="1" indent="-285750" algn="l" defTabSz="1244600">
            <a:lnSpc>
              <a:spcPct val="90000"/>
            </a:lnSpc>
            <a:spcBef>
              <a:spcPct val="0"/>
            </a:spcBef>
            <a:spcAft>
              <a:spcPct val="15000"/>
            </a:spcAft>
            <a:buChar char="••"/>
          </a:pPr>
          <a:r>
            <a:rPr lang="ru-RU" sz="2800" kern="1200" dirty="0" smtClean="0"/>
            <a:t>Малый удельный импульс                       (˂ </a:t>
          </a:r>
          <a:r>
            <a:rPr lang="en-US" sz="2800" kern="1200" dirty="0" smtClean="0"/>
            <a:t>1</a:t>
          </a:r>
          <a:r>
            <a:rPr lang="ru-RU" sz="2800" kern="1200" dirty="0" smtClean="0"/>
            <a:t> </a:t>
          </a:r>
          <a:r>
            <a:rPr lang="ru-RU" sz="2800" kern="1200" dirty="0" smtClean="0"/>
            <a:t>000</a:t>
          </a:r>
          <a:r>
            <a:rPr lang="en-US" sz="2800" kern="1200" dirty="0" smtClean="0"/>
            <a:t> </a:t>
          </a:r>
          <a:r>
            <a:rPr lang="ru-RU" sz="2800" kern="1200" dirty="0" smtClean="0"/>
            <a:t>с</a:t>
          </a:r>
          <a:r>
            <a:rPr lang="ru-RU" sz="2800" kern="1200" dirty="0" smtClean="0"/>
            <a:t>) </a:t>
          </a:r>
          <a:endParaRPr lang="ru-RU" sz="2800" kern="1200" dirty="0"/>
        </a:p>
      </dsp:txBody>
      <dsp:txXfrm>
        <a:off x="41" y="2113639"/>
        <a:ext cx="3975329" cy="3744180"/>
      </dsp:txXfrm>
    </dsp:sp>
    <dsp:sp modelId="{D7D75138-019C-4AD4-9D08-B91A17682439}">
      <dsp:nvSpPr>
        <dsp:cNvPr id="0" name=""/>
        <dsp:cNvSpPr/>
      </dsp:nvSpPr>
      <dsp:spPr>
        <a:xfrm>
          <a:off x="4531917" y="523508"/>
          <a:ext cx="3975329" cy="1590131"/>
        </a:xfrm>
        <a:prstGeom prst="rect">
          <a:avLst/>
        </a:prstGeom>
        <a:solidFill>
          <a:schemeClr val="lt1"/>
        </a:solidFill>
        <a:ln w="25400" cap="flat" cmpd="sng" algn="ctr">
          <a:solidFill>
            <a:schemeClr val="bg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12928" tIns="178816" rIns="312928" bIns="178816" numCol="1" spcCol="1270" anchor="ctr" anchorCtr="0">
          <a:noAutofit/>
        </a:bodyPr>
        <a:lstStyle/>
        <a:p>
          <a:pPr lvl="0" algn="ctr" defTabSz="1955800">
            <a:lnSpc>
              <a:spcPct val="90000"/>
            </a:lnSpc>
            <a:spcBef>
              <a:spcPct val="0"/>
            </a:spcBef>
            <a:spcAft>
              <a:spcPct val="35000"/>
            </a:spcAft>
          </a:pPr>
          <a:r>
            <a:rPr lang="ru-RU" sz="4400" kern="1200" dirty="0" smtClean="0"/>
            <a:t>Двигатели малой тяги</a:t>
          </a:r>
          <a:endParaRPr lang="ru-RU" sz="4400" kern="1200" dirty="0"/>
        </a:p>
      </dsp:txBody>
      <dsp:txXfrm>
        <a:off x="4531917" y="523508"/>
        <a:ext cx="3975329" cy="1590131"/>
      </dsp:txXfrm>
    </dsp:sp>
    <dsp:sp modelId="{092F7EFE-CA75-46C8-8BF4-D1E644D8974F}">
      <dsp:nvSpPr>
        <dsp:cNvPr id="0" name=""/>
        <dsp:cNvSpPr/>
      </dsp:nvSpPr>
      <dsp:spPr>
        <a:xfrm>
          <a:off x="4531917" y="2113639"/>
          <a:ext cx="3975329" cy="3744180"/>
        </a:xfrm>
        <a:prstGeom prst="rect">
          <a:avLst/>
        </a:prstGeom>
        <a:solidFill>
          <a:schemeClr val="lt1"/>
        </a:solidFill>
        <a:ln w="25400" cap="flat" cmpd="sng" algn="ctr">
          <a:solidFill>
            <a:schemeClr val="bg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ru-RU" sz="2800" kern="1200" dirty="0" smtClean="0"/>
            <a:t>Малая</a:t>
          </a:r>
          <a:r>
            <a:rPr lang="ru-RU" sz="2800" kern="1200" baseline="0" dirty="0" smtClean="0"/>
            <a:t> сила тяги</a:t>
          </a:r>
          <a:endParaRPr lang="ru-RU" sz="2800" kern="1200" dirty="0"/>
        </a:p>
        <a:p>
          <a:pPr marL="285750" lvl="1" indent="-285750" algn="l" defTabSz="1244600">
            <a:lnSpc>
              <a:spcPct val="90000"/>
            </a:lnSpc>
            <a:spcBef>
              <a:spcPct val="0"/>
            </a:spcBef>
            <a:spcAft>
              <a:spcPct val="15000"/>
            </a:spcAft>
            <a:buChar char="••"/>
          </a:pPr>
          <a:r>
            <a:rPr lang="ru-RU" sz="2800" kern="1200" dirty="0" smtClean="0"/>
            <a:t>Большое время разгона</a:t>
          </a:r>
          <a:endParaRPr lang="ru-RU" sz="2800" kern="1200" dirty="0"/>
        </a:p>
        <a:p>
          <a:pPr marL="285750" lvl="1" indent="-285750" algn="l" defTabSz="1244600">
            <a:lnSpc>
              <a:spcPct val="90000"/>
            </a:lnSpc>
            <a:spcBef>
              <a:spcPct val="0"/>
            </a:spcBef>
            <a:spcAft>
              <a:spcPct val="15000"/>
            </a:spcAft>
            <a:buChar char="••"/>
          </a:pPr>
          <a:r>
            <a:rPr lang="ru-RU" sz="2800" kern="1200" dirty="0" smtClean="0"/>
            <a:t>Малый расход топлива</a:t>
          </a:r>
          <a:endParaRPr lang="ru-RU" sz="2800" kern="1200" dirty="0"/>
        </a:p>
        <a:p>
          <a:pPr marL="285750" lvl="1" indent="-285750" algn="l" defTabSz="1244600">
            <a:lnSpc>
              <a:spcPct val="90000"/>
            </a:lnSpc>
            <a:spcBef>
              <a:spcPct val="0"/>
            </a:spcBef>
            <a:spcAft>
              <a:spcPct val="15000"/>
            </a:spcAft>
            <a:buChar char="••"/>
          </a:pPr>
          <a:r>
            <a:rPr lang="ru-RU" sz="2800" kern="1200" dirty="0" smtClean="0"/>
            <a:t>Высокий </a:t>
          </a:r>
          <a:r>
            <a:rPr lang="ru-RU" sz="2800" kern="1200" dirty="0" smtClean="0"/>
            <a:t>удельный импульс                       (</a:t>
          </a:r>
          <a:r>
            <a:rPr lang="ru-RU" sz="2800" b="0" i="0" kern="1200" dirty="0" smtClean="0"/>
            <a:t>1 000—10 000 с)</a:t>
          </a:r>
          <a:endParaRPr lang="ru-RU" sz="2800" kern="1200" dirty="0"/>
        </a:p>
      </dsp:txBody>
      <dsp:txXfrm>
        <a:off x="4531917" y="2113639"/>
        <a:ext cx="3975329" cy="37441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B5FCA0-B8A5-4B93-955F-8114870E02C4}" type="datetimeFigureOut">
              <a:rPr lang="ru-RU" smtClean="0"/>
              <a:pPr/>
              <a:t>27.01.2017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15FA26-D0B6-42C5-97D0-7C19B91C592B}" type="slidenum">
              <a:rPr lang="ru-RU" smtClean="0"/>
              <a:pPr/>
              <a:t>‹#›</a:t>
            </a:fld>
            <a:endParaRPr lang="ru-RU"/>
          </a:p>
        </p:txBody>
      </p:sp>
    </p:spTree>
    <p:extLst>
      <p:ext uri="{BB962C8B-B14F-4D97-AF65-F5344CB8AC3E}">
        <p14:creationId xmlns:p14="http://schemas.microsoft.com/office/powerpoint/2010/main" xmlns="" val="3880162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Добрый день! Меня зовут Целоусова Анастасия и в своей презентации я расскажу</a:t>
            </a:r>
            <a:r>
              <a:rPr lang="ru-RU" baseline="0" dirty="0" smtClean="0"/>
              <a:t> о методах решения задачи Штарка для оптимизации межпланетных перелетов с малой тягой.</a:t>
            </a:r>
          </a:p>
        </p:txBody>
      </p:sp>
      <p:sp>
        <p:nvSpPr>
          <p:cNvPr id="4" name="Номер слайда 3"/>
          <p:cNvSpPr>
            <a:spLocks noGrp="1"/>
          </p:cNvSpPr>
          <p:nvPr>
            <p:ph type="sldNum" sz="quarter" idx="10"/>
          </p:nvPr>
        </p:nvSpPr>
        <p:spPr/>
        <p:txBody>
          <a:bodyPr/>
          <a:lstStyle/>
          <a:p>
            <a:fld id="{8815FA26-D0B6-42C5-97D0-7C19B91C592B}" type="slidenum">
              <a:rPr lang="ru-RU" smtClean="0"/>
              <a:pPr/>
              <a:t>1</a:t>
            </a:fld>
            <a:endParaRPr lang="ru-RU"/>
          </a:p>
        </p:txBody>
      </p:sp>
    </p:spTree>
    <p:extLst>
      <p:ext uri="{BB962C8B-B14F-4D97-AF65-F5344CB8AC3E}">
        <p14:creationId xmlns:p14="http://schemas.microsoft.com/office/powerpoint/2010/main" xmlns="" val="34534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latin typeface="+mn-lt"/>
                <a:ea typeface="+mn-ea"/>
                <a:cs typeface="+mn-cs"/>
              </a:rPr>
              <a:t>как показала история, параболические координаты играют важную роль при изучении задачи Штарка, потому что позволяют разделить уравнения движения. Здесь вы видите их определение.</a:t>
            </a:r>
            <a:r>
              <a:rPr lang="ru-RU" dirty="0" smtClean="0"/>
              <a:t/>
            </a:r>
            <a:br>
              <a:rPr lang="ru-RU" dirty="0" smtClean="0"/>
            </a:br>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r>
              <a:rPr lang="ru-RU" dirty="0" smtClean="0"/>
              <a:t>Но</a:t>
            </a:r>
            <a:r>
              <a:rPr lang="ru-RU" baseline="0" dirty="0" smtClean="0"/>
              <a:t> п</a:t>
            </a:r>
            <a:r>
              <a:rPr lang="ru-RU" dirty="0" smtClean="0"/>
              <a:t>режде</a:t>
            </a:r>
            <a:r>
              <a:rPr lang="ru-RU" baseline="0" dirty="0" smtClean="0"/>
              <a:t> чем переходить к обзору методов решения задачи Штарка, нам понадобятся некоторые теоретические сведения. На слайде вы можете видеть информацию о параболических координатах. Переход к параболическим координатам при решении задачи позволяет разделить переменные гамильтониана и ,тем самым, получить уравнения на искомые переменные в квадратурах. На рисунках изображены координатные поверхности при фиксированных значениях одного из параметров.</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10</a:t>
            </a:fld>
            <a:endParaRPr lang="ru-RU" dirty="0"/>
          </a:p>
        </p:txBody>
      </p:sp>
    </p:spTree>
    <p:extLst>
      <p:ext uri="{BB962C8B-B14F-4D97-AF65-F5344CB8AC3E}">
        <p14:creationId xmlns:p14="http://schemas.microsoft.com/office/powerpoint/2010/main" xmlns="" val="972176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b="0" i="0" kern="1200" dirty="0" smtClean="0">
                <a:solidFill>
                  <a:schemeClr val="tx1"/>
                </a:solidFill>
                <a:latin typeface="+mn-lt"/>
                <a:ea typeface="+mn-ea"/>
                <a:cs typeface="+mn-cs"/>
              </a:rPr>
              <a:t>а здесь даны определения эллиптических интегралов и эллиптических функций. Именно в этих терминах точные решения задачи Штарка в свое время получали Белецкий и Куницын, а сейчас описывают Лантуан и Бискани.</a:t>
            </a:r>
            <a:endParaRPr lang="ru-RU" dirty="0" smtClean="0"/>
          </a:p>
          <a:p>
            <a:endParaRPr lang="ru-RU" dirty="0" smtClean="0"/>
          </a:p>
          <a:p>
            <a:r>
              <a:rPr lang="ru-RU" sz="1200" b="1" i="0" kern="1200" dirty="0" smtClean="0">
                <a:solidFill>
                  <a:schemeClr val="tx1"/>
                </a:solidFill>
                <a:latin typeface="+mn-lt"/>
                <a:ea typeface="+mn-ea"/>
                <a:cs typeface="+mn-cs"/>
              </a:rPr>
              <a:t>Эллиптическим интегралом</a:t>
            </a:r>
            <a:r>
              <a:rPr lang="ru-RU" sz="1200" b="0" i="0" kern="1200" dirty="0" smtClean="0">
                <a:solidFill>
                  <a:schemeClr val="tx1"/>
                </a:solidFill>
                <a:latin typeface="+mn-lt"/>
                <a:ea typeface="+mn-ea"/>
                <a:cs typeface="+mn-cs"/>
              </a:rPr>
              <a:t> является некоторая функция,</a:t>
            </a:r>
            <a:r>
              <a:rPr lang="ru-RU" sz="1200" b="0" i="0" kern="1200" baseline="0" dirty="0" smtClean="0">
                <a:solidFill>
                  <a:schemeClr val="tx1"/>
                </a:solidFill>
                <a:latin typeface="+mn-lt"/>
                <a:ea typeface="+mn-ea"/>
                <a:cs typeface="+mn-cs"/>
              </a:rPr>
              <a:t> которая может быть представлена как интеграл от рациональной функции двух переменных, где </a:t>
            </a:r>
            <a:r>
              <a:rPr lang="en-US" sz="1200" b="0" i="0" kern="1200" baseline="0" dirty="0" smtClean="0">
                <a:solidFill>
                  <a:schemeClr val="tx1"/>
                </a:solidFill>
                <a:latin typeface="+mn-lt"/>
                <a:ea typeface="+mn-ea"/>
                <a:cs typeface="+mn-cs"/>
              </a:rPr>
              <a:t>P</a:t>
            </a:r>
            <a:r>
              <a:rPr lang="ru-RU" sz="1200" b="0" i="0" kern="1200" baseline="0" dirty="0" smtClean="0">
                <a:solidFill>
                  <a:schemeClr val="tx1"/>
                </a:solidFill>
                <a:latin typeface="+mn-lt"/>
                <a:ea typeface="+mn-ea"/>
                <a:cs typeface="+mn-cs"/>
              </a:rPr>
              <a:t> – многочлен, не имеющий кратных корней. </a:t>
            </a:r>
          </a:p>
          <a:p>
            <a:endParaRPr lang="ru-RU" sz="1200" b="0" i="0" kern="1200" baseline="0" dirty="0" smtClean="0">
              <a:solidFill>
                <a:schemeClr val="tx1"/>
              </a:solidFill>
              <a:latin typeface="+mn-lt"/>
              <a:ea typeface="+mn-ea"/>
              <a:cs typeface="+mn-cs"/>
            </a:endParaRPr>
          </a:p>
          <a:p>
            <a:r>
              <a:rPr lang="ru-RU" sz="1200" b="0" i="0" kern="1200" baseline="0" dirty="0" smtClean="0">
                <a:solidFill>
                  <a:schemeClr val="tx1"/>
                </a:solidFill>
                <a:latin typeface="+mn-lt"/>
                <a:ea typeface="+mn-ea"/>
                <a:cs typeface="+mn-cs"/>
              </a:rPr>
              <a:t>Функции, обратные к эллиптическим интегралам называются эллиптическими функциями. </a:t>
            </a:r>
            <a:r>
              <a:rPr lang="ru-RU" sz="1200" b="0" i="0" kern="1200" dirty="0" smtClean="0">
                <a:solidFill>
                  <a:schemeClr val="tx1"/>
                </a:solidFill>
                <a:latin typeface="+mn-lt"/>
                <a:ea typeface="+mn-ea"/>
                <a:cs typeface="+mn-cs"/>
              </a:rPr>
              <a:t>Нам понадобятся</a:t>
            </a:r>
            <a:r>
              <a:rPr lang="ru-RU" sz="1200" b="0" i="0" kern="1200" baseline="0" dirty="0" smtClean="0">
                <a:solidFill>
                  <a:schemeClr val="tx1"/>
                </a:solidFill>
                <a:latin typeface="+mn-lt"/>
                <a:ea typeface="+mn-ea"/>
                <a:cs typeface="+mn-cs"/>
              </a:rPr>
              <a:t> эллиптические функции Якоби и Вейерштрасса. Они являются обратными к эллиптическим интегралам особого вида, которые вы можете видеть на слайдах . Также на рисунках представлены графики этих функций при фиксированных значениях параметров.</a:t>
            </a:r>
          </a:p>
          <a:p>
            <a:endParaRPr lang="ru-RU" sz="1200" b="0" i="0" kern="1200" baseline="0" dirty="0" smtClean="0">
              <a:solidFill>
                <a:schemeClr val="tx1"/>
              </a:solidFill>
              <a:latin typeface="+mn-lt"/>
              <a:ea typeface="+mn-ea"/>
              <a:cs typeface="+mn-cs"/>
            </a:endParaRPr>
          </a:p>
          <a:p>
            <a:r>
              <a:rPr lang="ru-RU" sz="1200" b="0" i="0" kern="1200" dirty="0" smtClean="0">
                <a:solidFill>
                  <a:schemeClr val="tx1"/>
                </a:solidFill>
                <a:latin typeface="+mn-lt"/>
                <a:ea typeface="+mn-ea"/>
                <a:cs typeface="+mn-cs"/>
              </a:rPr>
              <a:t>Графики функций при</a:t>
            </a:r>
            <a:r>
              <a:rPr lang="ru-RU" sz="1200" b="0" i="0" kern="1200" baseline="0" dirty="0" smtClean="0">
                <a:solidFill>
                  <a:schemeClr val="tx1"/>
                </a:solidFill>
                <a:latin typeface="+mn-lt"/>
                <a:ea typeface="+mn-ea"/>
                <a:cs typeface="+mn-cs"/>
              </a:rPr>
              <a:t> значениях параметров </a:t>
            </a:r>
            <a:r>
              <a:rPr lang="en-US" sz="1200" b="0" i="0" kern="1200" dirty="0" smtClean="0">
                <a:solidFill>
                  <a:schemeClr val="tx1"/>
                </a:solidFill>
                <a:latin typeface="+mn-lt"/>
                <a:ea typeface="+mn-ea"/>
                <a:cs typeface="+mn-cs"/>
              </a:rPr>
              <a:t>g2=2, g3=3, k = 0.7</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aseline="0" dirty="0" smtClean="0"/>
              <a:t>Рассмотрим подробнее аналитические методы решения задачи Штарка . Сначала выполняется переход к параболическим переменным</a:t>
            </a:r>
            <a:r>
              <a:rPr lang="en-US" baseline="0" dirty="0" smtClean="0"/>
              <a:t>.</a:t>
            </a:r>
            <a:r>
              <a:rPr lang="ru-RU" baseline="0" dirty="0" smtClean="0"/>
              <a:t> Результат данного преобразования вы можете видеть на слайде , </a:t>
            </a:r>
            <a:r>
              <a:rPr lang="en-US" baseline="0" dirty="0" smtClean="0"/>
              <a:t>p_\xi, p_\eta</a:t>
            </a:r>
            <a:r>
              <a:rPr lang="ru-RU" baseline="0" dirty="0" smtClean="0"/>
              <a:t> и </a:t>
            </a:r>
            <a:r>
              <a:rPr lang="en-US" baseline="0" dirty="0" smtClean="0"/>
              <a:t> p_\phi </a:t>
            </a:r>
            <a:r>
              <a:rPr lang="ru-RU" baseline="0" dirty="0" smtClean="0"/>
              <a:t> - обобщенные импульсы, сопряженные соответствующим обобщенным координатам . Переменная </a:t>
            </a:r>
            <a:r>
              <a:rPr lang="en-US" baseline="0" dirty="0" smtClean="0"/>
              <a:t>\phi</a:t>
            </a:r>
            <a:r>
              <a:rPr lang="ru-RU" baseline="0" dirty="0" smtClean="0"/>
              <a:t> является циклической, поэтому </a:t>
            </a:r>
            <a:r>
              <a:rPr lang="en-US" baseline="0" dirty="0" smtClean="0"/>
              <a:t>p_\phi</a:t>
            </a:r>
            <a:r>
              <a:rPr lang="ru-RU" baseline="0" dirty="0" smtClean="0"/>
              <a:t> сохраняется.  Можно заметить, что при умножении на (\</a:t>
            </a:r>
            <a:r>
              <a:rPr lang="en-US" baseline="0" dirty="0" smtClean="0"/>
              <a:t>xi^2+ \eta^2) </a:t>
            </a:r>
            <a:r>
              <a:rPr lang="ru-RU" baseline="0" dirty="0" smtClean="0"/>
              <a:t>гамильтониан системы разделяется и с учетом преобразования Сундмана мы получаем уравнения движения, которые показывают как меняются \</a:t>
            </a:r>
            <a:r>
              <a:rPr lang="en-US" baseline="0" dirty="0" smtClean="0"/>
              <a:t>xi, \eta </a:t>
            </a:r>
            <a:r>
              <a:rPr lang="ru-RU" baseline="0" dirty="0" smtClean="0"/>
              <a:t>и </a:t>
            </a:r>
            <a:r>
              <a:rPr lang="en-US" baseline="0" dirty="0" smtClean="0"/>
              <a:t> \phi</a:t>
            </a:r>
            <a:r>
              <a:rPr lang="ru-RU" baseline="0" dirty="0" smtClean="0"/>
              <a:t> с ростом фиктивного времени \</a:t>
            </a:r>
            <a:r>
              <a:rPr lang="en-US" baseline="0" dirty="0" smtClean="0"/>
              <a:t>tau.</a:t>
            </a:r>
            <a:r>
              <a:rPr lang="ru-RU" baseline="0" dirty="0" smtClean="0"/>
              <a:t> Как видно из полученных уравнений, первые два из них могут быть решены независимо друг от друга. После нахождения первых двух переменных зависимость третьей переменной от времени может быть получена простым интегрированием. Обратите внимание, что если обе части первых двух равенств разделить на корень, стоящий в правой части, то для </a:t>
            </a:r>
            <a:r>
              <a:rPr lang="en-US" baseline="0" dirty="0" smtClean="0"/>
              <a:t>\xi</a:t>
            </a:r>
            <a:r>
              <a:rPr lang="ru-RU" baseline="0" dirty="0" smtClean="0"/>
              <a:t> и </a:t>
            </a:r>
            <a:r>
              <a:rPr lang="en-US" baseline="0" dirty="0" smtClean="0"/>
              <a:t>\eta </a:t>
            </a:r>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endParaRPr lang="ru-RU" baseline="0" dirty="0" smtClean="0"/>
          </a:p>
          <a:p>
            <a:r>
              <a:rPr lang="ru-RU" dirty="0" smtClean="0"/>
              <a:t>Основными</a:t>
            </a:r>
            <a:r>
              <a:rPr lang="ru-RU" baseline="0" dirty="0" smtClean="0"/>
              <a:t>  идеями являются переход к параболическим координатам и преобразование Сундмана, в результате которых гамильтониан системы разделяется и находятся интегралы движения а_1 и а_2.тем самым ,мы можем получить  зависимость между параболическими переменными и их производными по фиктивному времени, что, фактически, дает нам решение задачи в квадратурах.</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мы</a:t>
            </a:r>
            <a:r>
              <a:rPr lang="ru-RU" baseline="0" dirty="0" smtClean="0"/>
              <a:t> получим уравнение, которое неявным образом задает обратное преобразование от </a:t>
            </a:r>
            <a:r>
              <a:rPr lang="en-US" baseline="0" dirty="0" smtClean="0"/>
              <a:t>\tau </a:t>
            </a:r>
            <a:r>
              <a:rPr lang="ru-RU" baseline="0" dirty="0" smtClean="0"/>
              <a:t> к параболическим переменным через эллиптический интеграл. Соответственно, есть два подхода к нахождению неизвестных переменных: с использованием эллиптических функций Якоби и с использованием  функций Вейерштрасса. Эти подходы подробно изложены в работах  </a:t>
            </a:r>
            <a:r>
              <a:rPr lang="ru-RU" baseline="0" dirty="0" err="1" smtClean="0"/>
              <a:t>Лантуана</a:t>
            </a:r>
            <a:r>
              <a:rPr lang="ru-RU" baseline="0" dirty="0" smtClean="0"/>
              <a:t> и Бискани  соответственно. Данные методы схожи, однако использование функций Вейерштрасса в силу их особого устройства позволяет значительно сократить рассмотрение различных </a:t>
            </a:r>
            <a:r>
              <a:rPr lang="ru-RU" baseline="0" dirty="0" err="1" smtClean="0"/>
              <a:t>подслучаев</a:t>
            </a:r>
            <a:r>
              <a:rPr lang="ru-RU" baseline="0" dirty="0" smtClean="0"/>
              <a:t>, возникающих при использовании функций Якоби. ?? Тем самым использование функций Вейерштрасса упрощает реализацию модели для непосредственного программирования, однако, на практике, в различных </a:t>
            </a:r>
            <a:r>
              <a:rPr lang="ru-RU" baseline="0" dirty="0" err="1" smtClean="0"/>
              <a:t>матпакетах</a:t>
            </a:r>
            <a:r>
              <a:rPr lang="ru-RU" baseline="0" dirty="0" smtClean="0"/>
              <a:t> функции Вейерштрасса вычисляются с помощью функций Якоби, что ухудшает быстродействие этого метода.</a:t>
            </a:r>
          </a:p>
          <a:p>
            <a:endParaRPr lang="ru-RU" baseline="0" dirty="0" smtClean="0"/>
          </a:p>
          <a:p>
            <a:endParaRPr lang="ru-RU" baseline="0" dirty="0" smtClean="0"/>
          </a:p>
          <a:p>
            <a:r>
              <a:rPr lang="ru-RU" dirty="0" smtClean="0"/>
              <a:t>Данный результат был получен еще Белецким в 1978 году при исследовании движения спутника под воздействием</a:t>
            </a:r>
            <a:r>
              <a:rPr lang="ru-RU" baseline="0" dirty="0" smtClean="0"/>
              <a:t> солнечного давления. </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Перейдем</a:t>
            </a:r>
            <a:r>
              <a:rPr lang="ru-RU" baseline="0" dirty="0" smtClean="0"/>
              <a:t> к другому методу</a:t>
            </a:r>
            <a:r>
              <a:rPr lang="ru-RU" dirty="0" smtClean="0"/>
              <a:t>, идейно</a:t>
            </a:r>
            <a:r>
              <a:rPr lang="ru-RU" baseline="0" dirty="0" smtClean="0"/>
              <a:t>  отличается от рассмотренных ранее. В его основе лежит </a:t>
            </a:r>
            <a:r>
              <a:rPr lang="en-US" baseline="0" dirty="0" smtClean="0"/>
              <a:t>F,G </a:t>
            </a:r>
            <a:r>
              <a:rPr lang="ru-RU" baseline="0" dirty="0" smtClean="0"/>
              <a:t>метод адаптированный для трехмерной задачи. Положение  и скорость КА в произвольный момент времени выражаются через положение и скорость в начальный момент времени и возмущающее ускорение. Раскладывая радиус вектор в ряд Тейлора в окрестности начального момента времени и представляя производные в виде линейной комбинации векторов </a:t>
            </a:r>
            <a:r>
              <a:rPr lang="en-US" baseline="0" dirty="0" err="1" smtClean="0"/>
              <a:t>r,v,e</a:t>
            </a:r>
            <a:r>
              <a:rPr lang="ru-RU" baseline="0" dirty="0" smtClean="0"/>
              <a:t> с соответствующими коэффициентами,</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14</a:t>
            </a:fld>
            <a:endParaRPr lang="ru-RU"/>
          </a:p>
        </p:txBody>
      </p:sp>
    </p:spTree>
    <p:extLst>
      <p:ext uri="{BB962C8B-B14F-4D97-AF65-F5344CB8AC3E}">
        <p14:creationId xmlns:p14="http://schemas.microsoft.com/office/powerpoint/2010/main" xmlns="" val="174999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определяются рекуррентные соотношения для</a:t>
            </a:r>
            <a:r>
              <a:rPr lang="ru-RU" baseline="0" dirty="0" smtClean="0"/>
              <a:t> искомых коэффициентов в рядах </a:t>
            </a:r>
            <a:r>
              <a:rPr lang="en-US" baseline="0" dirty="0" err="1" smtClean="0"/>
              <a:t>f,g,h</a:t>
            </a:r>
            <a:r>
              <a:rPr lang="en-US" baseline="0" dirty="0" smtClean="0"/>
              <a:t> </a:t>
            </a:r>
            <a:r>
              <a:rPr lang="ru-RU" baseline="0" dirty="0" smtClean="0"/>
              <a:t>. После нахождения коэффициентов мы получаем явные зависимости </a:t>
            </a:r>
            <a:r>
              <a:rPr lang="en-US" baseline="0" dirty="0" smtClean="0"/>
              <a:t>r </a:t>
            </a:r>
            <a:r>
              <a:rPr lang="ru-RU" baseline="0" dirty="0" smtClean="0"/>
              <a:t>и </a:t>
            </a:r>
            <a:r>
              <a:rPr lang="en-US" baseline="0" dirty="0" smtClean="0"/>
              <a:t>v </a:t>
            </a:r>
            <a:r>
              <a:rPr lang="ru-RU" baseline="0" dirty="0" smtClean="0"/>
              <a:t> для произвольного момента времени </a:t>
            </a:r>
            <a:r>
              <a:rPr lang="en-US" baseline="0" dirty="0" smtClean="0"/>
              <a:t>\tau</a:t>
            </a:r>
            <a:r>
              <a:rPr lang="ru-RU" baseline="0" dirty="0" smtClean="0"/>
              <a:t> в виде бесконечных рядов. Для практического использования можно взять несколько слагаемых в ряду, причем степень точности регулируется их количеством.</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На основе исследований,</a:t>
            </a:r>
            <a:r>
              <a:rPr lang="ru-RU" baseline="0" dirty="0" smtClean="0"/>
              <a:t> проведенных Ноблем </a:t>
            </a:r>
            <a:r>
              <a:rPr lang="ru-RU" baseline="0" dirty="0" err="1" smtClean="0"/>
              <a:t>Хаттеном</a:t>
            </a:r>
            <a:r>
              <a:rPr lang="ru-RU" baseline="0" dirty="0" smtClean="0"/>
              <a:t> и Районом Расселом в 2015 году, можно сделать следующие выводы об эффективности рассмотренных выше методов. Ни один из методов не использует численное интегрирование и все они оказались эффективнее по быстродействию в сравнении с методом </a:t>
            </a:r>
            <a:r>
              <a:rPr lang="ru-RU" baseline="0" dirty="0" err="1" smtClean="0"/>
              <a:t>Рунге-Кутты-Фельберга</a:t>
            </a:r>
            <a:r>
              <a:rPr lang="ru-RU" baseline="0" dirty="0" smtClean="0"/>
              <a:t> 8 порядка. Методы, использующие эллиптические функции, хоть и являются аналитически точными и работают быстрее обычных численных интеграторов, всё же обладают достаточной вычислительной сложностью и сложностью реализации. Кроме того, 2</a:t>
            </a:r>
            <a:r>
              <a:rPr lang="en-US" baseline="0" dirty="0" smtClean="0"/>
              <a:t>d</a:t>
            </a:r>
            <a:r>
              <a:rPr lang="ru-RU" baseline="0" dirty="0" smtClean="0"/>
              <a:t> и 3</a:t>
            </a:r>
            <a:r>
              <a:rPr lang="en-US" baseline="0" dirty="0" smtClean="0"/>
              <a:t>d</a:t>
            </a:r>
            <a:r>
              <a:rPr lang="ru-RU" baseline="0" dirty="0" smtClean="0"/>
              <a:t> реализации этих методов требуют отдельного рассмотрения . Наиболее же эффективным по быстродействию и реализации является метод Пеллегрини, и, хотя он не является аналитически точным, ошибки, связанные с обрывом ряда в разложении , могут быть оценены, тем самым мы можем контролировать нужную нам точность решения. </a:t>
            </a:r>
          </a:p>
          <a:p>
            <a:endParaRPr lang="ru-RU" baseline="0" dirty="0" smtClean="0"/>
          </a:p>
          <a:p>
            <a:r>
              <a:rPr lang="ru-RU" baseline="0" dirty="0" smtClean="0"/>
              <a:t>Метод Пеллегрини, хотя и является полуаналитическим, показывает точность, сравнимую с точностью аналитических методов при 12-18 порядках, при этом обгоняя эти два метода по скорости работы. Все рассмотренные методы оказались эффективнее метода </a:t>
            </a:r>
            <a:r>
              <a:rPr lang="ru-RU" baseline="0" dirty="0" err="1" smtClean="0"/>
              <a:t>Рунге-Кутты-Фельдберга</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latin typeface="+mn-lt"/>
                <a:ea typeface="+mn-ea"/>
                <a:cs typeface="+mn-cs"/>
              </a:rPr>
              <a:t>В дальнейшем я планирую самостоятельно реализовать метод </a:t>
            </a:r>
            <a:r>
              <a:rPr lang="ru-RU" sz="1200" b="0" i="0" kern="1200" dirty="0" err="1" smtClean="0">
                <a:solidFill>
                  <a:schemeClr val="tx1"/>
                </a:solidFill>
                <a:latin typeface="+mn-lt"/>
                <a:ea typeface="+mn-ea"/>
                <a:cs typeface="+mn-cs"/>
              </a:rPr>
              <a:t>Пеллигрини</a:t>
            </a:r>
            <a:r>
              <a:rPr lang="ru-RU" sz="1200" b="0" i="0" kern="1200" dirty="0" smtClean="0">
                <a:solidFill>
                  <a:schemeClr val="tx1"/>
                </a:solidFill>
                <a:latin typeface="+mn-lt"/>
                <a:ea typeface="+mn-ea"/>
                <a:cs typeface="+mn-cs"/>
              </a:rPr>
              <a:t>, так как он оказался наиболее простым и быстрым, и применить его к модельным задачам перелета к Луне и телам Солнечной системы.</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17</a:t>
            </a:fld>
            <a:endParaRPr lang="ru-RU"/>
          </a:p>
        </p:txBody>
      </p:sp>
    </p:spTree>
    <p:extLst>
      <p:ext uri="{BB962C8B-B14F-4D97-AF65-F5344CB8AC3E}">
        <p14:creationId xmlns:p14="http://schemas.microsoft.com/office/powerpoint/2010/main" xmlns="" val="1352775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 начале</a:t>
            </a:r>
            <a:r>
              <a:rPr lang="ru-RU" baseline="0" dirty="0" smtClean="0"/>
              <a:t> своей презентации я расскажу о преимуществах и особенностях двигателей малой тяги.</a:t>
            </a:r>
          </a:p>
          <a:p>
            <a:r>
              <a:rPr lang="ru-RU" baseline="0" dirty="0" smtClean="0"/>
              <a:t>Вторая часть доклада будет посвящена постановке задачи Штарка и ее применении к оптимизации траекторий с малой тягой.</a:t>
            </a:r>
          </a:p>
          <a:p>
            <a:r>
              <a:rPr lang="ru-RU" baseline="0" dirty="0" smtClean="0"/>
              <a:t>И в завершении, я проведу обзор методов решения задачи Штарка и их сравнение.</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2</a:t>
            </a:fld>
            <a:endParaRPr lang="ru-RU"/>
          </a:p>
        </p:txBody>
      </p:sp>
    </p:spTree>
    <p:extLst>
      <p:ext uri="{BB962C8B-B14F-4D97-AF65-F5344CB8AC3E}">
        <p14:creationId xmlns:p14="http://schemas.microsoft.com/office/powerpoint/2010/main" xmlns="" val="479468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Наряду</a:t>
            </a:r>
            <a:r>
              <a:rPr lang="ru-RU" baseline="0" dirty="0" smtClean="0"/>
              <a:t> с химическими двигателями большой тяги широкое использование получили двигатели малой тяги. </a:t>
            </a:r>
            <a:r>
              <a:rPr lang="ru-RU" sz="1200" dirty="0" smtClean="0"/>
              <a:t>Тягу будем называть малой, если ускорение тяги (</a:t>
            </a:r>
            <a:r>
              <a:rPr lang="ru-RU" sz="1200" dirty="0" err="1" smtClean="0"/>
              <a:t>=сила</a:t>
            </a:r>
            <a:r>
              <a:rPr lang="ru-RU" sz="1200" dirty="0" smtClean="0"/>
              <a:t> </a:t>
            </a:r>
            <a:r>
              <a:rPr lang="ru-RU" sz="1200" dirty="0" err="1" smtClean="0"/>
              <a:t>тяги</a:t>
            </a:r>
            <a:r>
              <a:rPr lang="ru-RU" sz="1200" dirty="0" smtClean="0"/>
              <a:t> / массу аппарата) деленное на местное гравитационное ускорение (</a:t>
            </a:r>
            <a:r>
              <a:rPr lang="ru-RU" sz="1200" dirty="0" err="1" smtClean="0"/>
              <a:t>g</a:t>
            </a:r>
            <a:r>
              <a:rPr lang="ru-RU" sz="1200" dirty="0" smtClean="0"/>
              <a:t> = </a:t>
            </a:r>
            <a:r>
              <a:rPr lang="ru-RU" sz="1200" dirty="0" err="1" smtClean="0"/>
              <a:t>mu</a:t>
            </a:r>
            <a:r>
              <a:rPr lang="ru-RU" sz="1200" dirty="0" smtClean="0"/>
              <a:t>/r^2, </a:t>
            </a:r>
            <a:r>
              <a:rPr lang="ru-RU" sz="1200" dirty="0" err="1" smtClean="0"/>
              <a:t>mu</a:t>
            </a:r>
            <a:r>
              <a:rPr lang="ru-RU" sz="1200" dirty="0" smtClean="0"/>
              <a:t> — </a:t>
            </a:r>
            <a:r>
              <a:rPr lang="ru-RU" sz="1200" dirty="0" err="1" smtClean="0"/>
              <a:t>грав</a:t>
            </a:r>
            <a:r>
              <a:rPr lang="ru-RU" sz="1200" dirty="0" smtClean="0"/>
              <a:t>. параметр главного центрального тела, </a:t>
            </a:r>
            <a:r>
              <a:rPr lang="ru-RU" sz="1200" dirty="0" err="1" smtClean="0"/>
              <a:t>r</a:t>
            </a:r>
            <a:r>
              <a:rPr lang="ru-RU" sz="1200" dirty="0" smtClean="0"/>
              <a:t> — расстояние от КА до его центра масс) дает величину меньше 10^(-4). В</a:t>
            </a:r>
            <a:r>
              <a:rPr lang="ru-RU" sz="1200" baseline="0" dirty="0" smtClean="0"/>
              <a:t> настоящее время существует очень много разновидностей маршевых двигателей малой тяги, выпускаемых во всем мире, в том числе и в России.</a:t>
            </a:r>
            <a:endParaRPr lang="ru-RU" dirty="0" smtClean="0"/>
          </a:p>
        </p:txBody>
      </p:sp>
      <p:sp>
        <p:nvSpPr>
          <p:cNvPr id="4" name="Номер слайда 3"/>
          <p:cNvSpPr>
            <a:spLocks noGrp="1"/>
          </p:cNvSpPr>
          <p:nvPr>
            <p:ph type="sldNum" sz="quarter" idx="10"/>
          </p:nvPr>
        </p:nvSpPr>
        <p:spPr/>
        <p:txBody>
          <a:bodyPr/>
          <a:lstStyle/>
          <a:p>
            <a:fld id="{8815FA26-D0B6-42C5-97D0-7C19B91C592B}" type="slidenum">
              <a:rPr lang="ru-RU" smtClean="0"/>
              <a:pPr/>
              <a:t>3</a:t>
            </a:fld>
            <a:endParaRPr lang="ru-RU"/>
          </a:p>
        </p:txBody>
      </p:sp>
    </p:spTree>
    <p:extLst>
      <p:ext uri="{BB962C8B-B14F-4D97-AF65-F5344CB8AC3E}">
        <p14:creationId xmlns:p14="http://schemas.microsoft.com/office/powerpoint/2010/main" xmlns="" val="2509322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Благодаря высокому удельному импульсу, двигатели малой тяги значительно сокращают расход топлива и увеличивают полезную массу космических аппаратов (КА) по сравнению с химическими двигателями большой тяги,</a:t>
            </a:r>
            <a:r>
              <a:rPr lang="ru-RU" sz="1200" kern="1200" baseline="0" dirty="0" smtClean="0">
                <a:solidFill>
                  <a:schemeClr val="tx1"/>
                </a:solidFill>
                <a:latin typeface="+mn-lt"/>
                <a:ea typeface="+mn-ea"/>
                <a:cs typeface="+mn-cs"/>
              </a:rPr>
              <a:t> однако требуют значительно большего времени на разгон. Зачастую, это выражается в том, что мы не можем пользоваться импульсным приближением для решения задач построения траекторий.</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4</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t>И поэтому поиск оптимальных траекторий перелета</a:t>
            </a:r>
            <a:r>
              <a:rPr lang="ru-RU" baseline="0" dirty="0" smtClean="0"/>
              <a:t> должен осуществляться специальными методами.</a:t>
            </a:r>
          </a:p>
          <a:p>
            <a:endParaRPr lang="ru-RU" dirty="0" smtClean="0"/>
          </a:p>
          <a:p>
            <a:r>
              <a:rPr lang="ru-RU" dirty="0" smtClean="0"/>
              <a:t>Основными методами решения задач оптимального управления являются т.н. прямые и непрямые методы.</a:t>
            </a:r>
            <a:r>
              <a:rPr lang="ru-RU" baseline="0" dirty="0" smtClean="0"/>
              <a:t> </a:t>
            </a:r>
          </a:p>
          <a:p>
            <a:r>
              <a:rPr lang="ru-RU" baseline="0" dirty="0" smtClean="0"/>
              <a:t>Непрямые методы основаны на использовании принципа максимума Понтрягина и сводятся к решению краевой задачи для расширенной системы обыкновенных дифференциальных уравнений, которую можно решать любым численным методом решения краевых задач (разностные схемы, параллельная пристрелка). Решение, полученное прямыми методами является оптимальным. («+»)</a:t>
            </a:r>
            <a:r>
              <a:rPr lang="ru-RU" sz="1200" kern="1200" dirty="0" smtClean="0">
                <a:solidFill>
                  <a:schemeClr val="tx1"/>
                </a:solidFill>
                <a:latin typeface="+mn-lt"/>
                <a:ea typeface="+mn-ea"/>
                <a:cs typeface="+mn-cs"/>
              </a:rPr>
              <a:t> В типичных задачах оптимизации</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по затратам топлива удается получить явное выражение для оптимального управления как функции сопряженных переменных. Однако поведение итерационной процедуры расчета сопряженных переменных очень чувствительно к их начальному приближению.(«-»)</a:t>
            </a:r>
          </a:p>
          <a:p>
            <a:endParaRPr lang="ru-RU" baseline="0" dirty="0" smtClean="0"/>
          </a:p>
          <a:p>
            <a:r>
              <a:rPr lang="ru-RU" sz="1200" b="0" i="0" kern="1200" dirty="0" smtClean="0">
                <a:solidFill>
                  <a:schemeClr val="tx1"/>
                </a:solidFill>
                <a:latin typeface="+mn-lt"/>
                <a:ea typeface="+mn-ea"/>
                <a:cs typeface="+mn-cs"/>
              </a:rPr>
              <a:t>В прямых методах управление дискретизируется, т.е. определяется</a:t>
            </a:r>
            <a:r>
              <a:rPr lang="ru-RU" sz="1200" b="0" i="0" kern="1200" baseline="0" dirty="0" smtClean="0">
                <a:solidFill>
                  <a:schemeClr val="tx1"/>
                </a:solidFill>
                <a:latin typeface="+mn-lt"/>
                <a:ea typeface="+mn-ea"/>
                <a:cs typeface="+mn-cs"/>
              </a:rPr>
              <a:t> </a:t>
            </a:r>
            <a:r>
              <a:rPr lang="ru-RU" sz="1200" b="0" i="0" kern="1200" dirty="0" smtClean="0">
                <a:solidFill>
                  <a:schemeClr val="tx1"/>
                </a:solidFill>
                <a:latin typeface="+mn-lt"/>
                <a:ea typeface="+mn-ea"/>
                <a:cs typeface="+mn-cs"/>
              </a:rPr>
              <a:t>конечным числом параметров, которые затем оптимизируются численными методами. </a:t>
            </a:r>
            <a:r>
              <a:rPr lang="ru-RU" sz="1200" kern="1200" dirty="0" smtClean="0">
                <a:solidFill>
                  <a:schemeClr val="tx1"/>
                </a:solidFill>
                <a:latin typeface="+mn-lt"/>
                <a:ea typeface="+mn-ea"/>
                <a:cs typeface="+mn-cs"/>
              </a:rPr>
              <a:t> Хорошо известно, что для сходимости возникающих при этом итерационных процедур сравнительно легко удается подобрать начальное приближение.(«+»)</a:t>
            </a:r>
            <a:r>
              <a:rPr lang="ru-RU" sz="1200" kern="1200" baseline="0" dirty="0" smtClean="0">
                <a:solidFill>
                  <a:schemeClr val="tx1"/>
                </a:solidFill>
                <a:latin typeface="+mn-lt"/>
                <a:ea typeface="+mn-ea"/>
                <a:cs typeface="+mn-cs"/>
              </a:rPr>
              <a:t> Получаемое в результате решение не является оптимальным(«-»), но близко к нему. </a:t>
            </a:r>
            <a:r>
              <a:rPr lang="ru-RU" sz="1200" kern="1200" dirty="0" smtClean="0">
                <a:solidFill>
                  <a:schemeClr val="tx1"/>
                </a:solidFill>
                <a:latin typeface="+mn-lt"/>
                <a:ea typeface="+mn-ea"/>
                <a:cs typeface="+mn-cs"/>
              </a:rPr>
              <a:t>В связи с этим на практике управление строят в два этапа: сначала прямым методом получают начальное приближение к оптимальному управлению, а затем оно уточняется непрямыми методами.</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5</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Для того, чтобы пользоваться непрямым методом, необходимо сначала ка</a:t>
            </a:r>
            <a:r>
              <a:rPr lang="ru-RU" baseline="0" dirty="0" smtClean="0"/>
              <a:t>к можно точнее и быстрее решить прямую задачу. </a:t>
            </a:r>
            <a:r>
              <a:rPr lang="ru-RU" sz="1200" b="0" i="0" kern="1200" dirty="0" smtClean="0">
                <a:solidFill>
                  <a:schemeClr val="tx1"/>
                </a:solidFill>
                <a:latin typeface="+mn-lt"/>
                <a:ea typeface="+mn-ea"/>
                <a:cs typeface="+mn-cs"/>
              </a:rPr>
              <a:t>Если управление представляется в виде кусочно-постоянной функции, то нужно интегрировать уравнения движения на нескольких участках, на которых тяга постоянная и по величине, и по направлению. Но оказывается, что задача в такой постановке решается аналитически и даже носит название задачи Штарка, которое пришло к нам из физики.</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baseline="0" dirty="0" smtClean="0"/>
              <a:t>Вообще, такая задача </a:t>
            </a:r>
            <a:r>
              <a:rPr lang="ru-RU" sz="1200" kern="1200" dirty="0" smtClean="0">
                <a:solidFill>
                  <a:schemeClr val="tx1"/>
                </a:solidFill>
                <a:latin typeface="+mn-lt"/>
                <a:ea typeface="+mn-ea"/>
                <a:cs typeface="+mn-cs"/>
              </a:rPr>
              <a:t>определения орбиты КА в центральном поле с учетом постоянного по направлению и величине возмущающего ускорения</a:t>
            </a:r>
            <a:r>
              <a:rPr lang="ru-RU" sz="1200" kern="1200" baseline="0" dirty="0" smtClean="0">
                <a:solidFill>
                  <a:schemeClr val="tx1"/>
                </a:solidFill>
                <a:latin typeface="+mn-lt"/>
                <a:ea typeface="+mn-ea"/>
                <a:cs typeface="+mn-cs"/>
              </a:rPr>
              <a:t> называется задачей Штарка, в честь немецкого физика Йоханнеса Штарка, открывшего явление расщепления спектральных линий атомов в постоянном однородном электрическом поле, названное впоследствии в квантовой механике Штарк-эффектом.</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6</a:t>
            </a:fld>
            <a:endParaRPr lang="ru-RU" dirty="0"/>
          </a:p>
        </p:txBody>
      </p:sp>
    </p:spTree>
    <p:extLst>
      <p:ext uri="{BB962C8B-B14F-4D97-AF65-F5344CB8AC3E}">
        <p14:creationId xmlns:p14="http://schemas.microsoft.com/office/powerpoint/2010/main" xmlns="" val="1073604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Чем больше масса, тем менее</a:t>
            </a:r>
            <a:r>
              <a:rPr lang="ru-RU" baseline="0" dirty="0" smtClean="0"/>
              <a:t> значительно изменение угла влияет на вид траектории</a:t>
            </a:r>
          </a:p>
          <a:p>
            <a:endParaRPr lang="ru-RU" baseline="0" dirty="0" smtClean="0"/>
          </a:p>
          <a:p>
            <a:endParaRPr lang="ru-RU" baseline="0" dirty="0" smtClean="0"/>
          </a:p>
          <a:p>
            <a:endParaRPr lang="ru-RU" baseline="0" dirty="0" smtClean="0"/>
          </a:p>
          <a:p>
            <a:r>
              <a:rPr lang="ru-RU" baseline="0" dirty="0" smtClean="0"/>
              <a:t>100кг угол 0, 100 кг угол 60</a:t>
            </a:r>
          </a:p>
          <a:p>
            <a:r>
              <a:rPr lang="ru-RU" baseline="0" dirty="0" smtClean="0"/>
              <a:t>300 кг угол 0. 300 </a:t>
            </a:r>
            <a:r>
              <a:rPr lang="ru-RU" baseline="0" smtClean="0"/>
              <a:t>кг угол 60</a:t>
            </a:r>
          </a:p>
          <a:p>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Обратимся к истории. В конце </a:t>
            </a:r>
            <a:r>
              <a:rPr lang="en-US" sz="1200" kern="1200" dirty="0" smtClean="0">
                <a:solidFill>
                  <a:schemeClr val="tx1"/>
                </a:solidFill>
                <a:latin typeface="+mn-lt"/>
                <a:ea typeface="+mn-ea"/>
                <a:cs typeface="+mn-cs"/>
              </a:rPr>
              <a:t>XVIII</a:t>
            </a:r>
            <a:r>
              <a:rPr lang="ru-RU" sz="1200" kern="1200" dirty="0" smtClean="0">
                <a:solidFill>
                  <a:schemeClr val="tx1"/>
                </a:solidFill>
                <a:latin typeface="+mn-lt"/>
                <a:ea typeface="+mn-ea"/>
                <a:cs typeface="+mn-cs"/>
              </a:rPr>
              <a:t> века, ее интегрируемость исследовал Ж. Лагранж, сведя ее к квадратурам . В середине </a:t>
            </a:r>
            <a:r>
              <a:rPr lang="en-US" sz="1200" kern="1200" dirty="0" smtClean="0">
                <a:solidFill>
                  <a:schemeClr val="tx1"/>
                </a:solidFill>
                <a:latin typeface="+mn-lt"/>
                <a:ea typeface="+mn-ea"/>
                <a:cs typeface="+mn-cs"/>
              </a:rPr>
              <a:t>XIX</a:t>
            </a:r>
            <a:r>
              <a:rPr lang="ru-RU" sz="1200" kern="1200" dirty="0" smtClean="0">
                <a:solidFill>
                  <a:schemeClr val="tx1"/>
                </a:solidFill>
                <a:latin typeface="+mn-lt"/>
                <a:ea typeface="+mn-ea"/>
                <a:cs typeface="+mn-cs"/>
              </a:rPr>
              <a:t> века К. Якоби и Ж. Лиувилль показали, что при переходе к параболическим координатам уравнения разделяются, что значительно упрощает решение задачи.</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Спустя</a:t>
            </a:r>
            <a:r>
              <a:rPr lang="ru-RU" sz="1200" kern="1200" baseline="0" dirty="0" smtClean="0">
                <a:solidFill>
                  <a:schemeClr val="tx1"/>
                </a:solidFill>
                <a:latin typeface="+mn-lt"/>
                <a:ea typeface="+mn-ea"/>
                <a:cs typeface="+mn-cs"/>
              </a:rPr>
              <a:t> столетие</a:t>
            </a:r>
            <a:r>
              <a:rPr lang="ru-RU" sz="1200" kern="1200" dirty="0" smtClean="0">
                <a:solidFill>
                  <a:schemeClr val="tx1"/>
                </a:solidFill>
                <a:latin typeface="+mn-lt"/>
                <a:ea typeface="+mn-ea"/>
                <a:cs typeface="+mn-cs"/>
              </a:rPr>
              <a:t> В.В. Белецкий классифицировал орбиты в двумерной задаче. Тогда</a:t>
            </a:r>
            <a:r>
              <a:rPr lang="ru-RU" sz="1200" kern="1200" baseline="0" dirty="0" smtClean="0">
                <a:solidFill>
                  <a:schemeClr val="tx1"/>
                </a:solidFill>
                <a:latin typeface="+mn-lt"/>
                <a:ea typeface="+mn-ea"/>
                <a:cs typeface="+mn-cs"/>
              </a:rPr>
              <a:t> же Демин предложил рассматривать задачу как предельный случай  задачи двух неподвижных центров, когда один из них удален в бесконечность, такая задача называется задачей Эйлера и является интегрируемой. Еще через год Куницын классифицировал орбиты в трехмерной задаче и дополнил исследования Белецкого. В 1972 году</a:t>
            </a:r>
            <a:r>
              <a:rPr lang="ru-RU" sz="1200" kern="1200" dirty="0" smtClean="0">
                <a:solidFill>
                  <a:schemeClr val="tx1"/>
                </a:solidFill>
                <a:latin typeface="+mn-lt"/>
                <a:ea typeface="+mn-ea"/>
                <a:cs typeface="+mn-cs"/>
              </a:rPr>
              <a:t>  Ю.Н. Исаев моделировал</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движение КА под действием светового давления и свел свою задачу к задаче Штарка. Кирхграбер и ,позднее,  С.М. Полещиков обнаружили, что уравнения задачи разделяются не только в параболических переменных,</a:t>
            </a:r>
            <a:r>
              <a:rPr lang="ru-RU" sz="1200" kern="1200" baseline="0" dirty="0" smtClean="0">
                <a:solidFill>
                  <a:schemeClr val="tx1"/>
                </a:solidFill>
                <a:latin typeface="+mn-lt"/>
                <a:ea typeface="+mn-ea"/>
                <a:cs typeface="+mn-cs"/>
              </a:rPr>
              <a:t> но и в </a:t>
            </a:r>
            <a:r>
              <a:rPr lang="ru-RU"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KS</a:t>
            </a:r>
            <a:r>
              <a:rPr lang="ru-RU" sz="1200" kern="1200" dirty="0" smtClean="0">
                <a:solidFill>
                  <a:schemeClr val="tx1"/>
                </a:solidFill>
                <a:latin typeface="+mn-lt"/>
                <a:ea typeface="+mn-ea"/>
                <a:cs typeface="+mn-cs"/>
              </a:rPr>
              <a:t>-переменных.</a:t>
            </a:r>
            <a:r>
              <a:rPr lang="ru-RU" sz="1200" kern="1200" baseline="0" dirty="0" smtClean="0">
                <a:solidFill>
                  <a:schemeClr val="tx1"/>
                </a:solidFill>
                <a:latin typeface="+mn-lt"/>
                <a:ea typeface="+mn-ea"/>
                <a:cs typeface="+mn-cs"/>
              </a:rPr>
              <a:t> </a:t>
            </a:r>
          </a:p>
          <a:p>
            <a:endParaRPr lang="ru-RU" sz="1200" kern="1200" baseline="0" dirty="0" smtClean="0">
              <a:solidFill>
                <a:schemeClr val="tx1"/>
              </a:solidFill>
              <a:latin typeface="+mn-lt"/>
              <a:ea typeface="+mn-ea"/>
              <a:cs typeface="+mn-cs"/>
            </a:endParaRPr>
          </a:p>
          <a:p>
            <a:endParaRPr lang="ru-RU" sz="1200" kern="1200" baseline="0" dirty="0" smtClean="0">
              <a:solidFill>
                <a:schemeClr val="tx1"/>
              </a:solidFill>
              <a:latin typeface="+mn-lt"/>
              <a:ea typeface="+mn-ea"/>
              <a:cs typeface="+mn-cs"/>
            </a:endParaRPr>
          </a:p>
          <a:p>
            <a:r>
              <a:rPr lang="ru-RU" sz="1200" kern="1200" baseline="0" dirty="0" smtClean="0">
                <a:solidFill>
                  <a:schemeClr val="tx1"/>
                </a:solidFill>
                <a:latin typeface="+mn-lt"/>
                <a:ea typeface="+mn-ea"/>
                <a:cs typeface="+mn-cs"/>
              </a:rPr>
              <a:t>Сила только вдоль конкретной оси и обобщение </a:t>
            </a:r>
            <a:r>
              <a:rPr lang="ru-RU" sz="1200" kern="1200" baseline="0" dirty="0" err="1" smtClean="0">
                <a:solidFill>
                  <a:schemeClr val="tx1"/>
                </a:solidFill>
                <a:latin typeface="+mn-lt"/>
                <a:ea typeface="+mn-ea"/>
                <a:cs typeface="+mn-cs"/>
              </a:rPr>
              <a:t>Полещиковым</a:t>
            </a:r>
            <a:r>
              <a:rPr lang="ru-RU" sz="1200" kern="1200" baseline="0" dirty="0" smtClean="0">
                <a:solidFill>
                  <a:schemeClr val="tx1"/>
                </a:solidFill>
                <a:latin typeface="+mn-lt"/>
                <a:ea typeface="+mn-ea"/>
                <a:cs typeface="+mn-cs"/>
              </a:rPr>
              <a:t> на произвольное направление</a:t>
            </a:r>
          </a:p>
        </p:txBody>
      </p:sp>
      <p:sp>
        <p:nvSpPr>
          <p:cNvPr id="4" name="Номер слайда 3"/>
          <p:cNvSpPr>
            <a:spLocks noGrp="1"/>
          </p:cNvSpPr>
          <p:nvPr>
            <p:ph type="sldNum" sz="quarter" idx="10"/>
          </p:nvPr>
        </p:nvSpPr>
        <p:spPr/>
        <p:txBody>
          <a:bodyPr/>
          <a:lstStyle/>
          <a:p>
            <a:fld id="{8815FA26-D0B6-42C5-97D0-7C19B91C592B}" type="slidenum">
              <a:rPr lang="ru-RU" smtClean="0"/>
              <a:pPr/>
              <a:t>8</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b="0" i="0" kern="1200" dirty="0" smtClean="0">
                <a:solidFill>
                  <a:schemeClr val="tx1"/>
                </a:solidFill>
                <a:latin typeface="+mn-lt"/>
                <a:ea typeface="+mn-ea"/>
                <a:cs typeface="+mn-cs"/>
              </a:rPr>
              <a:t>Позднее все результаты предыдущих исследований были собраны вместе и подробно были изучены американскими математиками Григорием </a:t>
            </a:r>
            <a:r>
              <a:rPr lang="ru-RU" sz="1200" b="0" i="0" kern="1200" dirty="0" err="1" smtClean="0">
                <a:solidFill>
                  <a:schemeClr val="tx1"/>
                </a:solidFill>
                <a:latin typeface="+mn-lt"/>
                <a:ea typeface="+mn-ea"/>
                <a:cs typeface="+mn-cs"/>
              </a:rPr>
              <a:t>Лантуаном</a:t>
            </a:r>
            <a:r>
              <a:rPr lang="ru-RU" sz="1200" b="0" i="0" kern="1200" dirty="0" smtClean="0">
                <a:solidFill>
                  <a:schemeClr val="tx1"/>
                </a:solidFill>
                <a:latin typeface="+mn-lt"/>
                <a:ea typeface="+mn-ea"/>
                <a:cs typeface="+mn-cs"/>
              </a:rPr>
              <a:t>, </a:t>
            </a:r>
            <a:r>
              <a:rPr lang="ru-RU" sz="1200" b="0" i="0" kern="1200" dirty="0" err="1" smtClean="0">
                <a:solidFill>
                  <a:schemeClr val="tx1"/>
                </a:solidFill>
                <a:latin typeface="+mn-lt"/>
                <a:ea typeface="+mn-ea"/>
                <a:cs typeface="+mn-cs"/>
              </a:rPr>
              <a:t>Райаном</a:t>
            </a:r>
            <a:r>
              <a:rPr lang="ru-RU" sz="1200" b="0" i="0" kern="1200" dirty="0" smtClean="0">
                <a:solidFill>
                  <a:schemeClr val="tx1"/>
                </a:solidFill>
                <a:latin typeface="+mn-lt"/>
                <a:ea typeface="+mn-ea"/>
                <a:cs typeface="+mn-cs"/>
              </a:rPr>
              <a:t> Расселом и </a:t>
            </a:r>
            <a:r>
              <a:rPr lang="ru-RU" sz="1200" b="0" i="0" kern="1200" dirty="0" err="1" smtClean="0">
                <a:solidFill>
                  <a:schemeClr val="tx1"/>
                </a:solidFill>
                <a:latin typeface="+mn-lt"/>
                <a:ea typeface="+mn-ea"/>
                <a:cs typeface="+mn-cs"/>
              </a:rPr>
              <a:t>Стефано</a:t>
            </a:r>
            <a:r>
              <a:rPr lang="ru-RU" sz="1200" b="0" i="0" kern="1200" dirty="0" smtClean="0">
                <a:solidFill>
                  <a:schemeClr val="tx1"/>
                </a:solidFill>
                <a:latin typeface="+mn-lt"/>
                <a:ea typeface="+mn-ea"/>
                <a:cs typeface="+mn-cs"/>
              </a:rPr>
              <a:t> </a:t>
            </a:r>
            <a:r>
              <a:rPr lang="ru-RU" sz="1200" b="0" i="0" kern="1200" dirty="0" err="1" smtClean="0">
                <a:solidFill>
                  <a:schemeClr val="tx1"/>
                </a:solidFill>
                <a:latin typeface="+mn-lt"/>
                <a:ea typeface="+mn-ea"/>
                <a:cs typeface="+mn-cs"/>
              </a:rPr>
              <a:t>Компаньолой</a:t>
            </a:r>
            <a:r>
              <a:rPr lang="ru-RU" sz="1200" b="0" i="0" kern="1200" dirty="0" smtClean="0">
                <a:solidFill>
                  <a:schemeClr val="tx1"/>
                </a:solidFill>
                <a:latin typeface="+mn-lt"/>
                <a:ea typeface="+mn-ea"/>
                <a:cs typeface="+mn-cs"/>
              </a:rPr>
              <a:t>. Следуя предыдущим работам, они выразили решения задачи Штарка в виде эллиптических функций Якоби. Но исследования на этом не закончились. Спустя</a:t>
            </a:r>
            <a:r>
              <a:rPr lang="ru-RU" sz="1200" b="0" i="0" kern="1200" baseline="0" dirty="0" smtClean="0">
                <a:solidFill>
                  <a:schemeClr val="tx1"/>
                </a:solidFill>
                <a:latin typeface="+mn-lt"/>
                <a:ea typeface="+mn-ea"/>
                <a:cs typeface="+mn-cs"/>
              </a:rPr>
              <a:t> несколько лет</a:t>
            </a:r>
            <a:r>
              <a:rPr lang="ru-RU" sz="1200" b="0" i="0" kern="1200" dirty="0" smtClean="0">
                <a:solidFill>
                  <a:schemeClr val="tx1"/>
                </a:solidFill>
                <a:latin typeface="+mn-lt"/>
                <a:ea typeface="+mn-ea"/>
                <a:cs typeface="+mn-cs"/>
              </a:rPr>
              <a:t> европейцы </a:t>
            </a:r>
            <a:r>
              <a:rPr lang="ru-RU" sz="1200" b="0" i="0" kern="1200" dirty="0" err="1" smtClean="0">
                <a:solidFill>
                  <a:schemeClr val="tx1"/>
                </a:solidFill>
                <a:latin typeface="+mn-lt"/>
                <a:ea typeface="+mn-ea"/>
                <a:cs typeface="+mn-cs"/>
              </a:rPr>
              <a:t>Франческо</a:t>
            </a:r>
            <a:r>
              <a:rPr lang="ru-RU" sz="1200" b="0" i="0" kern="1200" dirty="0" smtClean="0">
                <a:solidFill>
                  <a:schemeClr val="tx1"/>
                </a:solidFill>
                <a:latin typeface="+mn-lt"/>
                <a:ea typeface="+mn-ea"/>
                <a:cs typeface="+mn-cs"/>
              </a:rPr>
              <a:t> Бискани и </a:t>
            </a:r>
            <a:r>
              <a:rPr lang="ru-RU" sz="1200" b="0" i="0" kern="1200" dirty="0" err="1" smtClean="0">
                <a:solidFill>
                  <a:schemeClr val="tx1"/>
                </a:solidFill>
                <a:latin typeface="+mn-lt"/>
                <a:ea typeface="+mn-ea"/>
                <a:cs typeface="+mn-cs"/>
              </a:rPr>
              <a:t>Дарио</a:t>
            </a:r>
            <a:r>
              <a:rPr lang="ru-RU" sz="1200" b="0" i="0" kern="1200" dirty="0" smtClean="0">
                <a:solidFill>
                  <a:schemeClr val="tx1"/>
                </a:solidFill>
                <a:latin typeface="+mn-lt"/>
                <a:ea typeface="+mn-ea"/>
                <a:cs typeface="+mn-cs"/>
              </a:rPr>
              <a:t> Иццо использовали другое описание решений задачи Штарка — через эллиптические функции Вейерштрасса. Новый формализм позволил значительно упростить формулы, которыми описываются решения задачи. Совсем</a:t>
            </a:r>
            <a:r>
              <a:rPr lang="ru-RU" sz="1200" b="0" i="0" kern="1200" baseline="0" dirty="0" smtClean="0">
                <a:solidFill>
                  <a:schemeClr val="tx1"/>
                </a:solidFill>
                <a:latin typeface="+mn-lt"/>
                <a:ea typeface="+mn-ea"/>
                <a:cs typeface="+mn-cs"/>
              </a:rPr>
              <a:t> недавно, в 2015 году</a:t>
            </a:r>
            <a:r>
              <a:rPr lang="ru-RU" sz="1200" b="0" i="0" kern="1200" dirty="0" smtClean="0">
                <a:solidFill>
                  <a:schemeClr val="tx1"/>
                </a:solidFill>
                <a:latin typeface="+mn-lt"/>
                <a:ea typeface="+mn-ea"/>
                <a:cs typeface="+mn-cs"/>
              </a:rPr>
              <a:t> </a:t>
            </a:r>
            <a:r>
              <a:rPr lang="ru-RU" sz="1200" b="0" i="0" kern="1200" dirty="0" err="1" smtClean="0">
                <a:solidFill>
                  <a:schemeClr val="tx1"/>
                </a:solidFill>
                <a:latin typeface="+mn-lt"/>
                <a:ea typeface="+mn-ea"/>
                <a:cs typeface="+mn-cs"/>
              </a:rPr>
              <a:t>Этьен</a:t>
            </a:r>
            <a:r>
              <a:rPr lang="ru-RU" sz="1200" b="0" i="0" kern="1200" dirty="0" smtClean="0">
                <a:solidFill>
                  <a:schemeClr val="tx1"/>
                </a:solidFill>
                <a:latin typeface="+mn-lt"/>
                <a:ea typeface="+mn-ea"/>
                <a:cs typeface="+mn-cs"/>
              </a:rPr>
              <a:t> Пеллегрини и </a:t>
            </a:r>
            <a:r>
              <a:rPr lang="ru-RU" sz="1200" b="0" i="0" kern="1200" dirty="0" err="1" smtClean="0">
                <a:solidFill>
                  <a:schemeClr val="tx1"/>
                </a:solidFill>
                <a:latin typeface="+mn-lt"/>
                <a:ea typeface="+mn-ea"/>
                <a:cs typeface="+mn-cs"/>
              </a:rPr>
              <a:t>Райан</a:t>
            </a:r>
            <a:r>
              <a:rPr lang="ru-RU" sz="1200" b="0" i="0" kern="1200" dirty="0" smtClean="0">
                <a:solidFill>
                  <a:schemeClr val="tx1"/>
                </a:solidFill>
                <a:latin typeface="+mn-lt"/>
                <a:ea typeface="+mn-ea"/>
                <a:cs typeface="+mn-cs"/>
              </a:rPr>
              <a:t> Рассел продемонстрировали качественно другой подход к интегрированию задачи Штарка, основанный на хорошо известном методе F и G-рядов,</a:t>
            </a:r>
            <a:r>
              <a:rPr lang="en-US" sz="1200" b="0" i="0" kern="1200" dirty="0" smtClean="0">
                <a:solidFill>
                  <a:schemeClr val="tx1"/>
                </a:solidFill>
                <a:latin typeface="+mn-lt"/>
                <a:ea typeface="+mn-ea"/>
                <a:cs typeface="+mn-cs"/>
              </a:rPr>
              <a:t>//</a:t>
            </a:r>
            <a:r>
              <a:rPr lang="ru-RU" sz="1200" b="0" i="0" kern="1200" dirty="0" smtClean="0">
                <a:solidFill>
                  <a:schemeClr val="tx1"/>
                </a:solidFill>
                <a:latin typeface="+mn-lt"/>
                <a:ea typeface="+mn-ea"/>
                <a:cs typeface="+mn-cs"/>
              </a:rPr>
              <a:t> применяемом для аппроксимации решения задачи Ламберта в задаче двух тел</a:t>
            </a:r>
            <a:r>
              <a:rPr lang="en-US" sz="1200" b="0" i="0" kern="1200" dirty="0" smtClean="0">
                <a:solidFill>
                  <a:schemeClr val="tx1"/>
                </a:solidFill>
                <a:latin typeface="+mn-lt"/>
                <a:ea typeface="+mn-ea"/>
                <a:cs typeface="+mn-cs"/>
              </a:rPr>
              <a:t>//</a:t>
            </a:r>
            <a:r>
              <a:rPr lang="ru-RU" sz="1200" b="0" i="0" kern="1200" dirty="0" smtClean="0">
                <a:solidFill>
                  <a:schemeClr val="tx1"/>
                </a:solidFill>
                <a:latin typeface="+mn-lt"/>
                <a:ea typeface="+mn-ea"/>
                <a:cs typeface="+mn-cs"/>
              </a:rPr>
              <a:t>. В дальнейшем я расскажу</a:t>
            </a:r>
            <a:r>
              <a:rPr lang="ru-RU" sz="1200" b="0" i="0" kern="1200" baseline="0" dirty="0" smtClean="0">
                <a:solidFill>
                  <a:schemeClr val="tx1"/>
                </a:solidFill>
                <a:latin typeface="+mn-lt"/>
                <a:ea typeface="+mn-ea"/>
                <a:cs typeface="+mn-cs"/>
              </a:rPr>
              <a:t> об основных моментах </a:t>
            </a:r>
            <a:r>
              <a:rPr lang="ru-RU" sz="1200" b="0" i="0" kern="1200" dirty="0" smtClean="0">
                <a:solidFill>
                  <a:schemeClr val="tx1"/>
                </a:solidFill>
                <a:latin typeface="+mn-lt"/>
                <a:ea typeface="+mn-ea"/>
                <a:cs typeface="+mn-cs"/>
              </a:rPr>
              <a:t>этих трех методов и дам им сравнительную характеристику.</a:t>
            </a:r>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В настоящее время  можно выделить три основных работы, в которых изложены наиболее эффективные методы решения задачи Штарка, использование которых позволяет сократить</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 вычисления</a:t>
            </a:r>
            <a:r>
              <a:rPr lang="ru-RU" sz="1200" kern="1200" baseline="0" dirty="0" smtClean="0">
                <a:solidFill>
                  <a:schemeClr val="tx1"/>
                </a:solidFill>
                <a:latin typeface="+mn-lt"/>
                <a:ea typeface="+mn-ea"/>
                <a:cs typeface="+mn-cs"/>
              </a:rPr>
              <a:t> – это работы</a:t>
            </a:r>
            <a:r>
              <a:rPr lang="ru-RU" sz="1200" kern="1200" dirty="0" smtClean="0">
                <a:solidFill>
                  <a:schemeClr val="tx1"/>
                </a:solidFill>
                <a:latin typeface="+mn-lt"/>
                <a:ea typeface="+mn-ea"/>
                <a:cs typeface="+mn-cs"/>
              </a:rPr>
              <a:t> Г. </a:t>
            </a:r>
            <a:r>
              <a:rPr lang="ru-RU" sz="1200" kern="1200" dirty="0" err="1" smtClean="0">
                <a:solidFill>
                  <a:schemeClr val="tx1"/>
                </a:solidFill>
                <a:latin typeface="+mn-lt"/>
                <a:ea typeface="+mn-ea"/>
                <a:cs typeface="+mn-cs"/>
              </a:rPr>
              <a:t>Лантуана</a:t>
            </a:r>
            <a:r>
              <a:rPr lang="ru-RU" sz="1200" kern="1200" dirty="0" smtClean="0">
                <a:solidFill>
                  <a:schemeClr val="tx1"/>
                </a:solidFill>
                <a:latin typeface="+mn-lt"/>
                <a:ea typeface="+mn-ea"/>
                <a:cs typeface="+mn-cs"/>
              </a:rPr>
              <a:t> , Ф. Бискани и Е. Пеллегрини . </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Первые два метода являются аналитическими и основаны на</a:t>
            </a:r>
            <a:r>
              <a:rPr lang="ru-RU" baseline="0" dirty="0" smtClean="0"/>
              <a:t> представлении решений в параболических координатах в виде функций Якоби или Вейерштрасса соответственно. Подход к решению задачи, предложенный Пеллегрини, отличается от вышеперечисленных и заключается в использовании известного метода </a:t>
            </a:r>
            <a:r>
              <a:rPr lang="en-US" sz="1200" baseline="0" dirty="0" smtClean="0"/>
              <a:t>F</a:t>
            </a:r>
            <a:r>
              <a:rPr lang="ru-RU" sz="1200" baseline="0" dirty="0" smtClean="0"/>
              <a:t>- и </a:t>
            </a:r>
            <a:r>
              <a:rPr lang="en-US" sz="1200" baseline="0" dirty="0" smtClean="0"/>
              <a:t>G</a:t>
            </a:r>
            <a:r>
              <a:rPr lang="ru-RU" sz="1200" baseline="0" dirty="0" smtClean="0"/>
              <a:t>-рядов .</a:t>
            </a:r>
            <a:endParaRPr lang="ru-RU" sz="1200" dirty="0" smtClean="0">
              <a:solidFill>
                <a:sysClr val="windowText" lastClr="000000"/>
              </a:solidFill>
            </a:endParaRPr>
          </a:p>
          <a:p>
            <a:r>
              <a:rPr lang="ru-RU" baseline="0" dirty="0" smtClean="0"/>
              <a:t>	Далее я подробно расскажу о каждом из этих методов</a:t>
            </a:r>
            <a:endParaRPr lang="ru-RU" dirty="0"/>
          </a:p>
        </p:txBody>
      </p:sp>
      <p:sp>
        <p:nvSpPr>
          <p:cNvPr id="4" name="Номер слайда 3"/>
          <p:cNvSpPr>
            <a:spLocks noGrp="1"/>
          </p:cNvSpPr>
          <p:nvPr>
            <p:ph type="sldNum" sz="quarter" idx="10"/>
          </p:nvPr>
        </p:nvSpPr>
        <p:spPr/>
        <p:txBody>
          <a:bodyPr/>
          <a:lstStyle/>
          <a:p>
            <a:fld id="{8815FA26-D0B6-42C5-97D0-7C19B91C592B}" type="slidenum">
              <a:rPr lang="ru-RU" smtClean="0"/>
              <a:pPr/>
              <a:t>9</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37FFC6E-A2B1-4B82-8869-7AE34CD3F05D}" type="datetime1">
              <a:rPr lang="ru-RU" smtClean="0"/>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58353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D62041-660C-4EBE-909A-847EE1BB9820}" type="datetime1">
              <a:rPr lang="ru-RU" smtClean="0"/>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4112209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8EF3B8-8EA2-4ACA-9089-433B667A7FCF}" type="datetime1">
              <a:rPr lang="ru-RU" smtClean="0"/>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4089897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9B1545-D845-4C55-A70E-5C311B552305}" type="datetime1">
              <a:rPr lang="ru-RU" smtClean="0"/>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103A40-F55B-4126-9048-DEAA9268EDBE}" type="slidenum">
              <a:rPr lang="ru-RU" smtClean="0"/>
              <a:pPr/>
              <a:t>‹#›</a:t>
            </a:fld>
            <a:r>
              <a:rPr lang="ru-RU" dirty="0" smtClean="0"/>
              <a:t>/17</a:t>
            </a:r>
            <a:endParaRPr lang="ru-RU" dirty="0"/>
          </a:p>
        </p:txBody>
      </p:sp>
    </p:spTree>
    <p:extLst>
      <p:ext uri="{BB962C8B-B14F-4D97-AF65-F5344CB8AC3E}">
        <p14:creationId xmlns:p14="http://schemas.microsoft.com/office/powerpoint/2010/main" xmlns="" val="2245995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7C48E56-9CAF-404B-B76F-921E66337912}" type="datetime1">
              <a:rPr lang="ru-RU" smtClean="0"/>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244621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678D8DF-F97F-4890-AA43-8A87D59767CD}" type="datetime1">
              <a:rPr lang="ru-RU" smtClean="0"/>
              <a:t>27.01.2017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3337236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17D6645-DF19-4EFF-8B9B-ED8F02827E13}" type="datetime1">
              <a:rPr lang="ru-RU" smtClean="0"/>
              <a:t>27.01.2017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2911016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6A9DE52-5A2B-4902-B29C-E672A2202097}" type="datetime1">
              <a:rPr lang="ru-RU" smtClean="0"/>
              <a:t>27.01.2017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D103A40-F55B-4126-9048-DEAA9268EDBE}" type="slidenum">
              <a:rPr lang="ru-RU" smtClean="0"/>
              <a:pPr/>
              <a:t>‹#›</a:t>
            </a:fld>
            <a:r>
              <a:rPr lang="en-US" dirty="0" smtClean="0"/>
              <a:t>/17</a:t>
            </a:r>
            <a:endParaRPr lang="ru-RU" dirty="0"/>
          </a:p>
        </p:txBody>
      </p:sp>
    </p:spTree>
    <p:extLst>
      <p:ext uri="{BB962C8B-B14F-4D97-AF65-F5344CB8AC3E}">
        <p14:creationId xmlns:p14="http://schemas.microsoft.com/office/powerpoint/2010/main" xmlns="" val="2327554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090F0E-2892-43F7-8EB6-5527AC865AF5}" type="datetime1">
              <a:rPr lang="ru-RU" smtClean="0"/>
              <a:t>27.01.2017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165621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BDB15B8-0FCE-4D95-9841-F1997D20C4DE}" type="datetime1">
              <a:rPr lang="ru-RU" smtClean="0"/>
              <a:t>27.01.2017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2328769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6535045-D0AC-43D8-AAA6-FE5E206804A7}" type="datetime1">
              <a:rPr lang="ru-RU" smtClean="0"/>
              <a:t>27.01.2017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103A40-F55B-4126-9048-DEAA9268EDBE}" type="slidenum">
              <a:rPr lang="ru-RU" smtClean="0"/>
              <a:pPr/>
              <a:t>‹#›</a:t>
            </a:fld>
            <a:endParaRPr lang="ru-RU"/>
          </a:p>
        </p:txBody>
      </p:sp>
    </p:spTree>
    <p:extLst>
      <p:ext uri="{BB962C8B-B14F-4D97-AF65-F5344CB8AC3E}">
        <p14:creationId xmlns:p14="http://schemas.microsoft.com/office/powerpoint/2010/main" xmlns="" val="166620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B34143-DDD9-4392-9D9E-80E1B9FBFD17}" type="datetime1">
              <a:rPr lang="ru-RU" smtClean="0"/>
              <a:t>27.01.2017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baseline="0">
                <a:solidFill>
                  <a:schemeClr val="accent1">
                    <a:lumMod val="75000"/>
                  </a:schemeClr>
                </a:solidFill>
              </a:defRPr>
            </a:lvl1pPr>
          </a:lstStyle>
          <a:p>
            <a:fld id="{5D103A40-F55B-4126-9048-DEAA9268EDBE}" type="slidenum">
              <a:rPr lang="ru-RU" smtClean="0"/>
              <a:pPr/>
              <a:t>‹#›</a:t>
            </a:fld>
            <a:r>
              <a:rPr lang="ru-RU" dirty="0" smtClean="0"/>
              <a:t>/17</a:t>
            </a:r>
            <a:endParaRPr lang="ru-RU" dirty="0"/>
          </a:p>
        </p:txBody>
      </p:sp>
    </p:spTree>
    <p:extLst>
      <p:ext uri="{BB962C8B-B14F-4D97-AF65-F5344CB8AC3E}">
        <p14:creationId xmlns:p14="http://schemas.microsoft.com/office/powerpoint/2010/main" xmlns="" val="1422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24.gif"/><Relationship Id="rId3" Type="http://schemas.openxmlformats.org/officeDocument/2006/relationships/image" Target="../media/image19.jpeg"/><Relationship Id="rId7" Type="http://schemas.openxmlformats.org/officeDocument/2006/relationships/image" Target="../media/image23.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2.gif"/><Relationship Id="rId5" Type="http://schemas.openxmlformats.org/officeDocument/2006/relationships/image" Target="../media/image21.gif"/><Relationship Id="rId4" Type="http://schemas.openxmlformats.org/officeDocument/2006/relationships/image" Target="../media/image20.jpeg"/><Relationship Id="rId9" Type="http://schemas.openxmlformats.org/officeDocument/2006/relationships/image" Target="../media/image25.gif"/></Relationships>
</file>

<file path=ppt/slides/_rels/slide11.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gif"/><Relationship Id="rId7" Type="http://schemas.openxmlformats.org/officeDocument/2006/relationships/image" Target="../media/image30.gi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9.gif"/><Relationship Id="rId11" Type="http://schemas.openxmlformats.org/officeDocument/2006/relationships/image" Target="../media/image34.png"/><Relationship Id="rId5" Type="http://schemas.openxmlformats.org/officeDocument/2006/relationships/image" Target="../media/image28.gif"/><Relationship Id="rId10" Type="http://schemas.openxmlformats.org/officeDocument/2006/relationships/image" Target="../media/image33.png"/><Relationship Id="rId4" Type="http://schemas.openxmlformats.org/officeDocument/2006/relationships/image" Target="../media/image27.gif"/><Relationship Id="rId9" Type="http://schemas.openxmlformats.org/officeDocument/2006/relationships/image" Target="../media/image32.png"/></Relationships>
</file>

<file path=ppt/slides/_rels/slide12.xml.rels><?xml version="1.0" encoding="UTF-8" standalone="yes"?>
<Relationships xmlns="http://schemas.openxmlformats.org/package/2006/relationships"><Relationship Id="rId3" Type="http://schemas.openxmlformats.org/officeDocument/2006/relationships/image" Target="../media/image35.gif"/><Relationship Id="rId7" Type="http://schemas.openxmlformats.org/officeDocument/2006/relationships/image" Target="../media/image39.gi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8.gif"/><Relationship Id="rId5" Type="http://schemas.openxmlformats.org/officeDocument/2006/relationships/image" Target="../media/image37.gif"/><Relationship Id="rId4" Type="http://schemas.openxmlformats.org/officeDocument/2006/relationships/image" Target="../media/image36.gif"/></Relationships>
</file>

<file path=ppt/slides/_rels/slide13.xml.rels><?xml version="1.0" encoding="UTF-8" standalone="yes"?>
<Relationships xmlns="http://schemas.openxmlformats.org/package/2006/relationships"><Relationship Id="rId3" Type="http://schemas.openxmlformats.org/officeDocument/2006/relationships/image" Target="../media/image40.gif"/><Relationship Id="rId7" Type="http://schemas.openxmlformats.org/officeDocument/2006/relationships/image" Target="../media/image4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3.gif"/><Relationship Id="rId5" Type="http://schemas.openxmlformats.org/officeDocument/2006/relationships/image" Target="../media/image42.gif"/><Relationship Id="rId4" Type="http://schemas.openxmlformats.org/officeDocument/2006/relationships/image" Target="../media/image41.gif"/></Relationships>
</file>

<file path=ppt/slides/_rels/slide14.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image" Target="../media/image45.png"/><Relationship Id="rId7" Type="http://schemas.openxmlformats.org/officeDocument/2006/relationships/image" Target="../media/image4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15.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61.gif"/><Relationship Id="rId3" Type="http://schemas.openxmlformats.org/officeDocument/2006/relationships/image" Target="../media/image51.png"/><Relationship Id="rId7" Type="http://schemas.openxmlformats.org/officeDocument/2006/relationships/image" Target="../media/image55.png"/><Relationship Id="rId12" Type="http://schemas.openxmlformats.org/officeDocument/2006/relationships/image" Target="../media/image6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4.png"/><Relationship Id="rId11" Type="http://schemas.openxmlformats.org/officeDocument/2006/relationships/image" Target="../media/image59.gif"/><Relationship Id="rId5" Type="http://schemas.openxmlformats.org/officeDocument/2006/relationships/image" Target="../media/image53.png"/><Relationship Id="rId15" Type="http://schemas.openxmlformats.org/officeDocument/2006/relationships/image" Target="../media/image63.gif"/><Relationship Id="rId10" Type="http://schemas.openxmlformats.org/officeDocument/2006/relationships/image" Target="../media/image58.png"/><Relationship Id="rId4" Type="http://schemas.openxmlformats.org/officeDocument/2006/relationships/image" Target="../media/image52.png"/><Relationship Id="rId9" Type="http://schemas.openxmlformats.org/officeDocument/2006/relationships/image" Target="../media/image57.png"/><Relationship Id="rId14" Type="http://schemas.openxmlformats.org/officeDocument/2006/relationships/image" Target="../media/image62.gi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65.png"/><Relationship Id="rId1" Type="http://schemas.openxmlformats.org/officeDocument/2006/relationships/slideLayout" Target="../slideLayouts/slideLayout2.xml"/><Relationship Id="rId5" Type="http://schemas.openxmlformats.org/officeDocument/2006/relationships/image" Target="../media/image68.png"/><Relationship Id="rId4" Type="http://schemas.openxmlformats.org/officeDocument/2006/relationships/image" Target="../media/image6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image" Target="../media/image8.png"/><Relationship Id="rId7" Type="http://schemas.openxmlformats.org/officeDocument/2006/relationships/image" Target="../media/image12.gi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9.png"/><Relationship Id="rId9" Type="http://schemas.openxmlformats.org/officeDocument/2006/relationships/image" Target="../media/image14.gif"/></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3" descr="ipm-label.jpg"/>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1357313"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Заголовок 1"/>
          <p:cNvSpPr>
            <a:spLocks noGrp="1"/>
          </p:cNvSpPr>
          <p:nvPr>
            <p:ph type="ctrTitle"/>
          </p:nvPr>
        </p:nvSpPr>
        <p:spPr/>
        <p:txBody>
          <a:bodyPr/>
          <a:lstStyle/>
          <a:p>
            <a:r>
              <a:rPr lang="en-US" dirty="0" smtClean="0"/>
              <a:t>  </a:t>
            </a:r>
            <a:endParaRPr lang="ru-RU" dirty="0"/>
          </a:p>
        </p:txBody>
      </p:sp>
      <p:sp>
        <p:nvSpPr>
          <p:cNvPr id="3" name="Подзаголовок 2"/>
          <p:cNvSpPr>
            <a:spLocks noGrp="1"/>
          </p:cNvSpPr>
          <p:nvPr>
            <p:ph type="subTitle" idx="1"/>
          </p:nvPr>
        </p:nvSpPr>
        <p:spPr/>
        <p:txBody>
          <a:bodyPr/>
          <a:lstStyle/>
          <a:p>
            <a:r>
              <a:rPr lang="en-US" dirty="0" smtClean="0"/>
              <a:t>  </a:t>
            </a:r>
            <a:endParaRPr lang="ru-RU" dirty="0"/>
          </a:p>
        </p:txBody>
      </p:sp>
      <p:sp>
        <p:nvSpPr>
          <p:cNvPr id="4" name="Заголовок 1"/>
          <p:cNvSpPr txBox="1">
            <a:spLocks/>
          </p:cNvSpPr>
          <p:nvPr/>
        </p:nvSpPr>
        <p:spPr>
          <a:xfrm>
            <a:off x="714375" y="-27384"/>
            <a:ext cx="7772400" cy="5376068"/>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t/>
            </a:r>
            <a:br>
              <a:rPr lang="ru-RU" sz="2000" dirty="0" smtClean="0"/>
            </a:br>
            <a:r>
              <a:rPr lang="en-US" sz="2000" dirty="0" smtClean="0"/>
              <a:t>XLI </a:t>
            </a:r>
            <a:r>
              <a:rPr lang="ru-RU" sz="2000" dirty="0" smtClean="0"/>
              <a:t>Академические чтения по космонавтике</a:t>
            </a:r>
          </a:p>
          <a:p>
            <a:r>
              <a:rPr lang="ru-RU" sz="2000" dirty="0" smtClean="0"/>
              <a:t>посвященные памяти академика С.П. Королёва и других выдающихся отечественных ученых – пионеров освоения космического пространства</a:t>
            </a:r>
          </a:p>
          <a:p>
            <a:r>
              <a:rPr lang="ru-RU" sz="2000" dirty="0" smtClean="0"/>
              <a:t>24—27 января 2017 г.</a:t>
            </a:r>
            <a:r>
              <a:rPr lang="en-US" sz="2200" dirty="0" smtClean="0"/>
              <a:t/>
            </a:r>
            <a:br>
              <a:rPr lang="en-US" sz="2200" dirty="0" smtClean="0"/>
            </a:br>
            <a:r>
              <a:rPr lang="ru-RU" sz="2200" dirty="0" smtClean="0"/>
              <a:t/>
            </a:r>
            <a:br>
              <a:rPr lang="ru-RU" sz="2200" dirty="0" smtClean="0"/>
            </a:br>
            <a:r>
              <a:rPr lang="ru-RU" sz="2000" dirty="0" smtClean="0"/>
              <a:t/>
            </a:r>
            <a:br>
              <a:rPr lang="ru-RU" sz="2000" dirty="0" smtClean="0"/>
            </a:br>
            <a:r>
              <a:rPr lang="en-US" sz="2000" dirty="0" smtClean="0">
                <a:latin typeface="Arial" charset="0"/>
              </a:rPr>
              <a:t>    </a:t>
            </a:r>
            <a:r>
              <a:rPr lang="ru-RU" sz="2000" dirty="0" smtClean="0"/>
              <a:t/>
            </a:r>
            <a:br>
              <a:rPr lang="ru-RU" sz="2000" dirty="0" smtClean="0"/>
            </a:br>
            <a:r>
              <a:rPr lang="ru-RU" sz="4600" b="1" dirty="0" smtClean="0"/>
              <a:t>Методы решения задачи Штарка </a:t>
            </a:r>
            <a:endParaRPr lang="ru-RU" sz="4600" dirty="0" smtClean="0"/>
          </a:p>
          <a:p>
            <a:r>
              <a:rPr lang="ru-RU" sz="4600" b="1" dirty="0" smtClean="0"/>
              <a:t>для оптимизации межпланетных перелетов с малой тягой </a:t>
            </a:r>
            <a:endParaRPr lang="ru-RU" sz="4600" dirty="0" smtClean="0"/>
          </a:p>
          <a:p>
            <a:endParaRPr lang="ru-RU" sz="3600" b="1" dirty="0"/>
          </a:p>
          <a:p>
            <a:r>
              <a:rPr lang="en-US" sz="2200" b="1" dirty="0" smtClean="0"/>
              <a:t/>
            </a:r>
            <a:br>
              <a:rPr lang="en-US" sz="2200" b="1" dirty="0" smtClean="0"/>
            </a:br>
            <a:r>
              <a:rPr lang="ru-RU" sz="2000" dirty="0" smtClean="0"/>
              <a:t/>
            </a:r>
            <a:br>
              <a:rPr lang="ru-RU" sz="2000" dirty="0" smtClean="0"/>
            </a:br>
            <a:endParaRPr lang="ru-RU" sz="2000" dirty="0" smtClean="0"/>
          </a:p>
        </p:txBody>
      </p:sp>
      <p:sp>
        <p:nvSpPr>
          <p:cNvPr id="5" name="Подзаголовок 2"/>
          <p:cNvSpPr txBox="1">
            <a:spLocks/>
          </p:cNvSpPr>
          <p:nvPr/>
        </p:nvSpPr>
        <p:spPr>
          <a:xfrm>
            <a:off x="714375" y="4509120"/>
            <a:ext cx="7890073" cy="217222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90000"/>
              </a:lnSpc>
            </a:pPr>
            <a:r>
              <a:rPr lang="ru-RU" sz="2000" dirty="0" smtClean="0">
                <a:solidFill>
                  <a:schemeClr val="tx1"/>
                </a:solidFill>
                <a:latin typeface="+mj-lt"/>
              </a:rPr>
              <a:t>А.А. Целоусова</a:t>
            </a:r>
            <a:endParaRPr lang="ru-RU" sz="2000" dirty="0" smtClean="0">
              <a:solidFill>
                <a:schemeClr val="tx1"/>
              </a:solidFill>
              <a:latin typeface="+mj-lt"/>
            </a:endParaRPr>
          </a:p>
          <a:p>
            <a:pPr>
              <a:lnSpc>
                <a:spcPct val="90000"/>
              </a:lnSpc>
            </a:pPr>
            <a:r>
              <a:rPr lang="ru-RU" sz="2000" dirty="0" smtClean="0">
                <a:solidFill>
                  <a:schemeClr val="tx1"/>
                </a:solidFill>
                <a:latin typeface="+mj-lt"/>
              </a:rPr>
              <a:t>Московский физико-технический институт</a:t>
            </a:r>
          </a:p>
          <a:p>
            <a:pPr>
              <a:lnSpc>
                <a:spcPct val="90000"/>
              </a:lnSpc>
            </a:pPr>
            <a:endParaRPr lang="ru-RU" sz="2000" dirty="0" smtClean="0">
              <a:solidFill>
                <a:schemeClr val="tx1"/>
              </a:solidFill>
              <a:latin typeface="+mj-lt"/>
            </a:endParaRPr>
          </a:p>
          <a:p>
            <a:pPr>
              <a:lnSpc>
                <a:spcPct val="90000"/>
              </a:lnSpc>
            </a:pPr>
            <a:r>
              <a:rPr lang="ru-RU" sz="2000" dirty="0" smtClean="0">
                <a:solidFill>
                  <a:schemeClr val="tx1"/>
                </a:solidFill>
                <a:latin typeface="+mj-lt"/>
              </a:rPr>
              <a:t>М.Г. Широбоков</a:t>
            </a:r>
          </a:p>
          <a:p>
            <a:pPr>
              <a:lnSpc>
                <a:spcPct val="90000"/>
              </a:lnSpc>
            </a:pPr>
            <a:r>
              <a:rPr lang="ru-RU" sz="2000" dirty="0" smtClean="0">
                <a:solidFill>
                  <a:schemeClr val="tx1"/>
                </a:solidFill>
                <a:latin typeface="+mj-lt"/>
              </a:rPr>
              <a:t>Институт прикладной математики им. М. В. Келдыша РАН</a:t>
            </a:r>
            <a:endParaRPr lang="ru-RU" sz="2000" dirty="0" smtClean="0">
              <a:solidFill>
                <a:schemeClr val="tx1"/>
              </a:solidFill>
              <a:latin typeface="+mj-lt"/>
            </a:endParaRPr>
          </a:p>
          <a:p>
            <a:pPr>
              <a:lnSpc>
                <a:spcPct val="90000"/>
              </a:lnSpc>
            </a:pPr>
            <a:endParaRPr lang="ru-RU" sz="2000" dirty="0" smtClean="0">
              <a:solidFill>
                <a:schemeClr val="tx1"/>
              </a:solidFill>
              <a:latin typeface="+mj-lt"/>
            </a:endParaRPr>
          </a:p>
          <a:p>
            <a:pPr>
              <a:lnSpc>
                <a:spcPct val="90000"/>
              </a:lnSpc>
            </a:pPr>
            <a:endParaRPr lang="ru-RU" sz="2000" dirty="0" smtClean="0">
              <a:solidFill>
                <a:schemeClr val="tx1"/>
              </a:solidFill>
              <a:latin typeface="+mj-lt"/>
            </a:endParaRPr>
          </a:p>
          <a:p>
            <a:pPr>
              <a:lnSpc>
                <a:spcPct val="90000"/>
              </a:lnSpc>
            </a:pPr>
            <a:endParaRPr lang="ru-RU" sz="2000" dirty="0" smtClean="0">
              <a:solidFill>
                <a:schemeClr val="tx1"/>
              </a:solidFill>
              <a:latin typeface="+mj-lt"/>
            </a:endParaRPr>
          </a:p>
          <a:p>
            <a:pPr>
              <a:lnSpc>
                <a:spcPct val="90000"/>
              </a:lnSpc>
            </a:pPr>
            <a:endParaRPr lang="ru-RU" sz="2000" dirty="0" smtClean="0">
              <a:solidFill>
                <a:schemeClr val="tx1"/>
              </a:solidFill>
              <a:latin typeface="+mj-lt"/>
            </a:endParaRPr>
          </a:p>
          <a:p>
            <a:pPr>
              <a:lnSpc>
                <a:spcPct val="90000"/>
              </a:lnSpc>
            </a:pPr>
            <a:endParaRPr lang="en-US" sz="2000" dirty="0">
              <a:solidFill>
                <a:schemeClr val="tx1"/>
              </a:solidFill>
              <a:latin typeface="+mj-lt"/>
            </a:endParaRPr>
          </a:p>
          <a:p>
            <a:pPr>
              <a:lnSpc>
                <a:spcPct val="90000"/>
              </a:lnSpc>
            </a:pPr>
            <a:endParaRPr lang="ru-RU" sz="1600" dirty="0" smtClean="0">
              <a:solidFill>
                <a:schemeClr val="tx1"/>
              </a:solidFill>
              <a:latin typeface="+mj-lt"/>
            </a:endParaRPr>
          </a:p>
          <a:p>
            <a:pPr>
              <a:lnSpc>
                <a:spcPct val="90000"/>
              </a:lnSpc>
            </a:pPr>
            <a:endParaRPr lang="ru-RU" sz="1600" dirty="0" smtClean="0">
              <a:solidFill>
                <a:schemeClr val="tx1"/>
              </a:solidFill>
              <a:latin typeface="+mj-lt"/>
            </a:endParaRPr>
          </a:p>
        </p:txBody>
      </p:sp>
      <p:pic>
        <p:nvPicPr>
          <p:cNvPr id="6" name="Рисунок 5" descr="mfti.gif"/>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29500" y="285750"/>
            <a:ext cx="142875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65713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Параболические координаты</a:t>
            </a:r>
            <a:endParaRPr lang="ru-RU" dirty="0"/>
          </a:p>
        </p:txBody>
      </p:sp>
      <p:sp>
        <p:nvSpPr>
          <p:cNvPr id="22" name="TextBox 21"/>
          <p:cNvSpPr txBox="1"/>
          <p:nvPr/>
        </p:nvSpPr>
        <p:spPr>
          <a:xfrm>
            <a:off x="539552" y="1556792"/>
            <a:ext cx="2857321" cy="461665"/>
          </a:xfrm>
          <a:prstGeom prst="rect">
            <a:avLst/>
          </a:prstGeom>
          <a:noFill/>
        </p:spPr>
        <p:txBody>
          <a:bodyPr wrap="none" rtlCol="0">
            <a:spAutoFit/>
          </a:bodyPr>
          <a:lstStyle/>
          <a:p>
            <a:r>
              <a:rPr lang="ru-RU" sz="2400" dirty="0" smtClean="0"/>
              <a:t>Трехмерный случай:</a:t>
            </a:r>
            <a:endParaRPr lang="ru-RU" sz="2400" dirty="0"/>
          </a:p>
        </p:txBody>
      </p:sp>
      <p:sp>
        <p:nvSpPr>
          <p:cNvPr id="23" name="TextBox 22"/>
          <p:cNvSpPr txBox="1"/>
          <p:nvPr/>
        </p:nvSpPr>
        <p:spPr>
          <a:xfrm>
            <a:off x="611560" y="4221088"/>
            <a:ext cx="2832763" cy="461665"/>
          </a:xfrm>
          <a:prstGeom prst="rect">
            <a:avLst/>
          </a:prstGeom>
          <a:noFill/>
        </p:spPr>
        <p:txBody>
          <a:bodyPr wrap="none" rtlCol="0">
            <a:spAutoFit/>
          </a:bodyPr>
          <a:lstStyle/>
          <a:p>
            <a:r>
              <a:rPr lang="ru-RU" sz="2400" dirty="0" smtClean="0"/>
              <a:t>Двумерный случай: </a:t>
            </a:r>
            <a:endParaRPr lang="ru-RU" sz="2400" dirty="0"/>
          </a:p>
        </p:txBody>
      </p:sp>
      <p:pic>
        <p:nvPicPr>
          <p:cNvPr id="5266" name="Picture 146" descr="C:\Users\Anastassia\Desktop\ипм\картинки\параболические_координаты.jpg"/>
          <p:cNvPicPr>
            <a:picLocks noChangeAspect="1" noChangeArrowheads="1"/>
          </p:cNvPicPr>
          <p:nvPr/>
        </p:nvPicPr>
        <p:blipFill>
          <a:blip r:embed="rId3" cstate="print"/>
          <a:srcRect/>
          <a:stretch>
            <a:fillRect/>
          </a:stretch>
        </p:blipFill>
        <p:spPr bwMode="auto">
          <a:xfrm>
            <a:off x="5292080" y="4509120"/>
            <a:ext cx="3244768" cy="1656184"/>
          </a:xfrm>
          <a:prstGeom prst="rect">
            <a:avLst/>
          </a:prstGeom>
          <a:noFill/>
        </p:spPr>
      </p:pic>
      <p:pic>
        <p:nvPicPr>
          <p:cNvPr id="5267" name="Picture 147" descr="C:\Users\Anastassia\Desktop\ипм\картинки\трехмерн_парабол_коорд.jpg"/>
          <p:cNvPicPr>
            <a:picLocks noChangeAspect="1" noChangeArrowheads="1"/>
          </p:cNvPicPr>
          <p:nvPr/>
        </p:nvPicPr>
        <p:blipFill>
          <a:blip r:embed="rId4" cstate="print"/>
          <a:srcRect/>
          <a:stretch>
            <a:fillRect/>
          </a:stretch>
        </p:blipFill>
        <p:spPr bwMode="auto">
          <a:xfrm>
            <a:off x="5652120" y="1772816"/>
            <a:ext cx="2198601" cy="2345175"/>
          </a:xfrm>
          <a:prstGeom prst="rect">
            <a:avLst/>
          </a:prstGeom>
          <a:noFill/>
        </p:spPr>
      </p:pic>
      <p:pic>
        <p:nvPicPr>
          <p:cNvPr id="3075" name="Picture 3" descr="C:\Users\Anastassia\Downloads\CodeCogsEqn (47).gif"/>
          <p:cNvPicPr>
            <a:picLocks noChangeAspect="1" noChangeArrowheads="1"/>
          </p:cNvPicPr>
          <p:nvPr/>
        </p:nvPicPr>
        <p:blipFill>
          <a:blip r:embed="rId5" cstate="print"/>
          <a:srcRect/>
          <a:stretch>
            <a:fillRect/>
          </a:stretch>
        </p:blipFill>
        <p:spPr bwMode="auto">
          <a:xfrm>
            <a:off x="899592" y="2204864"/>
            <a:ext cx="1733550" cy="1628775"/>
          </a:xfrm>
          <a:prstGeom prst="rect">
            <a:avLst/>
          </a:prstGeom>
          <a:noFill/>
        </p:spPr>
      </p:pic>
      <p:pic>
        <p:nvPicPr>
          <p:cNvPr id="3076" name="Picture 4" descr="C:\Users\Anastassia\Downloads\CodeCogsEqn (48).gif"/>
          <p:cNvPicPr>
            <a:picLocks noChangeAspect="1" noChangeArrowheads="1"/>
          </p:cNvPicPr>
          <p:nvPr/>
        </p:nvPicPr>
        <p:blipFill>
          <a:blip r:embed="rId6" cstate="print"/>
          <a:srcRect/>
          <a:stretch>
            <a:fillRect/>
          </a:stretch>
        </p:blipFill>
        <p:spPr bwMode="auto">
          <a:xfrm>
            <a:off x="3635896" y="2420888"/>
            <a:ext cx="676275" cy="266700"/>
          </a:xfrm>
          <a:prstGeom prst="rect">
            <a:avLst/>
          </a:prstGeom>
          <a:noFill/>
        </p:spPr>
      </p:pic>
      <p:pic>
        <p:nvPicPr>
          <p:cNvPr id="3077" name="Picture 5" descr="C:\Users\Anastassia\Downloads\CodeCogsEqn (49).gif"/>
          <p:cNvPicPr>
            <a:picLocks noChangeAspect="1" noChangeArrowheads="1"/>
          </p:cNvPicPr>
          <p:nvPr/>
        </p:nvPicPr>
        <p:blipFill>
          <a:blip r:embed="rId7" cstate="print"/>
          <a:srcRect/>
          <a:stretch>
            <a:fillRect/>
          </a:stretch>
        </p:blipFill>
        <p:spPr bwMode="auto">
          <a:xfrm>
            <a:off x="3635896" y="2832687"/>
            <a:ext cx="695325" cy="257175"/>
          </a:xfrm>
          <a:prstGeom prst="rect">
            <a:avLst/>
          </a:prstGeom>
          <a:noFill/>
        </p:spPr>
      </p:pic>
      <p:pic>
        <p:nvPicPr>
          <p:cNvPr id="3078" name="Picture 6" descr="C:\Users\Anastassia\Downloads\CodeCogsEqn (50).gif"/>
          <p:cNvPicPr>
            <a:picLocks noChangeAspect="1" noChangeArrowheads="1"/>
          </p:cNvPicPr>
          <p:nvPr/>
        </p:nvPicPr>
        <p:blipFill>
          <a:blip r:embed="rId8" cstate="print"/>
          <a:srcRect/>
          <a:stretch>
            <a:fillRect/>
          </a:stretch>
        </p:blipFill>
        <p:spPr bwMode="auto">
          <a:xfrm>
            <a:off x="3635896" y="3181466"/>
            <a:ext cx="1428750" cy="314325"/>
          </a:xfrm>
          <a:prstGeom prst="rect">
            <a:avLst/>
          </a:prstGeom>
          <a:noFill/>
        </p:spPr>
      </p:pic>
      <p:pic>
        <p:nvPicPr>
          <p:cNvPr id="3079" name="Picture 7" descr="C:\Users\Anastassia\Downloads\CodeCogsEqn (51).gif"/>
          <p:cNvPicPr>
            <a:picLocks noChangeAspect="1" noChangeArrowheads="1"/>
          </p:cNvPicPr>
          <p:nvPr/>
        </p:nvPicPr>
        <p:blipFill>
          <a:blip r:embed="rId9" cstate="print"/>
          <a:srcRect/>
          <a:stretch>
            <a:fillRect/>
          </a:stretch>
        </p:blipFill>
        <p:spPr bwMode="auto">
          <a:xfrm>
            <a:off x="902588" y="4997921"/>
            <a:ext cx="1666875" cy="1095375"/>
          </a:xfrm>
          <a:prstGeom prst="rect">
            <a:avLst/>
          </a:prstGeom>
          <a:noFill/>
        </p:spPr>
      </p:pic>
      <p:pic>
        <p:nvPicPr>
          <p:cNvPr id="3080" name="Picture 8" descr="C:\Users\Anastassia\Downloads\CodeCogsEqn (52).gif"/>
          <p:cNvPicPr>
            <a:picLocks noChangeAspect="1" noChangeArrowheads="1"/>
          </p:cNvPicPr>
          <p:nvPr/>
        </p:nvPicPr>
        <p:blipFill>
          <a:blip r:embed="rId6" cstate="print"/>
          <a:srcRect/>
          <a:stretch>
            <a:fillRect/>
          </a:stretch>
        </p:blipFill>
        <p:spPr bwMode="auto">
          <a:xfrm>
            <a:off x="3635896" y="5034508"/>
            <a:ext cx="676275" cy="266700"/>
          </a:xfrm>
          <a:prstGeom prst="rect">
            <a:avLst/>
          </a:prstGeom>
          <a:noFill/>
        </p:spPr>
      </p:pic>
      <p:pic>
        <p:nvPicPr>
          <p:cNvPr id="17" name="Picture 5" descr="C:\Users\Anastassia\Downloads\CodeCogsEqn (49).gif"/>
          <p:cNvPicPr>
            <a:picLocks noChangeAspect="1" noChangeArrowheads="1"/>
          </p:cNvPicPr>
          <p:nvPr/>
        </p:nvPicPr>
        <p:blipFill>
          <a:blip r:embed="rId7" cstate="print"/>
          <a:srcRect/>
          <a:stretch>
            <a:fillRect/>
          </a:stretch>
        </p:blipFill>
        <p:spPr bwMode="auto">
          <a:xfrm>
            <a:off x="3635896" y="5548089"/>
            <a:ext cx="695325" cy="257175"/>
          </a:xfrm>
          <a:prstGeom prst="rect">
            <a:avLst/>
          </a:prstGeom>
          <a:noFill/>
        </p:spPr>
      </p:pic>
      <p:sp>
        <p:nvSpPr>
          <p:cNvPr id="15" name="Номер слайда 14"/>
          <p:cNvSpPr>
            <a:spLocks noGrp="1"/>
          </p:cNvSpPr>
          <p:nvPr>
            <p:ph type="sldNum" sz="quarter" idx="12"/>
          </p:nvPr>
        </p:nvSpPr>
        <p:spPr/>
        <p:txBody>
          <a:bodyPr/>
          <a:lstStyle/>
          <a:p>
            <a:fld id="{5D103A40-F55B-4126-9048-DEAA9268EDBE}" type="slidenum">
              <a:rPr lang="ru-RU" smtClean="0"/>
              <a:pPr/>
              <a:t>10</a:t>
            </a:fld>
            <a:r>
              <a:rPr lang="ru-RU" smtClean="0"/>
              <a:t>/17</a:t>
            </a:r>
            <a:endParaRPr lang="ru-RU" dirty="0"/>
          </a:p>
        </p:txBody>
      </p:sp>
    </p:spTree>
    <p:extLst>
      <p:ext uri="{BB962C8B-B14F-4D97-AF65-F5344CB8AC3E}">
        <p14:creationId xmlns:p14="http://schemas.microsoft.com/office/powerpoint/2010/main" xmlns="" val="2804262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143000"/>
          </a:xfrm>
        </p:spPr>
        <p:txBody>
          <a:bodyPr>
            <a:normAutofit/>
          </a:bodyPr>
          <a:lstStyle/>
          <a:p>
            <a:r>
              <a:rPr lang="ru-RU" sz="3200" dirty="0" smtClean="0"/>
              <a:t>Эллиптические интегралы и функции</a:t>
            </a:r>
            <a:endParaRPr lang="ru-RU" sz="3200" dirty="0"/>
          </a:p>
        </p:txBody>
      </p:sp>
      <p:sp>
        <p:nvSpPr>
          <p:cNvPr id="16" name="TextBox 15"/>
          <p:cNvSpPr txBox="1"/>
          <p:nvPr/>
        </p:nvSpPr>
        <p:spPr>
          <a:xfrm>
            <a:off x="467544" y="1340768"/>
            <a:ext cx="3010311" cy="400110"/>
          </a:xfrm>
          <a:prstGeom prst="rect">
            <a:avLst/>
          </a:prstGeom>
          <a:noFill/>
        </p:spPr>
        <p:txBody>
          <a:bodyPr wrap="none" rtlCol="0">
            <a:spAutoFit/>
          </a:bodyPr>
          <a:lstStyle/>
          <a:p>
            <a:r>
              <a:rPr lang="ru-RU" sz="2000" b="1" dirty="0" smtClean="0"/>
              <a:t>Эллиптический интеграл:</a:t>
            </a:r>
            <a:endParaRPr lang="ru-RU" sz="2000" b="1" dirty="0"/>
          </a:p>
        </p:txBody>
      </p:sp>
      <p:pic>
        <p:nvPicPr>
          <p:cNvPr id="4099" name="Picture 3" descr="C:\Users\Anastassia\Downloads\CodeCogsEqn (54).gif"/>
          <p:cNvPicPr>
            <a:picLocks noChangeAspect="1" noChangeArrowheads="1"/>
          </p:cNvPicPr>
          <p:nvPr/>
        </p:nvPicPr>
        <p:blipFill>
          <a:blip r:embed="rId3" cstate="print"/>
          <a:srcRect/>
          <a:stretch>
            <a:fillRect/>
          </a:stretch>
        </p:blipFill>
        <p:spPr bwMode="auto">
          <a:xfrm>
            <a:off x="4067944" y="1196752"/>
            <a:ext cx="2171700" cy="695325"/>
          </a:xfrm>
          <a:prstGeom prst="rect">
            <a:avLst/>
          </a:prstGeom>
          <a:noFill/>
        </p:spPr>
      </p:pic>
      <p:sp>
        <p:nvSpPr>
          <p:cNvPr id="19" name="TextBox 18"/>
          <p:cNvSpPr txBox="1"/>
          <p:nvPr/>
        </p:nvSpPr>
        <p:spPr>
          <a:xfrm>
            <a:off x="467544" y="2132856"/>
            <a:ext cx="7521739" cy="400110"/>
          </a:xfrm>
          <a:prstGeom prst="rect">
            <a:avLst/>
          </a:prstGeom>
          <a:noFill/>
        </p:spPr>
        <p:txBody>
          <a:bodyPr wrap="none" rtlCol="0">
            <a:spAutoFit/>
          </a:bodyPr>
          <a:lstStyle/>
          <a:p>
            <a:r>
              <a:rPr lang="ru-RU" sz="2000" b="1" dirty="0" smtClean="0"/>
              <a:t>Эллиптические функции </a:t>
            </a:r>
            <a:r>
              <a:rPr lang="ru-RU" sz="2000" dirty="0" smtClean="0"/>
              <a:t>– обратные к эллиптическим интегралам.</a:t>
            </a:r>
            <a:endParaRPr lang="ru-RU" sz="2000" dirty="0"/>
          </a:p>
        </p:txBody>
      </p:sp>
      <p:pic>
        <p:nvPicPr>
          <p:cNvPr id="4102" name="Picture 6" descr="C:\Users\Anastassia\Downloads\CodeCogsEqn (57).gif"/>
          <p:cNvPicPr>
            <a:picLocks noChangeAspect="1" noChangeArrowheads="1"/>
          </p:cNvPicPr>
          <p:nvPr/>
        </p:nvPicPr>
        <p:blipFill>
          <a:blip r:embed="rId4" cstate="print"/>
          <a:srcRect/>
          <a:stretch>
            <a:fillRect/>
          </a:stretch>
        </p:blipFill>
        <p:spPr bwMode="auto">
          <a:xfrm>
            <a:off x="3563888" y="3806293"/>
            <a:ext cx="942975" cy="219075"/>
          </a:xfrm>
          <a:prstGeom prst="rect">
            <a:avLst/>
          </a:prstGeom>
          <a:noFill/>
        </p:spPr>
      </p:pic>
      <p:sp>
        <p:nvSpPr>
          <p:cNvPr id="13" name="TextBox 12"/>
          <p:cNvSpPr txBox="1"/>
          <p:nvPr/>
        </p:nvSpPr>
        <p:spPr>
          <a:xfrm>
            <a:off x="467544" y="2708920"/>
            <a:ext cx="7085081" cy="400110"/>
          </a:xfrm>
          <a:prstGeom prst="rect">
            <a:avLst/>
          </a:prstGeom>
          <a:noFill/>
        </p:spPr>
        <p:txBody>
          <a:bodyPr wrap="none" rtlCol="0">
            <a:spAutoFit/>
          </a:bodyPr>
          <a:lstStyle/>
          <a:p>
            <a:r>
              <a:rPr lang="ru-RU" sz="2000" b="1" dirty="0" smtClean="0"/>
              <a:t>Эллиптическая функция Якоби                              – </a:t>
            </a:r>
            <a:r>
              <a:rPr lang="ru-RU" sz="2000" dirty="0" smtClean="0"/>
              <a:t>обратная к :</a:t>
            </a:r>
            <a:endParaRPr lang="ru-RU" sz="2000" b="1" dirty="0"/>
          </a:p>
        </p:txBody>
      </p:sp>
      <p:pic>
        <p:nvPicPr>
          <p:cNvPr id="4104" name="Picture 8" descr="C:\Users\Anastassia\Downloads\CodeCogsEqn (59).gif"/>
          <p:cNvPicPr>
            <a:picLocks noChangeAspect="1" noChangeArrowheads="1"/>
          </p:cNvPicPr>
          <p:nvPr/>
        </p:nvPicPr>
        <p:blipFill>
          <a:blip r:embed="rId5" cstate="print"/>
          <a:srcRect/>
          <a:stretch>
            <a:fillRect/>
          </a:stretch>
        </p:blipFill>
        <p:spPr bwMode="auto">
          <a:xfrm>
            <a:off x="611560" y="5513412"/>
            <a:ext cx="2114550" cy="723900"/>
          </a:xfrm>
          <a:prstGeom prst="rect">
            <a:avLst/>
          </a:prstGeom>
          <a:noFill/>
        </p:spPr>
      </p:pic>
      <p:pic>
        <p:nvPicPr>
          <p:cNvPr id="4105" name="Picture 9" descr="C:\Users\Anastassia\Downloads\CodeCogsEqn (60).gif"/>
          <p:cNvPicPr>
            <a:picLocks noChangeAspect="1" noChangeArrowheads="1"/>
          </p:cNvPicPr>
          <p:nvPr/>
        </p:nvPicPr>
        <p:blipFill>
          <a:blip r:embed="rId6" cstate="print"/>
          <a:srcRect/>
          <a:stretch>
            <a:fillRect/>
          </a:stretch>
        </p:blipFill>
        <p:spPr bwMode="auto">
          <a:xfrm>
            <a:off x="3525391" y="5733256"/>
            <a:ext cx="1190625" cy="171450"/>
          </a:xfrm>
          <a:prstGeom prst="rect">
            <a:avLst/>
          </a:prstGeom>
          <a:noFill/>
        </p:spPr>
      </p:pic>
      <p:sp>
        <p:nvSpPr>
          <p:cNvPr id="18" name="TextBox 17"/>
          <p:cNvSpPr txBox="1"/>
          <p:nvPr/>
        </p:nvSpPr>
        <p:spPr>
          <a:xfrm>
            <a:off x="467544" y="4797152"/>
            <a:ext cx="7982442" cy="400110"/>
          </a:xfrm>
          <a:prstGeom prst="rect">
            <a:avLst/>
          </a:prstGeom>
          <a:noFill/>
        </p:spPr>
        <p:txBody>
          <a:bodyPr wrap="none" rtlCol="0">
            <a:spAutoFit/>
          </a:bodyPr>
          <a:lstStyle/>
          <a:p>
            <a:r>
              <a:rPr lang="ru-RU" sz="2000" b="1" dirty="0" smtClean="0"/>
              <a:t>Эллиптическая функция Вейерштрасса                                    </a:t>
            </a:r>
            <a:r>
              <a:rPr lang="ru-RU" sz="2000" dirty="0" smtClean="0"/>
              <a:t>– обратная к:</a:t>
            </a:r>
            <a:endParaRPr lang="ru-RU" sz="2000" dirty="0"/>
          </a:p>
        </p:txBody>
      </p:sp>
      <p:pic>
        <p:nvPicPr>
          <p:cNvPr id="4107" name="Picture 11" descr="C:\Users\Anastassia\Downloads\CodeCogsEqn (62).gif"/>
          <p:cNvPicPr>
            <a:picLocks noChangeAspect="1" noChangeArrowheads="1"/>
          </p:cNvPicPr>
          <p:nvPr/>
        </p:nvPicPr>
        <p:blipFill>
          <a:blip r:embed="rId7" cstate="print"/>
          <a:srcRect/>
          <a:stretch>
            <a:fillRect/>
          </a:stretch>
        </p:blipFill>
        <p:spPr bwMode="auto">
          <a:xfrm>
            <a:off x="611560" y="3573016"/>
            <a:ext cx="2466975" cy="695325"/>
          </a:xfrm>
          <a:prstGeom prst="rect">
            <a:avLst/>
          </a:prstGeom>
          <a:noFill/>
        </p:spPr>
      </p:pic>
      <p:pic>
        <p:nvPicPr>
          <p:cNvPr id="18436" name="Picture 4" descr="https://psv4.vk.me/c812133/u42166037/docs/db7c49429e0a/wp.png?extra=8y53q4JG5-PN6nS5TBdRcUWa7PgpYbe3zVNNVmJXq852Pdl5Bgbiu9-fj0bB7m9Y3yHG37vJDIP27RufgIt45pXo8lcd9W28xPlmKoBKKCkYQ9_b3rY2"/>
          <p:cNvPicPr>
            <a:picLocks noChangeAspect="1" noChangeArrowheads="1"/>
          </p:cNvPicPr>
          <p:nvPr/>
        </p:nvPicPr>
        <p:blipFill>
          <a:blip r:embed="rId8" cstate="print"/>
          <a:srcRect/>
          <a:stretch>
            <a:fillRect/>
          </a:stretch>
        </p:blipFill>
        <p:spPr bwMode="auto">
          <a:xfrm>
            <a:off x="5148064" y="4869160"/>
            <a:ext cx="1512168" cy="238026"/>
          </a:xfrm>
          <a:prstGeom prst="rect">
            <a:avLst/>
          </a:prstGeom>
          <a:noFill/>
        </p:spPr>
      </p:pic>
      <p:pic>
        <p:nvPicPr>
          <p:cNvPr id="16388" name="Picture 4" descr="https://psv4.vk.me/c810337/u42166037/docs/5cdad4314f31/sn.png?extra=IM1oRYb5Eu68WkKpSlblYZsKI6nbgCYsq0iBC25-YYEwAgNcDvuLmn9aiCcHPXsbdJw5qDK-zSjtOEE-1ocTIhk_9_M_t9yBiLNSmWRx84PhDwJhUbOG"/>
          <p:cNvPicPr>
            <a:picLocks noChangeAspect="1" noChangeArrowheads="1"/>
          </p:cNvPicPr>
          <p:nvPr/>
        </p:nvPicPr>
        <p:blipFill>
          <a:blip r:embed="rId9" cstate="print"/>
          <a:srcRect/>
          <a:stretch>
            <a:fillRect/>
          </a:stretch>
        </p:blipFill>
        <p:spPr bwMode="auto">
          <a:xfrm>
            <a:off x="4257680" y="2796168"/>
            <a:ext cx="1152128" cy="234565"/>
          </a:xfrm>
          <a:prstGeom prst="rect">
            <a:avLst/>
          </a:prstGeom>
          <a:noFill/>
        </p:spPr>
      </p:pic>
      <p:pic>
        <p:nvPicPr>
          <p:cNvPr id="16390" name="Picture 6" descr="https://psv4.vk.me/c810624/u42166037/docs/4db38821cf09/wp.png?extra=rCqbXR0MICCCd7el_KDXyWJXvCN8lB_K6U76ddfRDWCBAd3x6f1mMa5H3C_1iMhG204tV1saKrKmKnv9lg1T_IT_GbMNvWL-tcUx457SQnHArXRupiH5"/>
          <p:cNvPicPr>
            <a:picLocks noChangeAspect="1" noChangeArrowheads="1"/>
          </p:cNvPicPr>
          <p:nvPr/>
        </p:nvPicPr>
        <p:blipFill>
          <a:blip r:embed="rId10" cstate="print"/>
          <a:srcRect/>
          <a:stretch>
            <a:fillRect/>
          </a:stretch>
        </p:blipFill>
        <p:spPr bwMode="auto">
          <a:xfrm>
            <a:off x="5724128" y="5174588"/>
            <a:ext cx="3050263" cy="1586137"/>
          </a:xfrm>
          <a:prstGeom prst="rect">
            <a:avLst/>
          </a:prstGeom>
          <a:noFill/>
        </p:spPr>
      </p:pic>
      <p:pic>
        <p:nvPicPr>
          <p:cNvPr id="16392" name="Picture 8" descr="https://psv4.vk.me/c810624/u42166037/docs/a9a7ace9b09e/jacobi.png?extra=OrD8Nbiz49i1hqCzG2k8itaTIc1YM00Msl5P0fvvHKj1FbO1iOQpMKYXaxLCaYxjzsBOJF7-1Ci2v9as0rnMVK6TQ8OaC05LDf9J4AXCJKp_Clo4acVh"/>
          <p:cNvPicPr>
            <a:picLocks noChangeAspect="1" noChangeArrowheads="1"/>
          </p:cNvPicPr>
          <p:nvPr/>
        </p:nvPicPr>
        <p:blipFill>
          <a:blip r:embed="rId11" cstate="print"/>
          <a:srcRect/>
          <a:stretch>
            <a:fillRect/>
          </a:stretch>
        </p:blipFill>
        <p:spPr bwMode="auto">
          <a:xfrm>
            <a:off x="5580112" y="3084199"/>
            <a:ext cx="3279572" cy="1656185"/>
          </a:xfrm>
          <a:prstGeom prst="rect">
            <a:avLst/>
          </a:prstGeom>
          <a:noFill/>
        </p:spPr>
      </p:pic>
      <p:sp>
        <p:nvSpPr>
          <p:cNvPr id="17" name="Номер слайда 16"/>
          <p:cNvSpPr>
            <a:spLocks noGrp="1"/>
          </p:cNvSpPr>
          <p:nvPr>
            <p:ph type="sldNum" sz="quarter" idx="12"/>
          </p:nvPr>
        </p:nvSpPr>
        <p:spPr/>
        <p:txBody>
          <a:bodyPr/>
          <a:lstStyle/>
          <a:p>
            <a:fld id="{5D103A40-F55B-4126-9048-DEAA9268EDBE}" type="slidenum">
              <a:rPr lang="ru-RU" smtClean="0"/>
              <a:pPr/>
              <a:t>11</a:t>
            </a:fld>
            <a:r>
              <a:rPr lang="ru-RU" smtClean="0"/>
              <a:t>/17</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706090"/>
          </a:xfrm>
        </p:spPr>
        <p:txBody>
          <a:bodyPr>
            <a:normAutofit fontScale="90000"/>
          </a:bodyPr>
          <a:lstStyle/>
          <a:p>
            <a:r>
              <a:rPr lang="ru-RU" dirty="0" smtClean="0"/>
              <a:t>Аналитическое решение задачи</a:t>
            </a:r>
            <a:endParaRPr lang="ru-RU" dirty="0"/>
          </a:p>
        </p:txBody>
      </p:sp>
      <p:sp>
        <p:nvSpPr>
          <p:cNvPr id="9" name="TextBox 8"/>
          <p:cNvSpPr txBox="1"/>
          <p:nvPr/>
        </p:nvSpPr>
        <p:spPr>
          <a:xfrm>
            <a:off x="323528" y="2276872"/>
            <a:ext cx="5243102" cy="400110"/>
          </a:xfrm>
          <a:prstGeom prst="rect">
            <a:avLst/>
          </a:prstGeom>
          <a:noFill/>
        </p:spPr>
        <p:txBody>
          <a:bodyPr wrap="none" rtlCol="0">
            <a:spAutoFit/>
          </a:bodyPr>
          <a:lstStyle/>
          <a:p>
            <a:r>
              <a:rPr lang="ru-RU" sz="2000" dirty="0" smtClean="0"/>
              <a:t>Гамильтониан в параболических переменных:</a:t>
            </a:r>
            <a:endParaRPr lang="ru-RU" sz="2000" dirty="0"/>
          </a:p>
        </p:txBody>
      </p:sp>
      <p:sp>
        <p:nvSpPr>
          <p:cNvPr id="8" name="TextBox 7"/>
          <p:cNvSpPr txBox="1"/>
          <p:nvPr/>
        </p:nvSpPr>
        <p:spPr>
          <a:xfrm>
            <a:off x="323528" y="3748970"/>
            <a:ext cx="5344796" cy="400110"/>
          </a:xfrm>
          <a:prstGeom prst="rect">
            <a:avLst/>
          </a:prstGeom>
          <a:noFill/>
        </p:spPr>
        <p:txBody>
          <a:bodyPr wrap="none" rtlCol="0">
            <a:spAutoFit/>
          </a:bodyPr>
          <a:lstStyle/>
          <a:p>
            <a:r>
              <a:rPr lang="ru-RU" sz="2000" dirty="0" smtClean="0"/>
              <a:t>После выполнения преобразования Сундмана:</a:t>
            </a:r>
            <a:endParaRPr lang="ru-RU" sz="2000" dirty="0"/>
          </a:p>
        </p:txBody>
      </p:sp>
      <p:pic>
        <p:nvPicPr>
          <p:cNvPr id="13322" name="Picture 10" descr="C:\Users\Anastassia\Downloads\CodeCogsEqn (8).gif"/>
          <p:cNvPicPr>
            <a:picLocks noChangeAspect="1" noChangeArrowheads="1"/>
          </p:cNvPicPr>
          <p:nvPr/>
        </p:nvPicPr>
        <p:blipFill>
          <a:blip r:embed="rId3" cstate="print"/>
          <a:srcRect/>
          <a:stretch>
            <a:fillRect/>
          </a:stretch>
        </p:blipFill>
        <p:spPr bwMode="auto">
          <a:xfrm>
            <a:off x="389530" y="2739008"/>
            <a:ext cx="5372100" cy="762000"/>
          </a:xfrm>
          <a:prstGeom prst="rect">
            <a:avLst/>
          </a:prstGeom>
          <a:noFill/>
        </p:spPr>
      </p:pic>
      <p:pic>
        <p:nvPicPr>
          <p:cNvPr id="13324" name="Picture 12" descr="C:\Users\Anastassia\Downloads\CodeCogsEqn (9).gif"/>
          <p:cNvPicPr>
            <a:picLocks noChangeAspect="1" noChangeArrowheads="1"/>
          </p:cNvPicPr>
          <p:nvPr/>
        </p:nvPicPr>
        <p:blipFill>
          <a:blip r:embed="rId4" cstate="print"/>
          <a:srcRect/>
          <a:stretch>
            <a:fillRect/>
          </a:stretch>
        </p:blipFill>
        <p:spPr bwMode="auto">
          <a:xfrm>
            <a:off x="395536" y="1595264"/>
            <a:ext cx="3467100" cy="609600"/>
          </a:xfrm>
          <a:prstGeom prst="rect">
            <a:avLst/>
          </a:prstGeom>
          <a:noFill/>
        </p:spPr>
      </p:pic>
      <p:pic>
        <p:nvPicPr>
          <p:cNvPr id="13327" name="Picture 15" descr="C:\Users\Anastassia\Downloads\CodeCogsEqn (12).gif"/>
          <p:cNvPicPr>
            <a:picLocks noChangeAspect="1" noChangeArrowheads="1"/>
          </p:cNvPicPr>
          <p:nvPr/>
        </p:nvPicPr>
        <p:blipFill>
          <a:blip r:embed="rId5" cstate="print"/>
          <a:srcRect/>
          <a:stretch>
            <a:fillRect/>
          </a:stretch>
        </p:blipFill>
        <p:spPr bwMode="auto">
          <a:xfrm>
            <a:off x="6444208" y="2996952"/>
            <a:ext cx="1371600" cy="266700"/>
          </a:xfrm>
          <a:prstGeom prst="rect">
            <a:avLst/>
          </a:prstGeom>
          <a:noFill/>
        </p:spPr>
      </p:pic>
      <p:sp>
        <p:nvSpPr>
          <p:cNvPr id="24" name="TextBox 23"/>
          <p:cNvSpPr txBox="1"/>
          <p:nvPr/>
        </p:nvSpPr>
        <p:spPr>
          <a:xfrm>
            <a:off x="5868144" y="2761764"/>
            <a:ext cx="274434" cy="523220"/>
          </a:xfrm>
          <a:prstGeom prst="rect">
            <a:avLst/>
          </a:prstGeom>
          <a:noFill/>
        </p:spPr>
        <p:txBody>
          <a:bodyPr wrap="none" rtlCol="0">
            <a:spAutoFit/>
          </a:bodyPr>
          <a:lstStyle/>
          <a:p>
            <a:r>
              <a:rPr lang="ru-RU" sz="2800" dirty="0" smtClean="0"/>
              <a:t>,</a:t>
            </a:r>
            <a:endParaRPr lang="ru-RU" sz="2800" dirty="0"/>
          </a:p>
        </p:txBody>
      </p:sp>
      <p:pic>
        <p:nvPicPr>
          <p:cNvPr id="13328" name="Picture 16" descr="C:\Users\Anastassia\Downloads\CodeCogsEqn (36).gif"/>
          <p:cNvPicPr>
            <a:picLocks noChangeAspect="1" noChangeArrowheads="1"/>
          </p:cNvPicPr>
          <p:nvPr/>
        </p:nvPicPr>
        <p:blipFill>
          <a:blip r:embed="rId6" cstate="print"/>
          <a:srcRect/>
          <a:stretch>
            <a:fillRect/>
          </a:stretch>
        </p:blipFill>
        <p:spPr bwMode="auto">
          <a:xfrm>
            <a:off x="395536" y="4437112"/>
            <a:ext cx="5648325" cy="2200275"/>
          </a:xfrm>
          <a:prstGeom prst="rect">
            <a:avLst/>
          </a:prstGeom>
          <a:noFill/>
        </p:spPr>
      </p:pic>
      <p:sp>
        <p:nvSpPr>
          <p:cNvPr id="11" name="TextBox 10"/>
          <p:cNvSpPr txBox="1"/>
          <p:nvPr/>
        </p:nvSpPr>
        <p:spPr>
          <a:xfrm>
            <a:off x="323528" y="1124744"/>
            <a:ext cx="5556778" cy="400110"/>
          </a:xfrm>
          <a:prstGeom prst="rect">
            <a:avLst/>
          </a:prstGeom>
          <a:noFill/>
        </p:spPr>
        <p:txBody>
          <a:bodyPr wrap="none" rtlCol="0">
            <a:spAutoFit/>
          </a:bodyPr>
          <a:lstStyle/>
          <a:p>
            <a:r>
              <a:rPr lang="ru-RU" sz="2000" dirty="0" smtClean="0"/>
              <a:t>Гамильтониан системы в исходных переменных:</a:t>
            </a:r>
            <a:endParaRPr lang="ru-RU" sz="2000" dirty="0"/>
          </a:p>
        </p:txBody>
      </p:sp>
      <p:pic>
        <p:nvPicPr>
          <p:cNvPr id="5122" name="Picture 2" descr="C:\Users\Anastassia\Downloads\CodeCogsEqn (63).gif"/>
          <p:cNvPicPr>
            <a:picLocks noChangeAspect="1" noChangeArrowheads="1"/>
          </p:cNvPicPr>
          <p:nvPr/>
        </p:nvPicPr>
        <p:blipFill>
          <a:blip r:embed="rId7" cstate="print"/>
          <a:srcRect/>
          <a:stretch>
            <a:fillRect/>
          </a:stretch>
        </p:blipFill>
        <p:spPr bwMode="auto">
          <a:xfrm>
            <a:off x="6012160" y="3788927"/>
            <a:ext cx="2019300" cy="342900"/>
          </a:xfrm>
          <a:prstGeom prst="rect">
            <a:avLst/>
          </a:prstGeom>
          <a:noFill/>
        </p:spPr>
      </p:pic>
      <p:sp>
        <p:nvSpPr>
          <p:cNvPr id="13" name="Номер слайда 12"/>
          <p:cNvSpPr>
            <a:spLocks noGrp="1"/>
          </p:cNvSpPr>
          <p:nvPr>
            <p:ph type="sldNum" sz="quarter" idx="12"/>
          </p:nvPr>
        </p:nvSpPr>
        <p:spPr/>
        <p:txBody>
          <a:bodyPr/>
          <a:lstStyle/>
          <a:p>
            <a:fld id="{5D103A40-F55B-4126-9048-DEAA9268EDBE}" type="slidenum">
              <a:rPr lang="ru-RU" smtClean="0"/>
              <a:pPr/>
              <a:t>12</a:t>
            </a:fld>
            <a:r>
              <a:rPr lang="ru-RU" smtClean="0"/>
              <a:t>/17</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9" name="Picture 7" descr="C:\Users\Anastassia\Downloads\gif (2).gif"/>
          <p:cNvPicPr>
            <a:picLocks noChangeAspect="1" noChangeArrowheads="1"/>
          </p:cNvPicPr>
          <p:nvPr/>
        </p:nvPicPr>
        <p:blipFill>
          <a:blip r:embed="rId3" cstate="print"/>
          <a:srcRect/>
          <a:stretch>
            <a:fillRect/>
          </a:stretch>
        </p:blipFill>
        <p:spPr bwMode="auto">
          <a:xfrm>
            <a:off x="2378174" y="1628800"/>
            <a:ext cx="4210050" cy="381000"/>
          </a:xfrm>
          <a:prstGeom prst="rect">
            <a:avLst/>
          </a:prstGeom>
          <a:noFill/>
        </p:spPr>
      </p:pic>
      <p:cxnSp>
        <p:nvCxnSpPr>
          <p:cNvPr id="30" name="Прямая со стрелкой 29"/>
          <p:cNvCxnSpPr/>
          <p:nvPr/>
        </p:nvCxnSpPr>
        <p:spPr>
          <a:xfrm>
            <a:off x="5292080" y="3713239"/>
            <a:ext cx="792088" cy="9361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p:nvPr/>
        </p:nvCxnSpPr>
        <p:spPr>
          <a:xfrm flipH="1">
            <a:off x="2699792" y="3713239"/>
            <a:ext cx="648072" cy="9361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146748" y="4886478"/>
            <a:ext cx="2837765" cy="1815882"/>
          </a:xfrm>
          <a:prstGeom prst="rect">
            <a:avLst/>
          </a:prstGeom>
          <a:noFill/>
        </p:spPr>
        <p:txBody>
          <a:bodyPr wrap="none" rtlCol="0">
            <a:spAutoFit/>
          </a:bodyPr>
          <a:lstStyle/>
          <a:p>
            <a:pPr algn="ctr"/>
            <a:r>
              <a:rPr lang="ru-RU" sz="2800" dirty="0" smtClean="0"/>
              <a:t>Эллиптические</a:t>
            </a:r>
          </a:p>
          <a:p>
            <a:pPr algn="ctr"/>
            <a:r>
              <a:rPr lang="ru-RU" sz="2800" dirty="0" smtClean="0"/>
              <a:t> функции </a:t>
            </a:r>
          </a:p>
          <a:p>
            <a:pPr algn="ctr"/>
            <a:r>
              <a:rPr lang="ru-RU" sz="2800" dirty="0" smtClean="0"/>
              <a:t>Якоби</a:t>
            </a:r>
          </a:p>
          <a:p>
            <a:pPr algn="ctr"/>
            <a:r>
              <a:rPr lang="ru-RU" sz="2800" dirty="0" smtClean="0"/>
              <a:t>(Лантуан</a:t>
            </a:r>
            <a:r>
              <a:rPr lang="ru-RU" sz="2800" dirty="0" smtClean="0"/>
              <a:t>, Рассел</a:t>
            </a:r>
            <a:r>
              <a:rPr lang="ru-RU" sz="2800" dirty="0" smtClean="0"/>
              <a:t>)</a:t>
            </a:r>
            <a:endParaRPr lang="ru-RU" sz="2800" dirty="0"/>
          </a:p>
        </p:txBody>
      </p:sp>
      <p:sp>
        <p:nvSpPr>
          <p:cNvPr id="42" name="TextBox 41"/>
          <p:cNvSpPr txBox="1"/>
          <p:nvPr/>
        </p:nvSpPr>
        <p:spPr>
          <a:xfrm>
            <a:off x="5107188" y="4905933"/>
            <a:ext cx="2636491" cy="1815882"/>
          </a:xfrm>
          <a:prstGeom prst="rect">
            <a:avLst/>
          </a:prstGeom>
          <a:noFill/>
        </p:spPr>
        <p:txBody>
          <a:bodyPr wrap="none" rtlCol="0">
            <a:spAutoFit/>
          </a:bodyPr>
          <a:lstStyle/>
          <a:p>
            <a:pPr algn="ctr"/>
            <a:r>
              <a:rPr lang="ru-RU" sz="2800" dirty="0" smtClean="0"/>
              <a:t>Эллиптические</a:t>
            </a:r>
          </a:p>
          <a:p>
            <a:pPr algn="ctr"/>
            <a:r>
              <a:rPr lang="ru-RU" sz="2800" dirty="0" smtClean="0"/>
              <a:t>функции</a:t>
            </a:r>
          </a:p>
          <a:p>
            <a:pPr algn="ctr"/>
            <a:r>
              <a:rPr lang="ru-RU" sz="2800" dirty="0" smtClean="0"/>
              <a:t>Вейерштрасса</a:t>
            </a:r>
          </a:p>
          <a:p>
            <a:pPr algn="ctr"/>
            <a:r>
              <a:rPr lang="ru-RU" sz="2800" dirty="0" smtClean="0"/>
              <a:t>(Бискани</a:t>
            </a:r>
            <a:r>
              <a:rPr lang="ru-RU" sz="2800" dirty="0" smtClean="0"/>
              <a:t>, Иццо</a:t>
            </a:r>
            <a:r>
              <a:rPr lang="ru-RU" sz="2800" dirty="0" smtClean="0"/>
              <a:t>)</a:t>
            </a:r>
            <a:endParaRPr lang="ru-RU" sz="2800" dirty="0"/>
          </a:p>
        </p:txBody>
      </p:sp>
      <p:pic>
        <p:nvPicPr>
          <p:cNvPr id="6146" name="Picture 2" descr="C:\Users\Anastassia\Downloads\CodeCogsEqn (64).gif"/>
          <p:cNvPicPr>
            <a:picLocks noChangeAspect="1" noChangeArrowheads="1"/>
          </p:cNvPicPr>
          <p:nvPr/>
        </p:nvPicPr>
        <p:blipFill>
          <a:blip r:embed="rId4" cstate="print"/>
          <a:srcRect/>
          <a:stretch>
            <a:fillRect/>
          </a:stretch>
        </p:blipFill>
        <p:spPr bwMode="auto">
          <a:xfrm>
            <a:off x="3812282" y="2356711"/>
            <a:ext cx="1047750" cy="304800"/>
          </a:xfrm>
          <a:prstGeom prst="rect">
            <a:avLst/>
          </a:prstGeom>
          <a:noFill/>
        </p:spPr>
      </p:pic>
      <p:pic>
        <p:nvPicPr>
          <p:cNvPr id="6147" name="Picture 3" descr="C:\Users\Anastassia\Downloads\CodeCogsEqn (65).gif"/>
          <p:cNvPicPr>
            <a:picLocks noChangeAspect="1" noChangeArrowheads="1"/>
          </p:cNvPicPr>
          <p:nvPr/>
        </p:nvPicPr>
        <p:blipFill>
          <a:blip r:embed="rId5" cstate="print"/>
          <a:srcRect/>
          <a:stretch>
            <a:fillRect/>
          </a:stretch>
        </p:blipFill>
        <p:spPr bwMode="auto">
          <a:xfrm>
            <a:off x="4211960" y="2808214"/>
            <a:ext cx="180975" cy="276225"/>
          </a:xfrm>
          <a:prstGeom prst="rect">
            <a:avLst/>
          </a:prstGeom>
          <a:noFill/>
        </p:spPr>
      </p:pic>
      <p:pic>
        <p:nvPicPr>
          <p:cNvPr id="6148" name="Picture 4" descr="C:\Users\Anastassia\Downloads\CodeCogsEqn (66).gif"/>
          <p:cNvPicPr>
            <a:picLocks noChangeAspect="1" noChangeArrowheads="1"/>
          </p:cNvPicPr>
          <p:nvPr/>
        </p:nvPicPr>
        <p:blipFill>
          <a:blip r:embed="rId6" cstate="print"/>
          <a:srcRect/>
          <a:stretch>
            <a:fillRect/>
          </a:stretch>
        </p:blipFill>
        <p:spPr bwMode="auto">
          <a:xfrm>
            <a:off x="3831332" y="3178772"/>
            <a:ext cx="1028700" cy="304800"/>
          </a:xfrm>
          <a:prstGeom prst="rect">
            <a:avLst/>
          </a:prstGeom>
          <a:noFill/>
        </p:spPr>
      </p:pic>
      <p:pic>
        <p:nvPicPr>
          <p:cNvPr id="12289" name="Picture 1" descr="C:\Users\Anastassia\Downloads\CodeCogsEqn (23).png"/>
          <p:cNvPicPr>
            <a:picLocks noChangeAspect="1" noChangeArrowheads="1"/>
          </p:cNvPicPr>
          <p:nvPr/>
        </p:nvPicPr>
        <p:blipFill>
          <a:blip r:embed="rId7" cstate="print"/>
          <a:srcRect/>
          <a:stretch>
            <a:fillRect/>
          </a:stretch>
        </p:blipFill>
        <p:spPr bwMode="auto">
          <a:xfrm>
            <a:off x="3131840" y="411510"/>
            <a:ext cx="2466975" cy="857250"/>
          </a:xfrm>
          <a:prstGeom prst="rect">
            <a:avLst/>
          </a:prstGeom>
          <a:noFill/>
        </p:spPr>
      </p:pic>
      <p:sp>
        <p:nvSpPr>
          <p:cNvPr id="12" name="Номер слайда 11"/>
          <p:cNvSpPr>
            <a:spLocks noGrp="1"/>
          </p:cNvSpPr>
          <p:nvPr>
            <p:ph type="sldNum" sz="quarter" idx="12"/>
          </p:nvPr>
        </p:nvSpPr>
        <p:spPr/>
        <p:txBody>
          <a:bodyPr/>
          <a:lstStyle/>
          <a:p>
            <a:fld id="{5D103A40-F55B-4126-9048-DEAA9268EDBE}" type="slidenum">
              <a:rPr lang="ru-RU" smtClean="0"/>
              <a:pPr/>
              <a:t>13</a:t>
            </a:fld>
            <a:r>
              <a:rPr lang="ru-RU" smtClean="0"/>
              <a:t>/17</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F-</a:t>
            </a:r>
            <a:r>
              <a:rPr lang="ru-RU" dirty="0" smtClean="0"/>
              <a:t>, </a:t>
            </a:r>
            <a:r>
              <a:rPr lang="en-US" dirty="0" smtClean="0"/>
              <a:t>G-</a:t>
            </a:r>
            <a:r>
              <a:rPr lang="ru-RU" dirty="0" smtClean="0"/>
              <a:t> и </a:t>
            </a:r>
            <a:r>
              <a:rPr lang="en-US" dirty="0" smtClean="0"/>
              <a:t>H</a:t>
            </a:r>
            <a:r>
              <a:rPr lang="ru-RU" dirty="0" smtClean="0"/>
              <a:t>-ряды</a:t>
            </a:r>
            <a:r>
              <a:rPr lang="en-US" dirty="0" smtClean="0"/>
              <a:t> </a:t>
            </a:r>
            <a:endParaRPr lang="ru-RU" dirty="0"/>
          </a:p>
        </p:txBody>
      </p:sp>
      <p:sp>
        <p:nvSpPr>
          <p:cNvPr id="6" name="TextBox 5"/>
          <p:cNvSpPr txBox="1"/>
          <p:nvPr/>
        </p:nvSpPr>
        <p:spPr>
          <a:xfrm>
            <a:off x="323528" y="1340768"/>
            <a:ext cx="5043175" cy="461665"/>
          </a:xfrm>
          <a:prstGeom prst="rect">
            <a:avLst/>
          </a:prstGeom>
          <a:noFill/>
        </p:spPr>
        <p:txBody>
          <a:bodyPr wrap="none" rtlCol="0">
            <a:spAutoFit/>
          </a:bodyPr>
          <a:lstStyle/>
          <a:p>
            <a:r>
              <a:rPr lang="ru-RU" sz="2400" dirty="0" smtClean="0"/>
              <a:t>Регуляризирующее преобразование:</a:t>
            </a:r>
            <a:endParaRPr lang="ru-RU" sz="2400" dirty="0"/>
          </a:p>
        </p:txBody>
      </p:sp>
      <p:sp>
        <p:nvSpPr>
          <p:cNvPr id="11" name="TextBox 10"/>
          <p:cNvSpPr txBox="1"/>
          <p:nvPr/>
        </p:nvSpPr>
        <p:spPr>
          <a:xfrm>
            <a:off x="323528" y="2391271"/>
            <a:ext cx="3368423" cy="461665"/>
          </a:xfrm>
          <a:prstGeom prst="rect">
            <a:avLst/>
          </a:prstGeom>
          <a:noFill/>
        </p:spPr>
        <p:txBody>
          <a:bodyPr wrap="none" rtlCol="0">
            <a:spAutoFit/>
          </a:bodyPr>
          <a:lstStyle/>
          <a:p>
            <a:r>
              <a:rPr lang="ru-RU" sz="2400" dirty="0" smtClean="0"/>
              <a:t>Решение ищется в виде:</a:t>
            </a:r>
            <a:endParaRPr lang="ru-RU" sz="2400" dirty="0"/>
          </a:p>
        </p:txBody>
      </p:sp>
      <p:sp>
        <p:nvSpPr>
          <p:cNvPr id="15" name="TextBox 14"/>
          <p:cNvSpPr txBox="1"/>
          <p:nvPr/>
        </p:nvSpPr>
        <p:spPr>
          <a:xfrm>
            <a:off x="3995936" y="4725144"/>
            <a:ext cx="674928" cy="461665"/>
          </a:xfrm>
          <a:prstGeom prst="rect">
            <a:avLst/>
          </a:prstGeom>
          <a:noFill/>
        </p:spPr>
        <p:txBody>
          <a:bodyPr wrap="none" rtlCol="0">
            <a:spAutoFit/>
          </a:bodyPr>
          <a:lstStyle/>
          <a:p>
            <a:r>
              <a:rPr lang="ru-RU" sz="2400" dirty="0" smtClean="0"/>
              <a:t>,где</a:t>
            </a:r>
            <a:endParaRPr lang="ru-RU" sz="2400" dirty="0"/>
          </a:p>
        </p:txBody>
      </p:sp>
      <p:pic>
        <p:nvPicPr>
          <p:cNvPr id="2050" name="Picture 2" descr="C:\Users\Anastassia\AppData\Local\Temp\Rar$DIa0.963\dt_radtau.png"/>
          <p:cNvPicPr>
            <a:picLocks noChangeAspect="1" noChangeArrowheads="1"/>
          </p:cNvPicPr>
          <p:nvPr/>
        </p:nvPicPr>
        <p:blipFill>
          <a:blip r:embed="rId3" cstate="print"/>
          <a:srcRect/>
          <a:stretch>
            <a:fillRect/>
          </a:stretch>
        </p:blipFill>
        <p:spPr bwMode="auto">
          <a:xfrm>
            <a:off x="611560" y="1988840"/>
            <a:ext cx="1304925" cy="228600"/>
          </a:xfrm>
          <a:prstGeom prst="rect">
            <a:avLst/>
          </a:prstGeom>
          <a:noFill/>
        </p:spPr>
      </p:pic>
      <p:pic>
        <p:nvPicPr>
          <p:cNvPr id="2051" name="Picture 3" descr="C:\Users\Anastassia\AppData\Local\Temp\Rar$DIa0.715\rtau_vtau.png"/>
          <p:cNvPicPr>
            <a:picLocks noChangeAspect="1" noChangeArrowheads="1"/>
          </p:cNvPicPr>
          <p:nvPr/>
        </p:nvPicPr>
        <p:blipFill>
          <a:blip r:embed="rId4" cstate="print"/>
          <a:srcRect/>
          <a:stretch>
            <a:fillRect/>
          </a:stretch>
        </p:blipFill>
        <p:spPr bwMode="auto">
          <a:xfrm>
            <a:off x="539552" y="2924944"/>
            <a:ext cx="4505325" cy="962025"/>
          </a:xfrm>
          <a:prstGeom prst="rect">
            <a:avLst/>
          </a:prstGeom>
          <a:noFill/>
        </p:spPr>
      </p:pic>
      <p:pic>
        <p:nvPicPr>
          <p:cNvPr id="2053" name="Picture 5" descr="C:\Users\Anastassia\AppData\Local\Temp\Rar$DIa0.398\tau_tau0_dtau_rv.png"/>
          <p:cNvPicPr>
            <a:picLocks noChangeAspect="1" noChangeArrowheads="1"/>
          </p:cNvPicPr>
          <p:nvPr/>
        </p:nvPicPr>
        <p:blipFill>
          <a:blip r:embed="rId5" cstate="print"/>
          <a:srcRect/>
          <a:stretch>
            <a:fillRect/>
          </a:stretch>
        </p:blipFill>
        <p:spPr bwMode="auto">
          <a:xfrm>
            <a:off x="611560" y="4077072"/>
            <a:ext cx="5267325" cy="323850"/>
          </a:xfrm>
          <a:prstGeom prst="rect">
            <a:avLst/>
          </a:prstGeom>
          <a:noFill/>
        </p:spPr>
      </p:pic>
      <p:pic>
        <p:nvPicPr>
          <p:cNvPr id="2054" name="Picture 6" descr="C:\Users\Anastassia\AppData\Local\Temp\Rar$DIa0.831\r_sum.png"/>
          <p:cNvPicPr>
            <a:picLocks noChangeAspect="1" noChangeArrowheads="1"/>
          </p:cNvPicPr>
          <p:nvPr/>
        </p:nvPicPr>
        <p:blipFill>
          <a:blip r:embed="rId6" cstate="print"/>
          <a:srcRect/>
          <a:stretch>
            <a:fillRect/>
          </a:stretch>
        </p:blipFill>
        <p:spPr bwMode="auto">
          <a:xfrm>
            <a:off x="611560" y="4587974"/>
            <a:ext cx="3038475" cy="857250"/>
          </a:xfrm>
          <a:prstGeom prst="rect">
            <a:avLst/>
          </a:prstGeom>
          <a:noFill/>
        </p:spPr>
      </p:pic>
      <p:pic>
        <p:nvPicPr>
          <p:cNvPr id="2055" name="Picture 7" descr="C:\Users\Anastassia\Downloads\dnrdtn.png"/>
          <p:cNvPicPr>
            <a:picLocks noChangeAspect="1" noChangeArrowheads="1"/>
          </p:cNvPicPr>
          <p:nvPr/>
        </p:nvPicPr>
        <p:blipFill>
          <a:blip r:embed="rId7" cstate="print"/>
          <a:srcRect/>
          <a:stretch>
            <a:fillRect/>
          </a:stretch>
        </p:blipFill>
        <p:spPr bwMode="auto">
          <a:xfrm>
            <a:off x="585217" y="5634186"/>
            <a:ext cx="3914775" cy="819150"/>
          </a:xfrm>
          <a:prstGeom prst="rect">
            <a:avLst/>
          </a:prstGeom>
          <a:noFill/>
        </p:spPr>
      </p:pic>
      <p:pic>
        <p:nvPicPr>
          <p:cNvPr id="10242" name="Picture 2" descr="https://psv4.vk.me/c810432/u42166037/docs/9a978a80c303/fgh.png?extra=S72coCoJ54ZNFSnXK_R_YsPj8EkWM685hSvxieZqYQLp0UEBlXRwR5TOJsDTNUFrvHOCL9gRun4QAZwORfZBnIQF8rpzM2QYFIVn9J57aTiGYr8LtsQr"/>
          <p:cNvPicPr>
            <a:picLocks noChangeAspect="1" noChangeArrowheads="1"/>
          </p:cNvPicPr>
          <p:nvPr/>
        </p:nvPicPr>
        <p:blipFill>
          <a:blip r:embed="rId8" cstate="print"/>
          <a:srcRect/>
          <a:stretch>
            <a:fillRect/>
          </a:stretch>
        </p:blipFill>
        <p:spPr bwMode="auto">
          <a:xfrm>
            <a:off x="5544616" y="1844824"/>
            <a:ext cx="3563888" cy="3141934"/>
          </a:xfrm>
          <a:prstGeom prst="rect">
            <a:avLst/>
          </a:prstGeom>
          <a:noFill/>
        </p:spPr>
      </p:pic>
      <p:sp>
        <p:nvSpPr>
          <p:cNvPr id="13" name="Номер слайда 12"/>
          <p:cNvSpPr>
            <a:spLocks noGrp="1"/>
          </p:cNvSpPr>
          <p:nvPr>
            <p:ph type="sldNum" sz="quarter" idx="12"/>
          </p:nvPr>
        </p:nvSpPr>
        <p:spPr/>
        <p:txBody>
          <a:bodyPr/>
          <a:lstStyle/>
          <a:p>
            <a:fld id="{5D103A40-F55B-4126-9048-DEAA9268EDBE}" type="slidenum">
              <a:rPr lang="ru-RU" smtClean="0"/>
              <a:pPr/>
              <a:t>14</a:t>
            </a:fld>
            <a:r>
              <a:rPr lang="ru-RU" smtClean="0"/>
              <a:t>/17</a:t>
            </a:r>
            <a:endParaRPr lang="ru-RU" dirty="0"/>
          </a:p>
        </p:txBody>
      </p:sp>
    </p:spTree>
    <p:extLst>
      <p:ext uri="{BB962C8B-B14F-4D97-AF65-F5344CB8AC3E}">
        <p14:creationId xmlns:p14="http://schemas.microsoft.com/office/powerpoint/2010/main" xmlns="" val="3188994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87015"/>
            <a:ext cx="4384790" cy="461665"/>
          </a:xfrm>
          <a:prstGeom prst="rect">
            <a:avLst/>
          </a:prstGeom>
          <a:noFill/>
        </p:spPr>
        <p:txBody>
          <a:bodyPr wrap="none" rtlCol="0">
            <a:spAutoFit/>
          </a:bodyPr>
          <a:lstStyle/>
          <a:p>
            <a:r>
              <a:rPr lang="ru-RU" sz="2400" dirty="0" smtClean="0"/>
              <a:t>Дифференцируя выражение по </a:t>
            </a:r>
            <a:endParaRPr lang="ru-RU" sz="2400" dirty="0"/>
          </a:p>
        </p:txBody>
      </p:sp>
      <p:sp>
        <p:nvSpPr>
          <p:cNvPr id="10" name="TextBox 9"/>
          <p:cNvSpPr txBox="1"/>
          <p:nvPr/>
        </p:nvSpPr>
        <p:spPr>
          <a:xfrm>
            <a:off x="827584" y="2564904"/>
            <a:ext cx="5759462" cy="461665"/>
          </a:xfrm>
          <a:prstGeom prst="rect">
            <a:avLst/>
          </a:prstGeom>
          <a:noFill/>
        </p:spPr>
        <p:txBody>
          <a:bodyPr wrap="none" rtlCol="0">
            <a:spAutoFit/>
          </a:bodyPr>
          <a:lstStyle/>
          <a:p>
            <a:r>
              <a:rPr lang="ru-RU" sz="2400" dirty="0" smtClean="0"/>
              <a:t>В итоге:                                                          , где</a:t>
            </a:r>
            <a:endParaRPr lang="ru-RU" sz="2400" dirty="0"/>
          </a:p>
        </p:txBody>
      </p:sp>
      <p:pic>
        <p:nvPicPr>
          <p:cNvPr id="67589" name="Picture 5" descr="C:\Users\Anastassia\Downloads\CodeCogsEqn (12).png"/>
          <p:cNvPicPr>
            <a:picLocks noChangeAspect="1" noChangeArrowheads="1"/>
          </p:cNvPicPr>
          <p:nvPr/>
        </p:nvPicPr>
        <p:blipFill>
          <a:blip r:embed="rId3" cstate="print"/>
          <a:srcRect/>
          <a:stretch>
            <a:fillRect/>
          </a:stretch>
        </p:blipFill>
        <p:spPr bwMode="auto">
          <a:xfrm>
            <a:off x="323528" y="3284984"/>
            <a:ext cx="2828925" cy="685800"/>
          </a:xfrm>
          <a:prstGeom prst="rect">
            <a:avLst/>
          </a:prstGeom>
          <a:noFill/>
        </p:spPr>
      </p:pic>
      <p:pic>
        <p:nvPicPr>
          <p:cNvPr id="67590" name="Picture 6" descr="C:\Users\Anastassia\Downloads\CodeCogsEqn (13).png"/>
          <p:cNvPicPr>
            <a:picLocks noChangeAspect="1" noChangeArrowheads="1"/>
          </p:cNvPicPr>
          <p:nvPr/>
        </p:nvPicPr>
        <p:blipFill>
          <a:blip r:embed="rId4" cstate="print"/>
          <a:srcRect/>
          <a:stretch>
            <a:fillRect/>
          </a:stretch>
        </p:blipFill>
        <p:spPr bwMode="auto">
          <a:xfrm>
            <a:off x="323528" y="4221088"/>
            <a:ext cx="2867025" cy="685800"/>
          </a:xfrm>
          <a:prstGeom prst="rect">
            <a:avLst/>
          </a:prstGeom>
          <a:noFill/>
        </p:spPr>
      </p:pic>
      <p:pic>
        <p:nvPicPr>
          <p:cNvPr id="67591" name="Picture 7" descr="C:\Users\Anastassia\Downloads\CodeCogsEqn (14).png"/>
          <p:cNvPicPr>
            <a:picLocks noChangeAspect="1" noChangeArrowheads="1"/>
          </p:cNvPicPr>
          <p:nvPr/>
        </p:nvPicPr>
        <p:blipFill>
          <a:blip r:embed="rId5" cstate="print"/>
          <a:srcRect/>
          <a:stretch>
            <a:fillRect/>
          </a:stretch>
        </p:blipFill>
        <p:spPr bwMode="auto">
          <a:xfrm>
            <a:off x="323528" y="5157192"/>
            <a:ext cx="2886075" cy="685800"/>
          </a:xfrm>
          <a:prstGeom prst="rect">
            <a:avLst/>
          </a:prstGeom>
          <a:noFill/>
        </p:spPr>
      </p:pic>
      <p:pic>
        <p:nvPicPr>
          <p:cNvPr id="67592" name="Picture 8" descr="C:\Users\Anastassia\Downloads\CodeCogsEqn (15).png"/>
          <p:cNvPicPr>
            <a:picLocks noChangeAspect="1" noChangeArrowheads="1"/>
          </p:cNvPicPr>
          <p:nvPr/>
        </p:nvPicPr>
        <p:blipFill>
          <a:blip r:embed="rId6" cstate="print"/>
          <a:srcRect/>
          <a:stretch>
            <a:fillRect/>
          </a:stretch>
        </p:blipFill>
        <p:spPr bwMode="auto">
          <a:xfrm>
            <a:off x="4644008" y="3284984"/>
            <a:ext cx="3543300" cy="495300"/>
          </a:xfrm>
          <a:prstGeom prst="rect">
            <a:avLst/>
          </a:prstGeom>
          <a:noFill/>
        </p:spPr>
      </p:pic>
      <p:pic>
        <p:nvPicPr>
          <p:cNvPr id="67593" name="Picture 9" descr="C:\Users\Anastassia\Downloads\CodeCogsEqn (16).png"/>
          <p:cNvPicPr>
            <a:picLocks noChangeAspect="1" noChangeArrowheads="1"/>
          </p:cNvPicPr>
          <p:nvPr/>
        </p:nvPicPr>
        <p:blipFill>
          <a:blip r:embed="rId7" cstate="print"/>
          <a:srcRect/>
          <a:stretch>
            <a:fillRect/>
          </a:stretch>
        </p:blipFill>
        <p:spPr bwMode="auto">
          <a:xfrm>
            <a:off x="4644008" y="3933056"/>
            <a:ext cx="2724150" cy="314325"/>
          </a:xfrm>
          <a:prstGeom prst="rect">
            <a:avLst/>
          </a:prstGeom>
          <a:noFill/>
        </p:spPr>
      </p:pic>
      <p:pic>
        <p:nvPicPr>
          <p:cNvPr id="67594" name="Picture 10" descr="C:\Users\Anastassia\Downloads\CodeCogsEqn (17).png"/>
          <p:cNvPicPr>
            <a:picLocks noChangeAspect="1" noChangeArrowheads="1"/>
          </p:cNvPicPr>
          <p:nvPr/>
        </p:nvPicPr>
        <p:blipFill>
          <a:blip r:embed="rId8" cstate="print"/>
          <a:srcRect/>
          <a:stretch>
            <a:fillRect/>
          </a:stretch>
        </p:blipFill>
        <p:spPr bwMode="auto">
          <a:xfrm>
            <a:off x="4644008" y="4509120"/>
            <a:ext cx="2800350" cy="314325"/>
          </a:xfrm>
          <a:prstGeom prst="rect">
            <a:avLst/>
          </a:prstGeom>
          <a:noFill/>
        </p:spPr>
      </p:pic>
      <p:pic>
        <p:nvPicPr>
          <p:cNvPr id="67595" name="Picture 11" descr="C:\Users\Anastassia\Downloads\CodeCogsEqn (18).png"/>
          <p:cNvPicPr>
            <a:picLocks noChangeAspect="1" noChangeArrowheads="1"/>
          </p:cNvPicPr>
          <p:nvPr/>
        </p:nvPicPr>
        <p:blipFill>
          <a:blip r:embed="rId9" cstate="print"/>
          <a:srcRect/>
          <a:stretch>
            <a:fillRect/>
          </a:stretch>
        </p:blipFill>
        <p:spPr bwMode="auto">
          <a:xfrm>
            <a:off x="4499992" y="5085184"/>
            <a:ext cx="4029075" cy="733425"/>
          </a:xfrm>
          <a:prstGeom prst="rect">
            <a:avLst/>
          </a:prstGeom>
          <a:noFill/>
        </p:spPr>
      </p:pic>
      <p:sp>
        <p:nvSpPr>
          <p:cNvPr id="19" name="TextBox 18"/>
          <p:cNvSpPr txBox="1"/>
          <p:nvPr/>
        </p:nvSpPr>
        <p:spPr>
          <a:xfrm>
            <a:off x="8532440" y="5301208"/>
            <a:ext cx="261610" cy="461665"/>
          </a:xfrm>
          <a:prstGeom prst="rect">
            <a:avLst/>
          </a:prstGeom>
          <a:noFill/>
        </p:spPr>
        <p:txBody>
          <a:bodyPr wrap="none" rtlCol="0">
            <a:spAutoFit/>
          </a:bodyPr>
          <a:lstStyle/>
          <a:p>
            <a:r>
              <a:rPr lang="ru-RU" sz="2400" dirty="0" smtClean="0"/>
              <a:t>,</a:t>
            </a:r>
            <a:endParaRPr lang="ru-RU" sz="2400" dirty="0"/>
          </a:p>
        </p:txBody>
      </p:sp>
      <p:sp>
        <p:nvSpPr>
          <p:cNvPr id="20" name="TextBox 19"/>
          <p:cNvSpPr txBox="1"/>
          <p:nvPr/>
        </p:nvSpPr>
        <p:spPr>
          <a:xfrm>
            <a:off x="251520" y="6165304"/>
            <a:ext cx="597984" cy="461665"/>
          </a:xfrm>
          <a:prstGeom prst="rect">
            <a:avLst/>
          </a:prstGeom>
          <a:noFill/>
        </p:spPr>
        <p:txBody>
          <a:bodyPr wrap="none" rtlCol="0">
            <a:spAutoFit/>
          </a:bodyPr>
          <a:lstStyle/>
          <a:p>
            <a:r>
              <a:rPr lang="ru-RU" sz="2400" dirty="0" smtClean="0"/>
              <a:t>где</a:t>
            </a:r>
            <a:endParaRPr lang="ru-RU" sz="2400" dirty="0"/>
          </a:p>
        </p:txBody>
      </p:sp>
      <p:pic>
        <p:nvPicPr>
          <p:cNvPr id="67596" name="Picture 12" descr="C:\Users\Anastassia\Downloads\CodeCogsEqn (19).png"/>
          <p:cNvPicPr>
            <a:picLocks noChangeAspect="1" noChangeArrowheads="1"/>
          </p:cNvPicPr>
          <p:nvPr/>
        </p:nvPicPr>
        <p:blipFill>
          <a:blip r:embed="rId10" cstate="print"/>
          <a:srcRect/>
          <a:stretch>
            <a:fillRect/>
          </a:stretch>
        </p:blipFill>
        <p:spPr bwMode="auto">
          <a:xfrm>
            <a:off x="1259632" y="6258644"/>
            <a:ext cx="4276725" cy="266700"/>
          </a:xfrm>
          <a:prstGeom prst="rect">
            <a:avLst/>
          </a:prstGeom>
          <a:noFill/>
        </p:spPr>
      </p:pic>
      <p:pic>
        <p:nvPicPr>
          <p:cNvPr id="7170" name="Picture 2" descr="C:\Users\Anastassia\Downloads\CodeCogsEqn (67).gif"/>
          <p:cNvPicPr>
            <a:picLocks noChangeAspect="1" noChangeArrowheads="1"/>
          </p:cNvPicPr>
          <p:nvPr/>
        </p:nvPicPr>
        <p:blipFill>
          <a:blip r:embed="rId11" cstate="print"/>
          <a:srcRect/>
          <a:stretch>
            <a:fillRect/>
          </a:stretch>
        </p:blipFill>
        <p:spPr bwMode="auto">
          <a:xfrm>
            <a:off x="2870820" y="2636912"/>
            <a:ext cx="2781300" cy="304800"/>
          </a:xfrm>
          <a:prstGeom prst="rect">
            <a:avLst/>
          </a:prstGeom>
          <a:noFill/>
          <a:ln w="3175">
            <a:solidFill>
              <a:schemeClr val="bg1"/>
            </a:solidFill>
          </a:ln>
        </p:spPr>
      </p:pic>
      <p:pic>
        <p:nvPicPr>
          <p:cNvPr id="11266" name="Picture 2" descr="https://psv4.vk.me/c812225/u42166037/docs/625036fcf919/slide14_1.png?extra=H7f3vprkbAU7fjyipQRqZRGhNmFvNfXqrQGex85bGd7QglSBclsorXkQ4LEEgv4AcUwssbCZnAPZnKrJZOPXXemdbCU-Re0xk-EnO0pAV1lzhCgz6Mt7"/>
          <p:cNvPicPr>
            <a:picLocks noChangeAspect="1" noChangeArrowheads="1"/>
          </p:cNvPicPr>
          <p:nvPr/>
        </p:nvPicPr>
        <p:blipFill>
          <a:blip r:embed="rId12" cstate="print"/>
          <a:srcRect/>
          <a:stretch>
            <a:fillRect/>
          </a:stretch>
        </p:blipFill>
        <p:spPr bwMode="auto">
          <a:xfrm>
            <a:off x="395536" y="620688"/>
            <a:ext cx="5638800" cy="790576"/>
          </a:xfrm>
          <a:prstGeom prst="rect">
            <a:avLst/>
          </a:prstGeom>
          <a:noFill/>
        </p:spPr>
      </p:pic>
      <p:pic>
        <p:nvPicPr>
          <p:cNvPr id="11267" name="Picture 3" descr="C:\Users\Anastassia\Downloads\CodeCogsEqn (69).gif"/>
          <p:cNvPicPr>
            <a:picLocks noChangeAspect="1" noChangeArrowheads="1"/>
          </p:cNvPicPr>
          <p:nvPr/>
        </p:nvPicPr>
        <p:blipFill>
          <a:blip r:embed="rId13" cstate="print"/>
          <a:srcRect/>
          <a:stretch>
            <a:fillRect/>
          </a:stretch>
        </p:blipFill>
        <p:spPr bwMode="auto">
          <a:xfrm>
            <a:off x="4679057" y="262988"/>
            <a:ext cx="180975" cy="161925"/>
          </a:xfrm>
          <a:prstGeom prst="rect">
            <a:avLst/>
          </a:prstGeom>
          <a:noFill/>
        </p:spPr>
      </p:pic>
      <p:sp>
        <p:nvSpPr>
          <p:cNvPr id="21" name="TextBox 20"/>
          <p:cNvSpPr txBox="1"/>
          <p:nvPr/>
        </p:nvSpPr>
        <p:spPr>
          <a:xfrm>
            <a:off x="4972888" y="179348"/>
            <a:ext cx="247184" cy="369332"/>
          </a:xfrm>
          <a:prstGeom prst="rect">
            <a:avLst/>
          </a:prstGeom>
          <a:noFill/>
        </p:spPr>
        <p:txBody>
          <a:bodyPr wrap="none" rtlCol="0">
            <a:spAutoFit/>
          </a:bodyPr>
          <a:lstStyle/>
          <a:p>
            <a:r>
              <a:rPr lang="ru-RU" dirty="0" smtClean="0"/>
              <a:t>:</a:t>
            </a:r>
            <a:endParaRPr lang="ru-RU" dirty="0"/>
          </a:p>
        </p:txBody>
      </p:sp>
      <p:pic>
        <p:nvPicPr>
          <p:cNvPr id="11268" name="Picture 4" descr="C:\Users\Anastassia\Downloads\CodeCogsEqn (70).gif"/>
          <p:cNvPicPr>
            <a:picLocks noChangeAspect="1" noChangeArrowheads="1"/>
          </p:cNvPicPr>
          <p:nvPr/>
        </p:nvPicPr>
        <p:blipFill>
          <a:blip r:embed="rId14" cstate="print"/>
          <a:srcRect/>
          <a:stretch>
            <a:fillRect/>
          </a:stretch>
        </p:blipFill>
        <p:spPr bwMode="auto">
          <a:xfrm>
            <a:off x="2051720" y="1844824"/>
            <a:ext cx="2695575" cy="342900"/>
          </a:xfrm>
          <a:prstGeom prst="rect">
            <a:avLst/>
          </a:prstGeom>
          <a:noFill/>
        </p:spPr>
      </p:pic>
      <p:sp>
        <p:nvSpPr>
          <p:cNvPr id="22" name="TextBox 21"/>
          <p:cNvSpPr txBox="1"/>
          <p:nvPr/>
        </p:nvSpPr>
        <p:spPr>
          <a:xfrm>
            <a:off x="323528" y="1772816"/>
            <a:ext cx="1560877" cy="461665"/>
          </a:xfrm>
          <a:prstGeom prst="rect">
            <a:avLst/>
          </a:prstGeom>
          <a:noFill/>
        </p:spPr>
        <p:txBody>
          <a:bodyPr wrap="none" rtlCol="0">
            <a:spAutoFit/>
          </a:bodyPr>
          <a:lstStyle/>
          <a:p>
            <a:r>
              <a:rPr lang="ru-RU" sz="2400" dirty="0" smtClean="0"/>
              <a:t>выражаем</a:t>
            </a:r>
            <a:endParaRPr lang="ru-RU" sz="2400" dirty="0"/>
          </a:p>
        </p:txBody>
      </p:sp>
      <p:sp>
        <p:nvSpPr>
          <p:cNvPr id="23" name="TextBox 22"/>
          <p:cNvSpPr txBox="1"/>
          <p:nvPr/>
        </p:nvSpPr>
        <p:spPr>
          <a:xfrm>
            <a:off x="5220072" y="1772816"/>
            <a:ext cx="928459" cy="461665"/>
          </a:xfrm>
          <a:prstGeom prst="rect">
            <a:avLst/>
          </a:prstGeom>
          <a:noFill/>
        </p:spPr>
        <p:txBody>
          <a:bodyPr wrap="none" rtlCol="0">
            <a:spAutoFit/>
          </a:bodyPr>
          <a:lstStyle/>
          <a:p>
            <a:r>
              <a:rPr lang="ru-RU" sz="2400" dirty="0" smtClean="0"/>
              <a:t>через</a:t>
            </a:r>
            <a:endParaRPr lang="ru-RU" sz="2400" dirty="0"/>
          </a:p>
        </p:txBody>
      </p:sp>
      <p:pic>
        <p:nvPicPr>
          <p:cNvPr id="11269" name="Picture 5" descr="C:\Users\Anastassia\Downloads\CodeCogsEqn (71).gif"/>
          <p:cNvPicPr>
            <a:picLocks noChangeAspect="1" noChangeArrowheads="1"/>
          </p:cNvPicPr>
          <p:nvPr/>
        </p:nvPicPr>
        <p:blipFill>
          <a:blip r:embed="rId15" cstate="print"/>
          <a:srcRect/>
          <a:stretch>
            <a:fillRect/>
          </a:stretch>
        </p:blipFill>
        <p:spPr bwMode="auto">
          <a:xfrm>
            <a:off x="6524575" y="1850698"/>
            <a:ext cx="1647825" cy="323850"/>
          </a:xfrm>
          <a:prstGeom prst="rect">
            <a:avLst/>
          </a:prstGeom>
          <a:noFill/>
        </p:spPr>
      </p:pic>
      <p:sp>
        <p:nvSpPr>
          <p:cNvPr id="24" name="Номер слайда 23"/>
          <p:cNvSpPr>
            <a:spLocks noGrp="1"/>
          </p:cNvSpPr>
          <p:nvPr>
            <p:ph type="sldNum" sz="quarter" idx="12"/>
          </p:nvPr>
        </p:nvSpPr>
        <p:spPr/>
        <p:txBody>
          <a:bodyPr/>
          <a:lstStyle/>
          <a:p>
            <a:fld id="{5D103A40-F55B-4126-9048-DEAA9268EDBE}" type="slidenum">
              <a:rPr lang="ru-RU" smtClean="0"/>
              <a:pPr/>
              <a:t>15</a:t>
            </a:fld>
            <a:r>
              <a:rPr lang="ru-RU" smtClean="0"/>
              <a:t>/17</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836712"/>
          </a:xfrm>
        </p:spPr>
        <p:txBody>
          <a:bodyPr>
            <a:normAutofit fontScale="90000"/>
          </a:bodyPr>
          <a:lstStyle/>
          <a:p>
            <a:r>
              <a:rPr lang="ru-RU" sz="3200" dirty="0" smtClean="0"/>
              <a:t>Сравнение методов</a:t>
            </a:r>
            <a:r>
              <a:rPr lang="en-US" sz="3200" dirty="0" smtClean="0"/>
              <a:t> </a:t>
            </a:r>
            <a:r>
              <a:rPr lang="ru-RU" sz="3200" dirty="0" smtClean="0"/>
              <a:t>(Н. </a:t>
            </a:r>
            <a:r>
              <a:rPr lang="ru-RU" sz="3200" dirty="0" err="1" smtClean="0"/>
              <a:t>Хаттен</a:t>
            </a:r>
            <a:r>
              <a:rPr lang="ru-RU" sz="3200" dirty="0" smtClean="0"/>
              <a:t> и Р.Рассел</a:t>
            </a:r>
            <a:r>
              <a:rPr lang="en-US" sz="3200" dirty="0" smtClean="0"/>
              <a:t>, 2015</a:t>
            </a:r>
            <a:r>
              <a:rPr lang="ru-RU" sz="3200" dirty="0" smtClean="0"/>
              <a:t> г.</a:t>
            </a:r>
            <a:r>
              <a:rPr lang="en-US" sz="3200" dirty="0" smtClean="0"/>
              <a:t>)</a:t>
            </a:r>
            <a:endParaRPr lang="ru-RU" sz="3200" dirty="0"/>
          </a:p>
        </p:txBody>
      </p:sp>
      <p:graphicFrame>
        <p:nvGraphicFramePr>
          <p:cNvPr id="4" name="Содержимое 3"/>
          <p:cNvGraphicFramePr>
            <a:graphicFrameLocks noGrp="1"/>
          </p:cNvGraphicFramePr>
          <p:nvPr>
            <p:ph idx="1"/>
          </p:nvPr>
        </p:nvGraphicFramePr>
        <p:xfrm>
          <a:off x="52130" y="672818"/>
          <a:ext cx="9036496" cy="6035352"/>
        </p:xfrm>
        <a:graphic>
          <a:graphicData uri="http://schemas.openxmlformats.org/drawingml/2006/table">
            <a:tbl>
              <a:tblPr firstRow="1" bandRow="1">
                <a:tableStyleId>{5C22544A-7EE6-4342-B048-85BDC9FD1C3A}</a:tableStyleId>
              </a:tblPr>
              <a:tblGrid>
                <a:gridCol w="2964160"/>
                <a:gridCol w="3048000"/>
                <a:gridCol w="3024336"/>
              </a:tblGrid>
              <a:tr h="1080120">
                <a:tc>
                  <a:txBody>
                    <a:bodyPr/>
                    <a:lstStyle/>
                    <a:p>
                      <a:pPr algn="ctr"/>
                      <a:r>
                        <a:rPr lang="ru-RU" sz="2000" dirty="0" smtClean="0">
                          <a:solidFill>
                            <a:schemeClr val="tx1"/>
                          </a:solidFill>
                        </a:rPr>
                        <a:t>Эллиптические</a:t>
                      </a:r>
                      <a:r>
                        <a:rPr lang="ru-RU" sz="2000" baseline="0" dirty="0" smtClean="0">
                          <a:solidFill>
                            <a:schemeClr val="tx1"/>
                          </a:solidFill>
                        </a:rPr>
                        <a:t> функции Якоби</a:t>
                      </a:r>
                    </a:p>
                    <a:p>
                      <a:pPr algn="ctr"/>
                      <a:r>
                        <a:rPr lang="ru-RU" sz="2000" baseline="0" dirty="0" smtClean="0">
                          <a:solidFill>
                            <a:schemeClr val="tx1"/>
                          </a:solidFill>
                        </a:rPr>
                        <a:t>(Лантуан</a:t>
                      </a:r>
                      <a:r>
                        <a:rPr lang="en-US" sz="2000" baseline="0" dirty="0" smtClean="0">
                          <a:solidFill>
                            <a:schemeClr val="tx1"/>
                          </a:solidFill>
                        </a:rPr>
                        <a:t>)</a:t>
                      </a:r>
                      <a:endParaRPr lang="ru-R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dirty="0" smtClean="0">
                          <a:solidFill>
                            <a:schemeClr val="tx1"/>
                          </a:solidFill>
                        </a:rPr>
                        <a:t>Эллиптические</a:t>
                      </a:r>
                      <a:r>
                        <a:rPr lang="ru-RU" sz="2000" baseline="0" dirty="0" smtClean="0">
                          <a:solidFill>
                            <a:schemeClr val="tx1"/>
                          </a:solidFill>
                        </a:rPr>
                        <a:t> функции Вейерштрасса</a:t>
                      </a:r>
                    </a:p>
                    <a:p>
                      <a:pPr algn="ctr"/>
                      <a:r>
                        <a:rPr lang="ru-RU" sz="2000" baseline="0" dirty="0" smtClean="0">
                          <a:solidFill>
                            <a:schemeClr val="tx1"/>
                          </a:solidFill>
                        </a:rPr>
                        <a:t>(Бискани</a:t>
                      </a:r>
                      <a:r>
                        <a:rPr lang="en-US" sz="2000" baseline="0" dirty="0" smtClean="0">
                          <a:solidFill>
                            <a:schemeClr val="tx1"/>
                          </a:solidFill>
                        </a:rPr>
                        <a:t>)</a:t>
                      </a:r>
                      <a:endParaRPr lang="ru-R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F</a:t>
                      </a:r>
                      <a:r>
                        <a:rPr lang="ru-RU" sz="2000" dirty="0" smtClean="0">
                          <a:solidFill>
                            <a:schemeClr val="tx1"/>
                          </a:solidFill>
                        </a:rPr>
                        <a:t>-</a:t>
                      </a:r>
                      <a:r>
                        <a:rPr lang="ru-RU" sz="2000" baseline="0" dirty="0" smtClean="0">
                          <a:solidFill>
                            <a:schemeClr val="tx1"/>
                          </a:solidFill>
                        </a:rPr>
                        <a:t> , </a:t>
                      </a:r>
                      <a:r>
                        <a:rPr lang="en-US" sz="2000" dirty="0" smtClean="0">
                          <a:solidFill>
                            <a:schemeClr val="tx1"/>
                          </a:solidFill>
                        </a:rPr>
                        <a:t>G</a:t>
                      </a:r>
                      <a:r>
                        <a:rPr lang="ru-RU" sz="2000" dirty="0" smtClean="0">
                          <a:solidFill>
                            <a:schemeClr val="tx1"/>
                          </a:solidFill>
                        </a:rPr>
                        <a:t>-</a:t>
                      </a:r>
                      <a:r>
                        <a:rPr lang="ru-RU" sz="2000" baseline="0" dirty="0" smtClean="0">
                          <a:solidFill>
                            <a:schemeClr val="tx1"/>
                          </a:solidFill>
                        </a:rPr>
                        <a:t> и </a:t>
                      </a:r>
                      <a:r>
                        <a:rPr lang="en-US" sz="2000" baseline="0" dirty="0" smtClean="0">
                          <a:solidFill>
                            <a:schemeClr val="tx1"/>
                          </a:solidFill>
                        </a:rPr>
                        <a:t>H-</a:t>
                      </a:r>
                      <a:r>
                        <a:rPr lang="ru-RU" sz="2000" dirty="0" smtClean="0">
                          <a:solidFill>
                            <a:schemeClr val="tx1"/>
                          </a:solidFill>
                        </a:rPr>
                        <a:t>ряды</a:t>
                      </a:r>
                      <a:endParaRPr lang="en-US" sz="2000" dirty="0" smtClean="0">
                        <a:solidFill>
                          <a:schemeClr val="tx1"/>
                        </a:solidFill>
                      </a:endParaRPr>
                    </a:p>
                    <a:p>
                      <a:pPr algn="ctr"/>
                      <a:r>
                        <a:rPr lang="en-US" sz="2000" dirty="0" smtClean="0">
                          <a:solidFill>
                            <a:schemeClr val="tx1"/>
                          </a:solidFill>
                        </a:rPr>
                        <a:t>(</a:t>
                      </a:r>
                      <a:r>
                        <a:rPr lang="ru-RU" sz="2000" dirty="0" smtClean="0">
                          <a:solidFill>
                            <a:schemeClr val="tx1"/>
                          </a:solidFill>
                        </a:rPr>
                        <a:t>Пеллегрини</a:t>
                      </a:r>
                      <a:r>
                        <a:rPr lang="en-US" sz="2000" dirty="0" smtClean="0">
                          <a:solidFill>
                            <a:schemeClr val="tx1"/>
                          </a:solidFill>
                        </a:rPr>
                        <a:t>)</a:t>
                      </a:r>
                      <a:endParaRPr lang="ru-RU"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5709">
                <a:tc>
                  <a:txBody>
                    <a:bodyPr/>
                    <a:lstStyle/>
                    <a:p>
                      <a:pPr>
                        <a:buFont typeface="Arial" pitchFamily="34" charset="0"/>
                        <a:buNone/>
                      </a:pPr>
                      <a:r>
                        <a:rPr lang="ru-RU" sz="2800" b="0" i="0" kern="1200" dirty="0" smtClean="0">
                          <a:solidFill>
                            <a:srgbClr val="00B050"/>
                          </a:solidFill>
                          <a:latin typeface="+mn-lt"/>
                          <a:ea typeface="+mn-ea"/>
                          <a:cs typeface="+mn-cs"/>
                        </a:rPr>
                        <a:t>✓</a:t>
                      </a:r>
                      <a:r>
                        <a:rPr lang="ru-RU" dirty="0" smtClean="0">
                          <a:solidFill>
                            <a:schemeClr val="tx1"/>
                          </a:solidFill>
                        </a:rPr>
                        <a:t>аналитический метод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800" b="0" i="0" kern="1200" dirty="0" smtClean="0">
                          <a:solidFill>
                            <a:srgbClr val="00B050"/>
                          </a:solidFill>
                          <a:latin typeface="+mn-lt"/>
                          <a:ea typeface="+mn-ea"/>
                          <a:cs typeface="+mn-cs"/>
                        </a:rPr>
                        <a:t>✓</a:t>
                      </a:r>
                      <a:r>
                        <a:rPr lang="ru-RU" dirty="0" smtClean="0">
                          <a:solidFill>
                            <a:schemeClr val="tx1"/>
                          </a:solidFill>
                        </a:rPr>
                        <a:t>аналитический метод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C00000"/>
                          </a:solidFill>
                          <a:latin typeface="+mn-lt"/>
                          <a:ea typeface="+mn-ea"/>
                          <a:cs typeface="+mn-cs"/>
                        </a:rPr>
                        <a:t>✗</a:t>
                      </a:r>
                      <a:r>
                        <a:rPr lang="ru-RU" sz="1800" b="0" i="0" kern="1200" baseline="0" dirty="0" smtClean="0">
                          <a:solidFill>
                            <a:schemeClr val="tx1"/>
                          </a:solidFill>
                          <a:latin typeface="+mn-lt"/>
                          <a:ea typeface="+mn-ea"/>
                          <a:cs typeface="+mn-cs"/>
                        </a:rPr>
                        <a:t>полу</a:t>
                      </a:r>
                      <a:r>
                        <a:rPr lang="ru-RU" sz="1800" baseline="0" dirty="0" smtClean="0">
                          <a:solidFill>
                            <a:schemeClr val="tx1"/>
                          </a:solidFill>
                        </a:rPr>
                        <a:t>аналитический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7984">
                <a:tc>
                  <a:txBody>
                    <a:bodyPr/>
                    <a:lstStyle/>
                    <a:p>
                      <a:pPr>
                        <a:buFontTx/>
                        <a:buNone/>
                      </a:pPr>
                      <a:r>
                        <a:rPr lang="ru-RU" sz="2800" b="0" i="0" kern="1200" dirty="0" smtClean="0">
                          <a:solidFill>
                            <a:srgbClr val="00B050"/>
                          </a:solidFill>
                          <a:latin typeface="+mn-lt"/>
                          <a:ea typeface="+mn-ea"/>
                          <a:cs typeface="+mn-cs"/>
                        </a:rPr>
                        <a:t>✓</a:t>
                      </a:r>
                      <a:r>
                        <a:rPr lang="ru-RU" dirty="0" smtClean="0">
                          <a:solidFill>
                            <a:schemeClr val="tx1"/>
                          </a:solidFill>
                        </a:rPr>
                        <a:t>быстрее</a:t>
                      </a:r>
                      <a:r>
                        <a:rPr lang="ru-RU" baseline="0" dirty="0" smtClean="0">
                          <a:solidFill>
                            <a:schemeClr val="tx1"/>
                          </a:solidFill>
                        </a:rPr>
                        <a:t> метода Бискани</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solidFill>
                            <a:schemeClr val="tx1"/>
                          </a:solidFill>
                        </a:rPr>
                        <a:t>(</a:t>
                      </a:r>
                      <a:r>
                        <a:rPr lang="en-US" i="1" dirty="0" smtClean="0">
                          <a:solidFill>
                            <a:schemeClr val="tx1"/>
                          </a:solidFill>
                        </a:rPr>
                        <a:t>t</a:t>
                      </a:r>
                      <a:r>
                        <a:rPr lang="en-US" i="1" baseline="0" dirty="0" smtClean="0">
                          <a:solidFill>
                            <a:schemeClr val="tx1"/>
                          </a:solidFill>
                        </a:rPr>
                        <a:t> = </a:t>
                      </a:r>
                      <a:r>
                        <a:rPr lang="ru-RU" dirty="0" smtClean="0">
                          <a:solidFill>
                            <a:schemeClr val="tx1"/>
                          </a:solidFill>
                        </a:rPr>
                        <a:t>7</a:t>
                      </a:r>
                      <a:r>
                        <a:rPr lang="ru-RU" baseline="0" dirty="0" smtClean="0">
                          <a:solidFill>
                            <a:schemeClr val="tx1"/>
                          </a:solidFill>
                        </a:rPr>
                        <a:t> мкс</a:t>
                      </a:r>
                      <a:r>
                        <a:rPr lang="ru-RU"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800" b="0" i="0" kern="1200" dirty="0" smtClean="0">
                          <a:solidFill>
                            <a:srgbClr val="00B050"/>
                          </a:solidFill>
                          <a:latin typeface="+mn-lt"/>
                          <a:ea typeface="+mn-ea"/>
                          <a:cs typeface="+mn-cs"/>
                        </a:rPr>
                        <a:t>✓</a:t>
                      </a:r>
                      <a:r>
                        <a:rPr lang="ru-RU" dirty="0" smtClean="0">
                          <a:solidFill>
                            <a:schemeClr val="tx1"/>
                          </a:solidFill>
                        </a:rPr>
                        <a:t>быстрее </a:t>
                      </a:r>
                      <a:r>
                        <a:rPr lang="en-US" dirty="0" smtClean="0">
                          <a:solidFill>
                            <a:schemeClr val="tx1"/>
                          </a:solidFill>
                        </a:rPr>
                        <a:t>RKF8</a:t>
                      </a:r>
                      <a:r>
                        <a:rPr lang="ru-RU" dirty="0" smtClean="0">
                          <a:solidFill>
                            <a:schemeClr val="tx1"/>
                          </a:solidFill>
                        </a:rPr>
                        <a:t> </a:t>
                      </a:r>
                    </a:p>
                    <a:p>
                      <a:r>
                        <a:rPr lang="ru-RU" dirty="0" smtClean="0">
                          <a:solidFill>
                            <a:schemeClr val="tx1"/>
                          </a:solidFill>
                        </a:rPr>
                        <a:t>(</a:t>
                      </a:r>
                      <a:r>
                        <a:rPr lang="en-US" i="1" dirty="0" smtClean="0">
                          <a:solidFill>
                            <a:schemeClr val="tx1"/>
                          </a:solidFill>
                        </a:rPr>
                        <a:t>t</a:t>
                      </a:r>
                      <a:r>
                        <a:rPr lang="en-US" i="1" baseline="0" dirty="0" smtClean="0">
                          <a:solidFill>
                            <a:schemeClr val="tx1"/>
                          </a:solidFill>
                        </a:rPr>
                        <a:t> = </a:t>
                      </a:r>
                      <a:r>
                        <a:rPr lang="ru-RU" dirty="0" smtClean="0">
                          <a:solidFill>
                            <a:schemeClr val="tx1"/>
                          </a:solidFill>
                        </a:rPr>
                        <a:t>20</a:t>
                      </a:r>
                      <a:r>
                        <a:rPr lang="ru-RU" baseline="0" dirty="0" smtClean="0">
                          <a:solidFill>
                            <a:schemeClr val="tx1"/>
                          </a:solidFill>
                        </a:rPr>
                        <a:t> мкс</a:t>
                      </a:r>
                      <a:r>
                        <a:rPr lang="ru-RU"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00B050"/>
                          </a:solidFill>
                          <a:latin typeface="+mn-lt"/>
                          <a:ea typeface="+mn-ea"/>
                          <a:cs typeface="+mn-cs"/>
                        </a:rPr>
                        <a:t>✓</a:t>
                      </a:r>
                      <a:r>
                        <a:rPr lang="ru-RU" sz="1800" b="0" i="0" kern="1200" dirty="0" smtClean="0">
                          <a:solidFill>
                            <a:schemeClr val="tx1"/>
                          </a:solidFill>
                          <a:latin typeface="+mn-lt"/>
                          <a:ea typeface="+mn-ea"/>
                          <a:cs typeface="+mn-cs"/>
                        </a:rPr>
                        <a:t>быстрее</a:t>
                      </a:r>
                      <a:r>
                        <a:rPr lang="ru-RU" sz="1800" b="0" i="0" kern="1200" baseline="0" dirty="0" smtClean="0">
                          <a:solidFill>
                            <a:schemeClr val="tx1"/>
                          </a:solidFill>
                          <a:latin typeface="+mn-lt"/>
                          <a:ea typeface="+mn-ea"/>
                          <a:cs typeface="+mn-cs"/>
                        </a:rPr>
                        <a:t> всех</a:t>
                      </a:r>
                      <a:r>
                        <a:rPr lang="ru-RU" dirty="0" smtClean="0">
                          <a:solidFill>
                            <a:schemeClr val="tx1"/>
                          </a:solidFill>
                        </a:rPr>
                        <a:t> при 12-18</a:t>
                      </a:r>
                      <a:r>
                        <a:rPr lang="ru-RU" baseline="0" dirty="0" smtClean="0">
                          <a:solidFill>
                            <a:schemeClr val="tx1"/>
                          </a:solidFill>
                        </a:rPr>
                        <a:t>  порядках (</a:t>
                      </a:r>
                      <a:r>
                        <a:rPr lang="en-US" i="1" dirty="0" smtClean="0">
                          <a:solidFill>
                            <a:schemeClr val="tx1"/>
                          </a:solidFill>
                        </a:rPr>
                        <a:t>t</a:t>
                      </a:r>
                      <a:r>
                        <a:rPr lang="en-US" i="1" baseline="0" dirty="0" smtClean="0">
                          <a:solidFill>
                            <a:schemeClr val="tx1"/>
                          </a:solidFill>
                        </a:rPr>
                        <a:t> = </a:t>
                      </a:r>
                      <a:r>
                        <a:rPr lang="ru-RU" baseline="0" dirty="0" smtClean="0">
                          <a:solidFill>
                            <a:schemeClr val="tx1"/>
                          </a:solidFill>
                        </a:rPr>
                        <a:t>0.8 – 9 мкс)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49600">
                <a:tc>
                  <a:txBody>
                    <a:bodyPr/>
                    <a:lstStyle/>
                    <a:p>
                      <a:pPr>
                        <a:buFontTx/>
                        <a:buNone/>
                      </a:pPr>
                      <a:r>
                        <a:rPr lang="ru-RU" sz="2800" b="0" i="0" kern="1200" dirty="0" smtClean="0">
                          <a:solidFill>
                            <a:srgbClr val="C00000"/>
                          </a:solidFill>
                          <a:latin typeface="+mn-lt"/>
                          <a:ea typeface="+mn-ea"/>
                          <a:cs typeface="+mn-cs"/>
                        </a:rPr>
                        <a:t>✗</a:t>
                      </a:r>
                      <a:r>
                        <a:rPr lang="ru-RU" baseline="0" dirty="0" smtClean="0">
                          <a:solidFill>
                            <a:schemeClr val="tx1"/>
                          </a:solidFill>
                        </a:rPr>
                        <a:t> классификация случаев по начальным данным</a:t>
                      </a:r>
                      <a:endParaRPr lang="ru-RU"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800" b="0" i="0" kern="1200" dirty="0" smtClean="0">
                          <a:solidFill>
                            <a:srgbClr val="00B050"/>
                          </a:solidFill>
                          <a:latin typeface="+mn-lt"/>
                          <a:ea typeface="+mn-ea"/>
                          <a:cs typeface="+mn-cs"/>
                        </a:rPr>
                        <a:t>✓</a:t>
                      </a:r>
                      <a:r>
                        <a:rPr lang="ru-RU" sz="2800" b="1" dirty="0" smtClean="0">
                          <a:solidFill>
                            <a:schemeClr val="tx1"/>
                          </a:solidFill>
                        </a:rPr>
                        <a:t> </a:t>
                      </a:r>
                      <a:r>
                        <a:rPr lang="ru-RU" dirty="0" smtClean="0">
                          <a:solidFill>
                            <a:schemeClr val="tx1"/>
                          </a:solidFill>
                        </a:rPr>
                        <a:t>универсальные формулы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00B050"/>
                          </a:solidFill>
                          <a:latin typeface="+mn-lt"/>
                          <a:ea typeface="+mn-ea"/>
                          <a:cs typeface="+mn-cs"/>
                        </a:rPr>
                        <a:t>✓</a:t>
                      </a:r>
                      <a:r>
                        <a:rPr lang="ru-RU" baseline="0" dirty="0" smtClean="0">
                          <a:solidFill>
                            <a:schemeClr val="tx1"/>
                          </a:solidFill>
                        </a:rPr>
                        <a:t> </a:t>
                      </a:r>
                      <a:r>
                        <a:rPr lang="ru-RU" dirty="0" smtClean="0">
                          <a:solidFill>
                            <a:schemeClr val="tx1"/>
                          </a:solidFill>
                        </a:rPr>
                        <a:t>универсальные формулы</a:t>
                      </a:r>
                      <a:endParaRPr lang="ru-RU"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64">
                <a:tc>
                  <a:txBody>
                    <a:bodyPr/>
                    <a:lstStyle/>
                    <a:p>
                      <a:pPr>
                        <a:buFontTx/>
                        <a:buNone/>
                      </a:pPr>
                      <a:r>
                        <a:rPr lang="ru-RU" sz="2800" b="0" i="0" kern="1200" dirty="0" smtClean="0">
                          <a:solidFill>
                            <a:srgbClr val="C00000"/>
                          </a:solidFill>
                          <a:latin typeface="+mn-lt"/>
                          <a:ea typeface="+mn-ea"/>
                          <a:cs typeface="+mn-cs"/>
                        </a:rPr>
                        <a:t>✗</a:t>
                      </a:r>
                      <a:r>
                        <a:rPr lang="ru-RU" dirty="0" smtClean="0">
                          <a:solidFill>
                            <a:schemeClr val="tx1"/>
                          </a:solidFill>
                        </a:rPr>
                        <a:t> </a:t>
                      </a:r>
                      <a:r>
                        <a:rPr lang="en-US" dirty="0" smtClean="0">
                          <a:solidFill>
                            <a:schemeClr val="tx1"/>
                          </a:solidFill>
                        </a:rPr>
                        <a:t>3D </a:t>
                      </a:r>
                      <a:r>
                        <a:rPr lang="ru-RU" dirty="0" smtClean="0">
                          <a:solidFill>
                            <a:schemeClr val="tx1"/>
                          </a:solidFill>
                        </a:rPr>
                        <a:t>и </a:t>
                      </a:r>
                      <a:r>
                        <a:rPr lang="en-US" dirty="0" smtClean="0">
                          <a:solidFill>
                            <a:schemeClr val="tx1"/>
                          </a:solidFill>
                        </a:rPr>
                        <a:t>2D </a:t>
                      </a:r>
                      <a:r>
                        <a:rPr lang="ru-RU" dirty="0" smtClean="0">
                          <a:solidFill>
                            <a:schemeClr val="tx1"/>
                          </a:solidFill>
                        </a:rPr>
                        <a:t>различаются</a:t>
                      </a:r>
                      <a:endParaRPr lang="ru-RU"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800" b="0" i="0" kern="1200" dirty="0" smtClean="0">
                          <a:solidFill>
                            <a:srgbClr val="C00000"/>
                          </a:solidFill>
                          <a:latin typeface="+mn-lt"/>
                          <a:ea typeface="+mn-ea"/>
                          <a:cs typeface="+mn-cs"/>
                        </a:rPr>
                        <a:t>✗</a:t>
                      </a:r>
                      <a:r>
                        <a:rPr lang="ru-RU" baseline="0" dirty="0" smtClean="0">
                          <a:solidFill>
                            <a:schemeClr val="tx1"/>
                          </a:solidFill>
                        </a:rPr>
                        <a:t> Только </a:t>
                      </a:r>
                      <a:r>
                        <a:rPr lang="en-US" dirty="0" smtClean="0">
                          <a:solidFill>
                            <a:schemeClr val="tx1"/>
                          </a:solidFill>
                        </a:rPr>
                        <a:t>3D</a:t>
                      </a:r>
                      <a:endParaRPr lang="ru-RU"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800" b="0" i="0" kern="1200" dirty="0" smtClean="0">
                          <a:solidFill>
                            <a:srgbClr val="00B050"/>
                          </a:solidFill>
                          <a:latin typeface="+mn-lt"/>
                          <a:ea typeface="+mn-ea"/>
                          <a:cs typeface="+mn-cs"/>
                        </a:rPr>
                        <a:t>✓</a:t>
                      </a:r>
                      <a:r>
                        <a:rPr lang="en-US" dirty="0" smtClean="0">
                          <a:solidFill>
                            <a:schemeClr val="tx1"/>
                          </a:solidFill>
                        </a:rPr>
                        <a:t> 3D </a:t>
                      </a:r>
                      <a:r>
                        <a:rPr lang="ru-RU" dirty="0" smtClean="0">
                          <a:solidFill>
                            <a:schemeClr val="tx1"/>
                          </a:solidFill>
                        </a:rPr>
                        <a:t>и </a:t>
                      </a:r>
                      <a:r>
                        <a:rPr lang="en-US" dirty="0" smtClean="0">
                          <a:solidFill>
                            <a:schemeClr val="tx1"/>
                          </a:solidFill>
                        </a:rPr>
                        <a:t>2D</a:t>
                      </a:r>
                      <a:r>
                        <a:rPr lang="ru-RU" dirty="0" smtClean="0">
                          <a:solidFill>
                            <a:schemeClr val="tx1"/>
                          </a:solidFill>
                        </a:rPr>
                        <a:t> совпадают</a:t>
                      </a:r>
                      <a:r>
                        <a:rPr lang="en-US" dirty="0" smtClean="0">
                          <a:solidFill>
                            <a:schemeClr val="tx1"/>
                          </a:solidFill>
                        </a:rPr>
                        <a:t> </a:t>
                      </a:r>
                      <a:endParaRPr lang="ru-RU"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521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00B050"/>
                          </a:solidFill>
                          <a:latin typeface="+mn-lt"/>
                          <a:ea typeface="+mn-ea"/>
                          <a:cs typeface="+mn-cs"/>
                        </a:rPr>
                        <a:t>✓ </a:t>
                      </a:r>
                      <a:r>
                        <a:rPr lang="ru-RU" baseline="0" dirty="0" smtClean="0">
                          <a:solidFill>
                            <a:schemeClr val="tx1"/>
                          </a:solidFill>
                        </a:rPr>
                        <a:t>все вычисления проводятся с действительными  числами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800" b="0" i="0" kern="1200" dirty="0" smtClean="0">
                          <a:solidFill>
                            <a:srgbClr val="C00000"/>
                          </a:solidFill>
                          <a:latin typeface="+mn-lt"/>
                          <a:ea typeface="+mn-ea"/>
                          <a:cs typeface="+mn-cs"/>
                        </a:rPr>
                        <a:t>✗</a:t>
                      </a:r>
                      <a:r>
                        <a:rPr lang="ru-RU" sz="2800" b="1" dirty="0" smtClean="0">
                          <a:solidFill>
                            <a:schemeClr val="tx1"/>
                          </a:solidFill>
                        </a:rPr>
                        <a:t> </a:t>
                      </a:r>
                      <a:r>
                        <a:rPr lang="ru-RU" dirty="0" smtClean="0">
                          <a:solidFill>
                            <a:schemeClr val="tx1"/>
                          </a:solidFill>
                        </a:rPr>
                        <a:t> </a:t>
                      </a:r>
                      <a:r>
                        <a:rPr lang="ru-RU" baseline="0" dirty="0" smtClean="0">
                          <a:solidFill>
                            <a:schemeClr val="tx1"/>
                          </a:solidFill>
                        </a:rPr>
                        <a:t>используются вычисления в поле комплексных чисел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C00000"/>
                          </a:solidFill>
                          <a:latin typeface="+mn-lt"/>
                          <a:ea typeface="+mn-ea"/>
                          <a:cs typeface="+mn-cs"/>
                        </a:rPr>
                        <a:t>✗</a:t>
                      </a:r>
                      <a:r>
                        <a:rPr lang="ru-RU" baseline="0" dirty="0" smtClean="0">
                          <a:solidFill>
                            <a:schemeClr val="tx1"/>
                          </a:solidFill>
                        </a:rPr>
                        <a:t>нужно контролировать шаг по времени</a:t>
                      </a:r>
                    </a:p>
                    <a:p>
                      <a:endParaRPr lang="ru-RU"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46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C00000"/>
                          </a:solidFill>
                          <a:latin typeface="+mn-lt"/>
                          <a:ea typeface="+mn-ea"/>
                          <a:cs typeface="+mn-cs"/>
                        </a:rPr>
                        <a:t>✗</a:t>
                      </a:r>
                      <a:r>
                        <a:rPr lang="ru-RU" baseline="0" dirty="0" smtClean="0">
                          <a:solidFill>
                            <a:schemeClr val="tx1"/>
                          </a:solidFill>
                        </a:rPr>
                        <a:t> Ошибки округления являются основным источником  погрешности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00B050"/>
                          </a:solidFill>
                          <a:latin typeface="+mn-lt"/>
                          <a:ea typeface="+mn-ea"/>
                          <a:cs typeface="+mn-cs"/>
                        </a:rPr>
                        <a:t>✓</a:t>
                      </a:r>
                      <a:r>
                        <a:rPr lang="ru-RU" dirty="0" smtClean="0">
                          <a:solidFill>
                            <a:schemeClr val="tx1"/>
                          </a:solidFill>
                        </a:rPr>
                        <a:t> проще</a:t>
                      </a:r>
                      <a:r>
                        <a:rPr lang="ru-RU" baseline="0" dirty="0" smtClean="0">
                          <a:solidFill>
                            <a:schemeClr val="tx1"/>
                          </a:solidFill>
                        </a:rPr>
                        <a:t> всего реализуется программно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kern="1200" dirty="0" smtClean="0">
                          <a:solidFill>
                            <a:srgbClr val="00B050"/>
                          </a:solidFill>
                          <a:latin typeface="+mn-lt"/>
                          <a:ea typeface="+mn-ea"/>
                          <a:cs typeface="+mn-cs"/>
                        </a:rPr>
                        <a:t>✓</a:t>
                      </a:r>
                      <a:r>
                        <a:rPr lang="ru-RU" sz="1800" b="0" baseline="0" dirty="0" smtClean="0">
                          <a:solidFill>
                            <a:schemeClr val="tx1"/>
                          </a:solidFill>
                        </a:rPr>
                        <a:t>точность регулируется выбором количеством слагаемых ряда</a:t>
                      </a:r>
                      <a:endParaRPr lang="ru-RU"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Номер слайда 5"/>
          <p:cNvSpPr>
            <a:spLocks noGrp="1"/>
          </p:cNvSpPr>
          <p:nvPr>
            <p:ph type="sldNum" sz="quarter" idx="12"/>
          </p:nvPr>
        </p:nvSpPr>
        <p:spPr/>
        <p:txBody>
          <a:bodyPr/>
          <a:lstStyle/>
          <a:p>
            <a:fld id="{5D103A40-F55B-4126-9048-DEAA9268EDBE}" type="slidenum">
              <a:rPr lang="ru-RU" smtClean="0"/>
              <a:pPr/>
              <a:t>16</a:t>
            </a:fld>
            <a:r>
              <a:rPr lang="ru-RU" smtClean="0"/>
              <a:t>/17</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Заключение</a:t>
            </a:r>
            <a:endParaRPr lang="ru-RU" dirty="0"/>
          </a:p>
        </p:txBody>
      </p:sp>
      <p:sp>
        <p:nvSpPr>
          <p:cNvPr id="3" name="Объект 2"/>
          <p:cNvSpPr>
            <a:spLocks noGrp="1"/>
          </p:cNvSpPr>
          <p:nvPr>
            <p:ph idx="1"/>
          </p:nvPr>
        </p:nvSpPr>
        <p:spPr>
          <a:xfrm>
            <a:off x="457200" y="1556792"/>
            <a:ext cx="8229600" cy="4281339"/>
          </a:xfrm>
        </p:spPr>
        <p:txBody>
          <a:bodyPr>
            <a:normAutofit lnSpcReduction="10000"/>
          </a:bodyPr>
          <a:lstStyle/>
          <a:p>
            <a:pPr marL="0" indent="0">
              <a:lnSpc>
                <a:spcPct val="90000"/>
              </a:lnSpc>
              <a:spcBef>
                <a:spcPts val="0"/>
              </a:spcBef>
              <a:spcAft>
                <a:spcPts val="2400"/>
              </a:spcAft>
            </a:pPr>
            <a:r>
              <a:rPr lang="ru-RU" b="1" dirty="0" smtClean="0"/>
              <a:t> </a:t>
            </a:r>
            <a:r>
              <a:rPr lang="ru-RU" sz="2800" dirty="0" smtClean="0"/>
              <a:t>При оптимизации траекторий сначала используют прямые методы, а затем их решение рассматривают в качестве начального приближения для непрямых методов</a:t>
            </a:r>
          </a:p>
          <a:p>
            <a:pPr marL="0" indent="0">
              <a:lnSpc>
                <a:spcPct val="90000"/>
              </a:lnSpc>
              <a:spcBef>
                <a:spcPts val="0"/>
              </a:spcBef>
              <a:spcAft>
                <a:spcPts val="2400"/>
              </a:spcAft>
            </a:pPr>
            <a:r>
              <a:rPr lang="ru-RU" sz="2800" dirty="0" smtClean="0"/>
              <a:t> Оптимальное управление в прямых методах ищется в кусочно-постоянном виде, отсюда возникает задача Штарка</a:t>
            </a:r>
          </a:p>
          <a:p>
            <a:pPr marL="0" indent="0">
              <a:lnSpc>
                <a:spcPct val="90000"/>
              </a:lnSpc>
            </a:pPr>
            <a:r>
              <a:rPr lang="en-US" sz="2800" b="1" dirty="0" smtClean="0"/>
              <a:t> </a:t>
            </a:r>
            <a:r>
              <a:rPr lang="ru-RU" sz="2800" dirty="0" smtClean="0"/>
              <a:t>Среди всех методов решения задачи Штарка на настоящий момент наиболее эффективным и универсальным является метод Пеллегрини </a:t>
            </a:r>
          </a:p>
        </p:txBody>
      </p:sp>
      <p:sp>
        <p:nvSpPr>
          <p:cNvPr id="5" name="TextBox 4"/>
          <p:cNvSpPr txBox="1"/>
          <p:nvPr/>
        </p:nvSpPr>
        <p:spPr>
          <a:xfrm>
            <a:off x="2411760" y="6093296"/>
            <a:ext cx="4089581" cy="584775"/>
          </a:xfrm>
          <a:prstGeom prst="rect">
            <a:avLst/>
          </a:prstGeom>
          <a:noFill/>
        </p:spPr>
        <p:txBody>
          <a:bodyPr wrap="none" rtlCol="0">
            <a:spAutoFit/>
          </a:bodyPr>
          <a:lstStyle/>
          <a:p>
            <a:r>
              <a:rPr lang="ru-RU" sz="3200" dirty="0" smtClean="0"/>
              <a:t>Спасибо за внимание!</a:t>
            </a:r>
            <a:endParaRPr lang="ru-RU" sz="3200" dirty="0"/>
          </a:p>
        </p:txBody>
      </p:sp>
      <p:sp>
        <p:nvSpPr>
          <p:cNvPr id="6" name="Номер слайда 5"/>
          <p:cNvSpPr>
            <a:spLocks noGrp="1"/>
          </p:cNvSpPr>
          <p:nvPr>
            <p:ph type="sldNum" sz="quarter" idx="12"/>
          </p:nvPr>
        </p:nvSpPr>
        <p:spPr/>
        <p:txBody>
          <a:bodyPr/>
          <a:lstStyle/>
          <a:p>
            <a:fld id="{5D103A40-F55B-4126-9048-DEAA9268EDBE}" type="slidenum">
              <a:rPr lang="ru-RU" smtClean="0"/>
              <a:pPr/>
              <a:t>17</a:t>
            </a:fld>
            <a:r>
              <a:rPr lang="ru-RU" smtClean="0"/>
              <a:t>/17</a:t>
            </a:r>
            <a:endParaRPr lang="ru-RU" dirty="0"/>
          </a:p>
        </p:txBody>
      </p:sp>
    </p:spTree>
    <p:extLst>
      <p:ext uri="{BB962C8B-B14F-4D97-AF65-F5344CB8AC3E}">
        <p14:creationId xmlns:p14="http://schemas.microsoft.com/office/powerpoint/2010/main" xmlns="" val="519627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KS - </a:t>
            </a:r>
            <a:r>
              <a:rPr lang="ru-RU" dirty="0" smtClean="0"/>
              <a:t>переменные</a:t>
            </a:r>
            <a:endParaRPr lang="ru-RU" dirty="0"/>
          </a:p>
        </p:txBody>
      </p:sp>
      <p:sp>
        <p:nvSpPr>
          <p:cNvPr id="3" name="Содержимое 2"/>
          <p:cNvSpPr>
            <a:spLocks noGrp="1"/>
          </p:cNvSpPr>
          <p:nvPr>
            <p:ph idx="1"/>
          </p:nvPr>
        </p:nvSpPr>
        <p:spPr/>
        <p:txBody>
          <a:bodyPr/>
          <a:lstStyle/>
          <a:p>
            <a:r>
              <a:rPr lang="ru-RU" dirty="0" smtClean="0"/>
              <a:t>Переменные </a:t>
            </a:r>
            <a:r>
              <a:rPr lang="en-US" b="1" dirty="0" smtClean="0"/>
              <a:t>u</a:t>
            </a:r>
            <a:r>
              <a:rPr lang="ru-RU" dirty="0" smtClean="0"/>
              <a:t> и</a:t>
            </a:r>
            <a:r>
              <a:rPr lang="en-US" dirty="0" smtClean="0"/>
              <a:t> </a:t>
            </a:r>
            <a:r>
              <a:rPr lang="en-US" b="1" dirty="0" smtClean="0"/>
              <a:t>w</a:t>
            </a:r>
            <a:r>
              <a:rPr lang="ru-RU" dirty="0" smtClean="0"/>
              <a:t>, связанные с </a:t>
            </a:r>
            <a:r>
              <a:rPr lang="en-US" b="1" dirty="0" smtClean="0"/>
              <a:t>r</a:t>
            </a:r>
            <a:r>
              <a:rPr lang="ru-RU" dirty="0" smtClean="0"/>
              <a:t> и</a:t>
            </a:r>
            <a:r>
              <a:rPr lang="en-US" dirty="0" smtClean="0"/>
              <a:t> </a:t>
            </a:r>
            <a:r>
              <a:rPr lang="en-US" b="1" dirty="0" smtClean="0"/>
              <a:t>v</a:t>
            </a:r>
            <a:r>
              <a:rPr lang="en-US" dirty="0" smtClean="0"/>
              <a:t> </a:t>
            </a:r>
            <a:r>
              <a:rPr lang="ru-RU" dirty="0" smtClean="0"/>
              <a:t>соотношением</a:t>
            </a:r>
            <a:endParaRPr lang="ru-RU" dirty="0"/>
          </a:p>
        </p:txBody>
      </p:sp>
      <p:pic>
        <p:nvPicPr>
          <p:cNvPr id="49155" name="Picture 3" descr="C:\Users\Anastassia\Downloads\KS.png"/>
          <p:cNvPicPr>
            <a:picLocks noChangeAspect="1" noChangeArrowheads="1"/>
          </p:cNvPicPr>
          <p:nvPr/>
        </p:nvPicPr>
        <p:blipFill>
          <a:blip r:embed="rId2" cstate="print"/>
          <a:srcRect/>
          <a:stretch>
            <a:fillRect/>
          </a:stretch>
        </p:blipFill>
        <p:spPr bwMode="auto">
          <a:xfrm>
            <a:off x="1181100" y="2852737"/>
            <a:ext cx="6781800" cy="1152525"/>
          </a:xfrm>
          <a:prstGeom prst="rect">
            <a:avLst/>
          </a:prstGeom>
          <a:noFill/>
        </p:spPr>
      </p:pic>
      <p:pic>
        <p:nvPicPr>
          <p:cNvPr id="49156" name="Picture 4" descr="C:\Users\Anastassia\Downloads\KS.png"/>
          <p:cNvPicPr>
            <a:picLocks noChangeAspect="1" noChangeArrowheads="1"/>
          </p:cNvPicPr>
          <p:nvPr/>
        </p:nvPicPr>
        <p:blipFill>
          <a:blip r:embed="rId2" cstate="print"/>
          <a:srcRect/>
          <a:stretch>
            <a:fillRect/>
          </a:stretch>
        </p:blipFill>
        <p:spPr bwMode="auto">
          <a:xfrm>
            <a:off x="1181100" y="2852737"/>
            <a:ext cx="6781800" cy="1152525"/>
          </a:xfrm>
          <a:prstGeom prst="rect">
            <a:avLst/>
          </a:prstGeom>
          <a:noFill/>
        </p:spPr>
      </p:pic>
      <p:pic>
        <p:nvPicPr>
          <p:cNvPr id="49157" name="Picture 5" descr="C:\Users\Anastassia\Downloads\KS.png"/>
          <p:cNvPicPr>
            <a:picLocks noChangeAspect="1" noChangeArrowheads="1"/>
          </p:cNvPicPr>
          <p:nvPr/>
        </p:nvPicPr>
        <p:blipFill>
          <a:blip r:embed="rId2" cstate="print"/>
          <a:srcRect/>
          <a:stretch>
            <a:fillRect/>
          </a:stretch>
        </p:blipFill>
        <p:spPr bwMode="auto">
          <a:xfrm>
            <a:off x="1181100" y="2852737"/>
            <a:ext cx="6781800" cy="1152525"/>
          </a:xfrm>
          <a:prstGeom prst="rect">
            <a:avLst/>
          </a:prstGeom>
          <a:noFill/>
        </p:spPr>
      </p:pic>
      <p:sp>
        <p:nvSpPr>
          <p:cNvPr id="8" name="Номер слайда 7"/>
          <p:cNvSpPr>
            <a:spLocks noGrp="1"/>
          </p:cNvSpPr>
          <p:nvPr>
            <p:ph type="sldNum" sz="quarter" idx="12"/>
          </p:nvPr>
        </p:nvSpPr>
        <p:spPr/>
        <p:txBody>
          <a:bodyPr/>
          <a:lstStyle/>
          <a:p>
            <a:fld id="{5D103A40-F55B-4126-9048-DEAA9268EDBE}" type="slidenum">
              <a:rPr lang="ru-RU" smtClean="0"/>
              <a:pPr/>
              <a:t>18</a:t>
            </a:fld>
            <a:r>
              <a:rPr lang="ru-RU" smtClean="0"/>
              <a:t>/17</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Разделение переменных в Гамильтониане</a:t>
            </a:r>
            <a:endParaRPr lang="ru-RU" dirty="0"/>
          </a:p>
        </p:txBody>
      </p:sp>
      <p:sp>
        <p:nvSpPr>
          <p:cNvPr id="3" name="Содержимое 2"/>
          <p:cNvSpPr>
            <a:spLocks noGrp="1"/>
          </p:cNvSpPr>
          <p:nvPr>
            <p:ph idx="1"/>
          </p:nvPr>
        </p:nvSpPr>
        <p:spPr>
          <a:xfrm>
            <a:off x="457200" y="1556792"/>
            <a:ext cx="8229600" cy="3268960"/>
          </a:xfrm>
        </p:spPr>
        <p:txBody>
          <a:bodyPr/>
          <a:lstStyle/>
          <a:p>
            <a:r>
              <a:rPr lang="ru-RU" sz="2600" dirty="0" smtClean="0"/>
              <a:t>Введем функцию</a:t>
            </a:r>
          </a:p>
          <a:p>
            <a:endParaRPr lang="ru-RU" sz="2600" dirty="0" smtClean="0"/>
          </a:p>
          <a:p>
            <a:r>
              <a:rPr lang="ru-RU" sz="2600" dirty="0" smtClean="0"/>
              <a:t>Тогда        - гамильтониан системы во времени </a:t>
            </a:r>
          </a:p>
          <a:p>
            <a:endParaRPr lang="ru-RU" dirty="0" smtClean="0"/>
          </a:p>
          <a:p>
            <a:endParaRPr lang="ru-RU" dirty="0" smtClean="0"/>
          </a:p>
          <a:p>
            <a:endParaRPr lang="ru-RU" dirty="0" smtClean="0"/>
          </a:p>
          <a:p>
            <a:endParaRPr lang="ru-RU" dirty="0"/>
          </a:p>
        </p:txBody>
      </p:sp>
      <p:pic>
        <p:nvPicPr>
          <p:cNvPr id="50179" name="Picture 3" descr="C:\Users\Anastassia\Downloads\CodeCogsEqn (24).png"/>
          <p:cNvPicPr>
            <a:picLocks noChangeAspect="1" noChangeArrowheads="1"/>
          </p:cNvPicPr>
          <p:nvPr/>
        </p:nvPicPr>
        <p:blipFill>
          <a:blip r:embed="rId2" cstate="print"/>
          <a:srcRect/>
          <a:stretch>
            <a:fillRect/>
          </a:stretch>
        </p:blipFill>
        <p:spPr bwMode="auto">
          <a:xfrm>
            <a:off x="3491880" y="1628800"/>
            <a:ext cx="3067050" cy="352425"/>
          </a:xfrm>
          <a:prstGeom prst="rect">
            <a:avLst/>
          </a:prstGeom>
          <a:noFill/>
        </p:spPr>
      </p:pic>
      <p:pic>
        <p:nvPicPr>
          <p:cNvPr id="50182" name="Picture 6" descr="C:\Users\Anastassia\Downloads\CodeCogsEqn (26).png"/>
          <p:cNvPicPr>
            <a:picLocks noChangeAspect="1" noChangeArrowheads="1"/>
          </p:cNvPicPr>
          <p:nvPr/>
        </p:nvPicPr>
        <p:blipFill>
          <a:blip r:embed="rId3" cstate="print"/>
          <a:srcRect/>
          <a:stretch>
            <a:fillRect/>
          </a:stretch>
        </p:blipFill>
        <p:spPr bwMode="auto">
          <a:xfrm>
            <a:off x="1763688" y="2636912"/>
            <a:ext cx="390525" cy="257175"/>
          </a:xfrm>
          <a:prstGeom prst="rect">
            <a:avLst/>
          </a:prstGeom>
          <a:noFill/>
        </p:spPr>
      </p:pic>
      <p:pic>
        <p:nvPicPr>
          <p:cNvPr id="50183" name="Picture 7" descr="C:\Users\Anastassia\Downloads\CodeCogsEqn (27).png"/>
          <p:cNvPicPr>
            <a:picLocks noChangeAspect="1" noChangeArrowheads="1"/>
          </p:cNvPicPr>
          <p:nvPr/>
        </p:nvPicPr>
        <p:blipFill>
          <a:blip r:embed="rId4" cstate="print"/>
          <a:srcRect/>
          <a:stretch>
            <a:fillRect/>
          </a:stretch>
        </p:blipFill>
        <p:spPr bwMode="auto">
          <a:xfrm>
            <a:off x="7506419" y="2710061"/>
            <a:ext cx="161925" cy="142875"/>
          </a:xfrm>
          <a:prstGeom prst="rect">
            <a:avLst/>
          </a:prstGeom>
          <a:noFill/>
        </p:spPr>
      </p:pic>
      <p:pic>
        <p:nvPicPr>
          <p:cNvPr id="50185" name="Picture 9" descr="C:\Users\Anastassia\Downloads\CodeCogsEqn (30).png"/>
          <p:cNvPicPr>
            <a:picLocks noChangeAspect="1" noChangeArrowheads="1"/>
          </p:cNvPicPr>
          <p:nvPr/>
        </p:nvPicPr>
        <p:blipFill>
          <a:blip r:embed="rId5" cstate="print"/>
          <a:srcRect/>
          <a:stretch>
            <a:fillRect/>
          </a:stretch>
        </p:blipFill>
        <p:spPr bwMode="auto">
          <a:xfrm>
            <a:off x="409575" y="3573016"/>
            <a:ext cx="8324850" cy="1200150"/>
          </a:xfrm>
          <a:prstGeom prst="rect">
            <a:avLst/>
          </a:prstGeom>
          <a:noFill/>
        </p:spPr>
      </p:pic>
      <p:sp>
        <p:nvSpPr>
          <p:cNvPr id="9" name="Номер слайда 8"/>
          <p:cNvSpPr>
            <a:spLocks noGrp="1"/>
          </p:cNvSpPr>
          <p:nvPr>
            <p:ph type="sldNum" sz="quarter" idx="12"/>
          </p:nvPr>
        </p:nvSpPr>
        <p:spPr/>
        <p:txBody>
          <a:bodyPr/>
          <a:lstStyle/>
          <a:p>
            <a:fld id="{5D103A40-F55B-4126-9048-DEAA9268EDBE}" type="slidenum">
              <a:rPr lang="ru-RU" smtClean="0"/>
              <a:pPr/>
              <a:t>19</a:t>
            </a:fld>
            <a:r>
              <a:rPr lang="ru-RU" smtClean="0"/>
              <a:t>/17</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p:spPr>
        <p:txBody>
          <a:bodyPr/>
          <a:lstStyle/>
          <a:p>
            <a:r>
              <a:rPr lang="ru-RU" dirty="0" smtClean="0"/>
              <a:t>Содержание</a:t>
            </a:r>
            <a:endParaRPr lang="ru-RU" dirty="0"/>
          </a:p>
        </p:txBody>
      </p:sp>
      <p:sp>
        <p:nvSpPr>
          <p:cNvPr id="3" name="Объект 2"/>
          <p:cNvSpPr>
            <a:spLocks noGrp="1"/>
          </p:cNvSpPr>
          <p:nvPr>
            <p:ph idx="1"/>
          </p:nvPr>
        </p:nvSpPr>
        <p:spPr>
          <a:xfrm>
            <a:off x="464604" y="1844824"/>
            <a:ext cx="8229600" cy="3993307"/>
          </a:xfrm>
        </p:spPr>
        <p:txBody>
          <a:bodyPr/>
          <a:lstStyle/>
          <a:p>
            <a:pPr>
              <a:spcAft>
                <a:spcPts val="1200"/>
              </a:spcAft>
            </a:pPr>
            <a:r>
              <a:rPr lang="ru-RU" dirty="0" smtClean="0"/>
              <a:t>Малая тяга</a:t>
            </a:r>
          </a:p>
          <a:p>
            <a:pPr>
              <a:spcAft>
                <a:spcPts val="1200"/>
              </a:spcAft>
            </a:pPr>
            <a:r>
              <a:rPr lang="ru-RU" dirty="0" smtClean="0"/>
              <a:t>Оптимизация траекторий с малой тягой</a:t>
            </a:r>
          </a:p>
          <a:p>
            <a:pPr>
              <a:spcAft>
                <a:spcPts val="1200"/>
              </a:spcAft>
            </a:pPr>
            <a:r>
              <a:rPr lang="ru-RU" dirty="0" smtClean="0"/>
              <a:t>Задача Штарка</a:t>
            </a:r>
          </a:p>
          <a:p>
            <a:pPr>
              <a:spcAft>
                <a:spcPts val="1200"/>
              </a:spcAft>
            </a:pPr>
            <a:r>
              <a:rPr lang="ru-RU" dirty="0" smtClean="0"/>
              <a:t>Обзор методов решения задачи Штарка</a:t>
            </a:r>
            <a:endParaRPr lang="en-US" dirty="0" smtClean="0"/>
          </a:p>
          <a:p>
            <a:pPr>
              <a:spcAft>
                <a:spcPts val="1200"/>
              </a:spcAft>
            </a:pPr>
            <a:r>
              <a:rPr lang="ru-RU" dirty="0" smtClean="0"/>
              <a:t>Заключение</a:t>
            </a:r>
          </a:p>
          <a:p>
            <a:pPr marL="0" indent="0">
              <a:buNone/>
            </a:pPr>
            <a:endParaRPr lang="ru-RU" dirty="0" smtClean="0"/>
          </a:p>
          <a:p>
            <a:endParaRPr lang="ru-RU" dirty="0"/>
          </a:p>
        </p:txBody>
      </p:sp>
      <p:sp>
        <p:nvSpPr>
          <p:cNvPr id="5" name="Номер слайда 4"/>
          <p:cNvSpPr>
            <a:spLocks noGrp="1"/>
          </p:cNvSpPr>
          <p:nvPr>
            <p:ph type="sldNum" sz="quarter" idx="12"/>
          </p:nvPr>
        </p:nvSpPr>
        <p:spPr/>
        <p:txBody>
          <a:bodyPr/>
          <a:lstStyle/>
          <a:p>
            <a:fld id="{5D103A40-F55B-4126-9048-DEAA9268EDBE}" type="slidenum">
              <a:rPr lang="ru-RU" smtClean="0"/>
              <a:pPr/>
              <a:t>2</a:t>
            </a:fld>
            <a:r>
              <a:rPr lang="ru-RU" smtClean="0"/>
              <a:t>/17</a:t>
            </a:r>
            <a:endParaRPr lang="ru-RU" dirty="0"/>
          </a:p>
        </p:txBody>
      </p:sp>
    </p:spTree>
    <p:extLst>
      <p:ext uri="{BB962C8B-B14F-4D97-AF65-F5344CB8AC3E}">
        <p14:creationId xmlns:p14="http://schemas.microsoft.com/office/powerpoint/2010/main" xmlns="" val="3287064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Решение Бискани</a:t>
            </a:r>
            <a:endParaRPr lang="ru-RU" dirty="0"/>
          </a:p>
        </p:txBody>
      </p:sp>
      <p:pic>
        <p:nvPicPr>
          <p:cNvPr id="51203" name="Picture 3"/>
          <p:cNvPicPr>
            <a:picLocks noChangeAspect="1" noChangeArrowheads="1"/>
          </p:cNvPicPr>
          <p:nvPr/>
        </p:nvPicPr>
        <p:blipFill>
          <a:blip r:embed="rId2" cstate="print"/>
          <a:srcRect/>
          <a:stretch>
            <a:fillRect/>
          </a:stretch>
        </p:blipFill>
        <p:spPr bwMode="auto">
          <a:xfrm>
            <a:off x="1259632" y="1196752"/>
            <a:ext cx="6408712" cy="3105543"/>
          </a:xfrm>
          <a:prstGeom prst="rect">
            <a:avLst/>
          </a:prstGeom>
          <a:noFill/>
          <a:ln w="9525">
            <a:noFill/>
            <a:miter lim="800000"/>
            <a:headEnd/>
            <a:tailEnd/>
          </a:ln>
        </p:spPr>
      </p:pic>
      <p:pic>
        <p:nvPicPr>
          <p:cNvPr id="51205" name="Picture 5"/>
          <p:cNvPicPr>
            <a:picLocks noChangeAspect="1" noChangeArrowheads="1"/>
          </p:cNvPicPr>
          <p:nvPr/>
        </p:nvPicPr>
        <p:blipFill>
          <a:blip r:embed="rId3" cstate="print"/>
          <a:srcRect/>
          <a:stretch>
            <a:fillRect/>
          </a:stretch>
        </p:blipFill>
        <p:spPr bwMode="auto">
          <a:xfrm>
            <a:off x="2267744" y="4365104"/>
            <a:ext cx="4320480" cy="1908098"/>
          </a:xfrm>
          <a:prstGeom prst="rect">
            <a:avLst/>
          </a:prstGeom>
          <a:noFill/>
          <a:ln w="9525">
            <a:noFill/>
            <a:miter lim="800000"/>
            <a:headEnd/>
            <a:tailEnd/>
          </a:ln>
        </p:spPr>
      </p:pic>
      <p:sp>
        <p:nvSpPr>
          <p:cNvPr id="6" name="Номер слайда 5"/>
          <p:cNvSpPr>
            <a:spLocks noGrp="1"/>
          </p:cNvSpPr>
          <p:nvPr>
            <p:ph type="sldNum" sz="quarter" idx="12"/>
          </p:nvPr>
        </p:nvSpPr>
        <p:spPr/>
        <p:txBody>
          <a:bodyPr/>
          <a:lstStyle/>
          <a:p>
            <a:fld id="{5D103A40-F55B-4126-9048-DEAA9268EDBE}" type="slidenum">
              <a:rPr lang="ru-RU" smtClean="0"/>
              <a:pPr/>
              <a:t>20</a:t>
            </a:fld>
            <a:r>
              <a:rPr lang="ru-RU" smtClean="0"/>
              <a:t>/17</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lstStyle/>
          <a:p>
            <a:r>
              <a:rPr lang="ru-RU" dirty="0" smtClean="0"/>
              <a:t>Малая тяга</a:t>
            </a:r>
            <a:endParaRPr lang="ru-RU" dirty="0"/>
          </a:p>
        </p:txBody>
      </p:sp>
      <p:pic>
        <p:nvPicPr>
          <p:cNvPr id="6146" name="Picture 2" descr="http://www.fakel-russia.com/production/spd/SPD-100B/image?thumbnail=yes&amp;maxwidth=356&amp;maxheight=267"/>
          <p:cNvPicPr>
            <a:picLocks noChangeAspect="1" noChangeArrowheads="1"/>
          </p:cNvPicPr>
          <p:nvPr/>
        </p:nvPicPr>
        <p:blipFill>
          <a:blip r:embed="rId3" cstate="print"/>
          <a:srcRect/>
          <a:stretch>
            <a:fillRect/>
          </a:stretch>
        </p:blipFill>
        <p:spPr bwMode="auto">
          <a:xfrm>
            <a:off x="251520" y="3284985"/>
            <a:ext cx="2226584" cy="2304256"/>
          </a:xfrm>
          <a:prstGeom prst="rect">
            <a:avLst/>
          </a:prstGeom>
          <a:noFill/>
        </p:spPr>
      </p:pic>
      <p:sp>
        <p:nvSpPr>
          <p:cNvPr id="8" name="TextBox 7"/>
          <p:cNvSpPr txBox="1"/>
          <p:nvPr/>
        </p:nvSpPr>
        <p:spPr>
          <a:xfrm>
            <a:off x="539552" y="5805264"/>
            <a:ext cx="1148071" cy="369332"/>
          </a:xfrm>
          <a:prstGeom prst="rect">
            <a:avLst/>
          </a:prstGeom>
          <a:noFill/>
        </p:spPr>
        <p:txBody>
          <a:bodyPr wrap="none" rtlCol="0">
            <a:spAutoFit/>
          </a:bodyPr>
          <a:lstStyle/>
          <a:p>
            <a:r>
              <a:rPr lang="ru-RU" dirty="0" smtClean="0"/>
              <a:t>СПД-100В</a:t>
            </a:r>
            <a:endParaRPr lang="ru-RU" dirty="0"/>
          </a:p>
        </p:txBody>
      </p:sp>
      <p:pic>
        <p:nvPicPr>
          <p:cNvPr id="6149" name="Picture 5" descr="C:\Users\Anastassia\Downloads\Безымянный.png"/>
          <p:cNvPicPr>
            <a:picLocks noChangeAspect="1" noChangeArrowheads="1"/>
          </p:cNvPicPr>
          <p:nvPr/>
        </p:nvPicPr>
        <p:blipFill>
          <a:blip r:embed="rId4" cstate="print"/>
          <a:srcRect/>
          <a:stretch>
            <a:fillRect/>
          </a:stretch>
        </p:blipFill>
        <p:spPr bwMode="auto">
          <a:xfrm>
            <a:off x="6084168" y="3645024"/>
            <a:ext cx="2506088" cy="1810482"/>
          </a:xfrm>
          <a:prstGeom prst="rect">
            <a:avLst/>
          </a:prstGeom>
          <a:noFill/>
        </p:spPr>
      </p:pic>
      <p:sp>
        <p:nvSpPr>
          <p:cNvPr id="12" name="TextBox 11"/>
          <p:cNvSpPr txBox="1"/>
          <p:nvPr/>
        </p:nvSpPr>
        <p:spPr>
          <a:xfrm>
            <a:off x="7020272" y="5661248"/>
            <a:ext cx="667170" cy="369332"/>
          </a:xfrm>
          <a:prstGeom prst="rect">
            <a:avLst/>
          </a:prstGeom>
          <a:noFill/>
        </p:spPr>
        <p:txBody>
          <a:bodyPr wrap="none" rtlCol="0">
            <a:spAutoFit/>
          </a:bodyPr>
          <a:lstStyle/>
          <a:p>
            <a:r>
              <a:rPr lang="en-US" dirty="0" smtClean="0"/>
              <a:t>BIT-3</a:t>
            </a:r>
            <a:endParaRPr lang="ru-RU" dirty="0"/>
          </a:p>
        </p:txBody>
      </p:sp>
      <p:pic>
        <p:nvPicPr>
          <p:cNvPr id="6151" name="Picture 7" descr="https://scontent.xx.fbcdn.net/t31.0-8/s960x960/10497198_698918246810266_4739419445205056912_o.jpg"/>
          <p:cNvPicPr>
            <a:picLocks noChangeAspect="1" noChangeArrowheads="1"/>
          </p:cNvPicPr>
          <p:nvPr/>
        </p:nvPicPr>
        <p:blipFill>
          <a:blip r:embed="rId5" cstate="print"/>
          <a:srcRect/>
          <a:stretch>
            <a:fillRect/>
          </a:stretch>
        </p:blipFill>
        <p:spPr bwMode="auto">
          <a:xfrm>
            <a:off x="3347864" y="3356992"/>
            <a:ext cx="2088232" cy="2716399"/>
          </a:xfrm>
          <a:prstGeom prst="rect">
            <a:avLst/>
          </a:prstGeom>
          <a:noFill/>
        </p:spPr>
      </p:pic>
      <p:sp>
        <p:nvSpPr>
          <p:cNvPr id="14" name="TextBox 13"/>
          <p:cNvSpPr txBox="1"/>
          <p:nvPr/>
        </p:nvSpPr>
        <p:spPr>
          <a:xfrm>
            <a:off x="3851920" y="6165304"/>
            <a:ext cx="964688" cy="369332"/>
          </a:xfrm>
          <a:prstGeom prst="rect">
            <a:avLst/>
          </a:prstGeom>
          <a:noFill/>
        </p:spPr>
        <p:txBody>
          <a:bodyPr wrap="none" rtlCol="0">
            <a:spAutoFit/>
          </a:bodyPr>
          <a:lstStyle/>
          <a:p>
            <a:r>
              <a:rPr lang="en-US" dirty="0" smtClean="0"/>
              <a:t>HYDROS</a:t>
            </a:r>
            <a:endParaRPr lang="ru-RU" dirty="0"/>
          </a:p>
        </p:txBody>
      </p:sp>
      <p:sp>
        <p:nvSpPr>
          <p:cNvPr id="13" name="TextBox 12"/>
          <p:cNvSpPr txBox="1"/>
          <p:nvPr/>
        </p:nvSpPr>
        <p:spPr>
          <a:xfrm>
            <a:off x="755576" y="1556792"/>
            <a:ext cx="2696123" cy="523220"/>
          </a:xfrm>
          <a:prstGeom prst="rect">
            <a:avLst/>
          </a:prstGeom>
          <a:noFill/>
        </p:spPr>
        <p:txBody>
          <a:bodyPr wrap="none" rtlCol="0">
            <a:spAutoFit/>
          </a:bodyPr>
          <a:lstStyle/>
          <a:p>
            <a:r>
              <a:rPr lang="ru-RU" sz="2800" dirty="0" smtClean="0"/>
              <a:t>Тяга малая, если</a:t>
            </a:r>
            <a:endParaRPr lang="ru-RU" sz="2800" dirty="0"/>
          </a:p>
        </p:txBody>
      </p:sp>
      <p:pic>
        <p:nvPicPr>
          <p:cNvPr id="3" name="Picture 2" descr="C:\Users\Anastassia\Downloads\CodeCogsEqn (68).gif"/>
          <p:cNvPicPr>
            <a:picLocks noChangeAspect="1" noChangeArrowheads="1"/>
          </p:cNvPicPr>
          <p:nvPr/>
        </p:nvPicPr>
        <p:blipFill>
          <a:blip r:embed="rId6" cstate="print"/>
          <a:srcRect/>
          <a:stretch>
            <a:fillRect/>
          </a:stretch>
        </p:blipFill>
        <p:spPr bwMode="auto">
          <a:xfrm>
            <a:off x="3779912" y="1484784"/>
            <a:ext cx="1543050" cy="723900"/>
          </a:xfrm>
          <a:prstGeom prst="rect">
            <a:avLst/>
          </a:prstGeom>
          <a:noFill/>
        </p:spPr>
      </p:pic>
      <p:pic>
        <p:nvPicPr>
          <p:cNvPr id="30722" name="Picture 2" descr="https://pp.vk.me/c836435/v836435431/e97d/elEmWRGUUwg.jpg"/>
          <p:cNvPicPr>
            <a:picLocks noChangeAspect="1" noChangeArrowheads="1"/>
          </p:cNvPicPr>
          <p:nvPr/>
        </p:nvPicPr>
        <p:blipFill>
          <a:blip r:embed="rId7" cstate="print"/>
          <a:srcRect/>
          <a:stretch>
            <a:fillRect/>
          </a:stretch>
        </p:blipFill>
        <p:spPr bwMode="auto">
          <a:xfrm>
            <a:off x="5868144" y="620688"/>
            <a:ext cx="2808312" cy="2452989"/>
          </a:xfrm>
          <a:prstGeom prst="rect">
            <a:avLst/>
          </a:prstGeom>
          <a:noFill/>
        </p:spPr>
      </p:pic>
      <p:sp>
        <p:nvSpPr>
          <p:cNvPr id="15" name="Номер слайда 14"/>
          <p:cNvSpPr>
            <a:spLocks noGrp="1"/>
          </p:cNvSpPr>
          <p:nvPr>
            <p:ph type="sldNum" sz="quarter" idx="12"/>
          </p:nvPr>
        </p:nvSpPr>
        <p:spPr/>
        <p:txBody>
          <a:bodyPr/>
          <a:lstStyle/>
          <a:p>
            <a:fld id="{5D103A40-F55B-4126-9048-DEAA9268EDBE}" type="slidenum">
              <a:rPr lang="ru-RU" smtClean="0"/>
              <a:pPr/>
              <a:t>3</a:t>
            </a:fld>
            <a:r>
              <a:rPr lang="ru-RU" smtClean="0"/>
              <a:t>/17</a:t>
            </a:r>
            <a:endParaRPr lang="ru-RU" dirty="0"/>
          </a:p>
        </p:txBody>
      </p:sp>
    </p:spTree>
    <p:extLst>
      <p:ext uri="{BB962C8B-B14F-4D97-AF65-F5344CB8AC3E}">
        <p14:creationId xmlns:p14="http://schemas.microsoft.com/office/powerpoint/2010/main" xmlns="" val="3146266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404664"/>
          <a:ext cx="8507288" cy="6381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Номер слайда 4"/>
          <p:cNvSpPr>
            <a:spLocks noGrp="1"/>
          </p:cNvSpPr>
          <p:nvPr>
            <p:ph type="sldNum" sz="quarter" idx="12"/>
          </p:nvPr>
        </p:nvSpPr>
        <p:spPr/>
        <p:txBody>
          <a:bodyPr/>
          <a:lstStyle/>
          <a:p>
            <a:fld id="{5D103A40-F55B-4126-9048-DEAA9268EDBE}" type="slidenum">
              <a:rPr lang="ru-RU" smtClean="0"/>
              <a:pPr/>
              <a:t>4</a:t>
            </a:fld>
            <a:r>
              <a:rPr lang="ru-RU" smtClean="0"/>
              <a:t>/17</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Оптимизация траекторий </a:t>
            </a:r>
            <a:br>
              <a:rPr lang="ru-RU" dirty="0" smtClean="0"/>
            </a:br>
            <a:r>
              <a:rPr lang="ru-RU" dirty="0" smtClean="0"/>
              <a:t>с малой тягой</a:t>
            </a:r>
            <a:endParaRPr lang="ru-RU" dirty="0"/>
          </a:p>
        </p:txBody>
      </p:sp>
      <p:sp>
        <p:nvSpPr>
          <p:cNvPr id="8" name="Содержимое 7"/>
          <p:cNvSpPr>
            <a:spLocks noGrp="1"/>
          </p:cNvSpPr>
          <p:nvPr>
            <p:ph idx="1"/>
          </p:nvPr>
        </p:nvSpPr>
        <p:spPr>
          <a:xfrm>
            <a:off x="467544" y="1628800"/>
            <a:ext cx="8229600" cy="5112568"/>
          </a:xfrm>
        </p:spPr>
        <p:txBody>
          <a:bodyPr>
            <a:normAutofit/>
          </a:bodyPr>
          <a:lstStyle/>
          <a:p>
            <a:pPr indent="0">
              <a:spcAft>
                <a:spcPts val="600"/>
              </a:spcAft>
              <a:buNone/>
            </a:pPr>
            <a:r>
              <a:rPr lang="ru-RU" sz="2800" b="1" dirty="0" smtClean="0"/>
              <a:t>Непрямые методы:</a:t>
            </a:r>
            <a:r>
              <a:rPr lang="ru-RU" sz="2800" dirty="0" smtClean="0"/>
              <a:t> принцип максимума Понтрягина</a:t>
            </a:r>
            <a:endParaRPr lang="ru-RU" sz="2800" b="1" dirty="0" smtClean="0"/>
          </a:p>
          <a:p>
            <a:pPr>
              <a:buNone/>
            </a:pPr>
            <a:r>
              <a:rPr lang="ru-RU" sz="2800" dirty="0" smtClean="0">
                <a:solidFill>
                  <a:srgbClr val="00B050"/>
                </a:solidFill>
              </a:rPr>
              <a:t>✓ </a:t>
            </a:r>
            <a:r>
              <a:rPr lang="ru-RU" sz="2800" dirty="0" smtClean="0"/>
              <a:t>Решение является оптимальным</a:t>
            </a:r>
          </a:p>
          <a:p>
            <a:pPr>
              <a:spcAft>
                <a:spcPts val="1800"/>
              </a:spcAft>
              <a:buNone/>
            </a:pPr>
            <a:r>
              <a:rPr lang="ru-RU" sz="2800" dirty="0" smtClean="0">
                <a:solidFill>
                  <a:srgbClr val="C00000"/>
                </a:solidFill>
              </a:rPr>
              <a:t>✗ </a:t>
            </a:r>
            <a:r>
              <a:rPr lang="ru-RU" sz="2800" dirty="0" smtClean="0"/>
              <a:t>Трудно подобрать начальные условия для сопряженных переменных</a:t>
            </a:r>
          </a:p>
          <a:p>
            <a:pPr indent="0">
              <a:spcAft>
                <a:spcPts val="600"/>
              </a:spcAft>
              <a:buNone/>
            </a:pPr>
            <a:r>
              <a:rPr lang="ru-RU" sz="2800" b="1" dirty="0" smtClean="0"/>
              <a:t>Прямые методы: </a:t>
            </a:r>
            <a:r>
              <a:rPr lang="ru-RU" sz="2800" dirty="0" smtClean="0"/>
              <a:t>управление дискретизируется </a:t>
            </a:r>
            <a:endParaRPr lang="ru-RU" sz="2800" b="1" dirty="0" smtClean="0"/>
          </a:p>
          <a:p>
            <a:pPr>
              <a:buNone/>
            </a:pPr>
            <a:r>
              <a:rPr lang="ru-RU" sz="2800" dirty="0" smtClean="0">
                <a:solidFill>
                  <a:srgbClr val="C00000"/>
                </a:solidFill>
              </a:rPr>
              <a:t>✗ </a:t>
            </a:r>
            <a:r>
              <a:rPr lang="ru-RU" sz="2800" dirty="0" smtClean="0"/>
              <a:t>Решение не является оптимальным</a:t>
            </a:r>
          </a:p>
          <a:p>
            <a:pPr>
              <a:buNone/>
            </a:pPr>
            <a:r>
              <a:rPr lang="ru-RU" sz="2800" dirty="0" smtClean="0">
                <a:solidFill>
                  <a:srgbClr val="00B050"/>
                </a:solidFill>
              </a:rPr>
              <a:t>✓ </a:t>
            </a:r>
            <a:r>
              <a:rPr lang="ru-RU" sz="2800" dirty="0" smtClean="0"/>
              <a:t>Сходимость обеспечивается для широкой области начальных условий</a:t>
            </a:r>
          </a:p>
          <a:p>
            <a:endParaRPr lang="ru-RU" dirty="0" smtClean="0"/>
          </a:p>
        </p:txBody>
      </p:sp>
      <p:sp>
        <p:nvSpPr>
          <p:cNvPr id="5" name="Номер слайда 4"/>
          <p:cNvSpPr>
            <a:spLocks noGrp="1"/>
          </p:cNvSpPr>
          <p:nvPr>
            <p:ph type="sldNum" sz="quarter" idx="12"/>
          </p:nvPr>
        </p:nvSpPr>
        <p:spPr/>
        <p:txBody>
          <a:bodyPr/>
          <a:lstStyle/>
          <a:p>
            <a:fld id="{5D103A40-F55B-4126-9048-DEAA9268EDBE}" type="slidenum">
              <a:rPr lang="ru-RU" smtClean="0"/>
              <a:pPr/>
              <a:t>5</a:t>
            </a:fld>
            <a:r>
              <a:rPr lang="ru-RU" smtClean="0"/>
              <a:t>/17</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Задача Штарка </a:t>
            </a:r>
            <a:endParaRPr lang="ru-RU" dirty="0"/>
          </a:p>
        </p:txBody>
      </p:sp>
      <p:sp>
        <p:nvSpPr>
          <p:cNvPr id="3" name="Объект 2"/>
          <p:cNvSpPr>
            <a:spLocks noGrp="1"/>
          </p:cNvSpPr>
          <p:nvPr>
            <p:ph idx="1"/>
          </p:nvPr>
        </p:nvSpPr>
        <p:spPr>
          <a:xfrm>
            <a:off x="457200" y="1340768"/>
            <a:ext cx="8229600" cy="4785395"/>
          </a:xfrm>
        </p:spPr>
        <p:txBody>
          <a:bodyPr/>
          <a:lstStyle/>
          <a:p>
            <a:pPr marL="0" indent="0">
              <a:lnSpc>
                <a:spcPct val="110000"/>
              </a:lnSpc>
              <a:buNone/>
            </a:pPr>
            <a:r>
              <a:rPr lang="ru-RU" sz="2700" dirty="0" smtClean="0"/>
              <a:t>Определение орбиты космического аппарата</a:t>
            </a:r>
            <a:r>
              <a:rPr lang="en-US" sz="2700" dirty="0" smtClean="0"/>
              <a:t> </a:t>
            </a:r>
            <a:r>
              <a:rPr lang="ru-RU" sz="2700" dirty="0" smtClean="0"/>
              <a:t>(КА) в центральном поле с учетом постоянного по направлению и величине возмущающего ускорения </a:t>
            </a:r>
          </a:p>
          <a:p>
            <a:pPr>
              <a:buNone/>
            </a:pPr>
            <a:endParaRPr lang="ru-RU" sz="1800" dirty="0" smtClean="0"/>
          </a:p>
          <a:p>
            <a:pPr>
              <a:buNone/>
            </a:pPr>
            <a:r>
              <a:rPr lang="ru-RU" sz="2800" dirty="0" smtClean="0"/>
              <a:t>Уравнения движения:</a:t>
            </a:r>
          </a:p>
          <a:p>
            <a:pPr>
              <a:buNone/>
            </a:pPr>
            <a:endParaRPr lang="ru-RU" dirty="0" smtClean="0"/>
          </a:p>
        </p:txBody>
      </p:sp>
      <p:pic>
        <p:nvPicPr>
          <p:cNvPr id="4168" name="Picture 72" descr="C:\Users\Anastassia\Downloads\CodeCogsEqn (2).png"/>
          <p:cNvPicPr>
            <a:picLocks noChangeAspect="1" noChangeArrowheads="1"/>
          </p:cNvPicPr>
          <p:nvPr/>
        </p:nvPicPr>
        <p:blipFill>
          <a:blip r:embed="rId3" cstate="print"/>
          <a:srcRect/>
          <a:stretch>
            <a:fillRect/>
          </a:stretch>
        </p:blipFill>
        <p:spPr bwMode="auto">
          <a:xfrm>
            <a:off x="8365964" y="2447109"/>
            <a:ext cx="201126" cy="216024"/>
          </a:xfrm>
          <a:prstGeom prst="rect">
            <a:avLst/>
          </a:prstGeom>
          <a:noFill/>
        </p:spPr>
      </p:pic>
      <p:pic>
        <p:nvPicPr>
          <p:cNvPr id="36866" name="Picture 2" descr="C:\Users\Anastassia\Desktop\ипм\картинки\действующие_силы.png"/>
          <p:cNvPicPr>
            <a:picLocks noChangeAspect="1" noChangeArrowheads="1"/>
          </p:cNvPicPr>
          <p:nvPr/>
        </p:nvPicPr>
        <p:blipFill>
          <a:blip r:embed="rId4" cstate="print"/>
          <a:srcRect/>
          <a:stretch>
            <a:fillRect/>
          </a:stretch>
        </p:blipFill>
        <p:spPr bwMode="auto">
          <a:xfrm>
            <a:off x="5438617" y="2997514"/>
            <a:ext cx="3344869" cy="3384376"/>
          </a:xfrm>
          <a:prstGeom prst="rect">
            <a:avLst/>
          </a:prstGeom>
          <a:noFill/>
        </p:spPr>
      </p:pic>
      <p:pic>
        <p:nvPicPr>
          <p:cNvPr id="2052" name="Picture 4" descr="C:\Users\Anastassia\Downloads\CodeCogsEqn (40).gif"/>
          <p:cNvPicPr>
            <a:picLocks noChangeAspect="1" noChangeArrowheads="1"/>
          </p:cNvPicPr>
          <p:nvPr/>
        </p:nvPicPr>
        <p:blipFill>
          <a:blip r:embed="rId5" cstate="print"/>
          <a:srcRect/>
          <a:stretch>
            <a:fillRect/>
          </a:stretch>
        </p:blipFill>
        <p:spPr bwMode="auto">
          <a:xfrm>
            <a:off x="611560" y="3933056"/>
            <a:ext cx="2009775" cy="666750"/>
          </a:xfrm>
          <a:prstGeom prst="rect">
            <a:avLst/>
          </a:prstGeom>
          <a:noFill/>
        </p:spPr>
      </p:pic>
      <p:pic>
        <p:nvPicPr>
          <p:cNvPr id="2053" name="Picture 5" descr="C:\Users\Anastassia\Downloads\CodeCogsEqn (41).gif"/>
          <p:cNvPicPr>
            <a:picLocks noChangeAspect="1" noChangeArrowheads="1"/>
          </p:cNvPicPr>
          <p:nvPr/>
        </p:nvPicPr>
        <p:blipFill>
          <a:blip r:embed="rId6" cstate="print"/>
          <a:srcRect/>
          <a:stretch>
            <a:fillRect/>
          </a:stretch>
        </p:blipFill>
        <p:spPr bwMode="auto">
          <a:xfrm>
            <a:off x="611560" y="4857725"/>
            <a:ext cx="1362075" cy="371475"/>
          </a:xfrm>
          <a:prstGeom prst="rect">
            <a:avLst/>
          </a:prstGeom>
          <a:noFill/>
        </p:spPr>
      </p:pic>
      <p:pic>
        <p:nvPicPr>
          <p:cNvPr id="2054" name="Picture 6" descr="C:\Users\Anastassia\Downloads\CodeCogsEqn (42).gif"/>
          <p:cNvPicPr>
            <a:picLocks noChangeAspect="1" noChangeArrowheads="1"/>
          </p:cNvPicPr>
          <p:nvPr/>
        </p:nvPicPr>
        <p:blipFill>
          <a:blip r:embed="rId7" cstate="print"/>
          <a:srcRect/>
          <a:stretch>
            <a:fillRect/>
          </a:stretch>
        </p:blipFill>
        <p:spPr bwMode="auto">
          <a:xfrm>
            <a:off x="2807593" y="4869160"/>
            <a:ext cx="1476375" cy="371475"/>
          </a:xfrm>
          <a:prstGeom prst="rect">
            <a:avLst/>
          </a:prstGeom>
          <a:noFill/>
        </p:spPr>
      </p:pic>
      <p:pic>
        <p:nvPicPr>
          <p:cNvPr id="2055" name="Picture 7" descr="C:\Users\Anastassia\Downloads\CodeCogsEqn (44).gif"/>
          <p:cNvPicPr>
            <a:picLocks noChangeAspect="1" noChangeArrowheads="1"/>
          </p:cNvPicPr>
          <p:nvPr/>
        </p:nvPicPr>
        <p:blipFill>
          <a:blip r:embed="rId8" cstate="print"/>
          <a:srcRect/>
          <a:stretch>
            <a:fillRect/>
          </a:stretch>
        </p:blipFill>
        <p:spPr bwMode="auto">
          <a:xfrm>
            <a:off x="611560" y="5577805"/>
            <a:ext cx="1038225" cy="371475"/>
          </a:xfrm>
          <a:prstGeom prst="rect">
            <a:avLst/>
          </a:prstGeom>
          <a:noFill/>
        </p:spPr>
      </p:pic>
      <p:pic>
        <p:nvPicPr>
          <p:cNvPr id="2056" name="Picture 8" descr="C:\Users\Anastassia\Downloads\CodeCogsEqn (45).gif"/>
          <p:cNvPicPr>
            <a:picLocks noChangeAspect="1" noChangeArrowheads="1"/>
          </p:cNvPicPr>
          <p:nvPr/>
        </p:nvPicPr>
        <p:blipFill>
          <a:blip r:embed="rId9" cstate="print"/>
          <a:srcRect/>
          <a:stretch>
            <a:fillRect/>
          </a:stretch>
        </p:blipFill>
        <p:spPr bwMode="auto">
          <a:xfrm>
            <a:off x="2828553" y="5577805"/>
            <a:ext cx="1095375" cy="371475"/>
          </a:xfrm>
          <a:prstGeom prst="rect">
            <a:avLst/>
          </a:prstGeom>
          <a:noFill/>
        </p:spPr>
      </p:pic>
      <p:sp>
        <p:nvSpPr>
          <p:cNvPr id="12" name="Номер слайда 11"/>
          <p:cNvSpPr>
            <a:spLocks noGrp="1"/>
          </p:cNvSpPr>
          <p:nvPr>
            <p:ph type="sldNum" sz="quarter" idx="12"/>
          </p:nvPr>
        </p:nvSpPr>
        <p:spPr/>
        <p:txBody>
          <a:bodyPr/>
          <a:lstStyle/>
          <a:p>
            <a:fld id="{5D103A40-F55B-4126-9048-DEAA9268EDBE}" type="slidenum">
              <a:rPr lang="ru-RU" smtClean="0"/>
              <a:pPr/>
              <a:t>6</a:t>
            </a:fld>
            <a:r>
              <a:rPr lang="ru-RU" smtClean="0"/>
              <a:t>/17</a:t>
            </a:r>
            <a:endParaRPr lang="ru-RU" dirty="0"/>
          </a:p>
        </p:txBody>
      </p:sp>
    </p:spTree>
    <p:extLst>
      <p:ext uri="{BB962C8B-B14F-4D97-AF65-F5344CB8AC3E}">
        <p14:creationId xmlns:p14="http://schemas.microsoft.com/office/powerpoint/2010/main" xmlns="" val="3127745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dirty="0" smtClean="0"/>
              <a:t> </a:t>
            </a:r>
            <a:r>
              <a:rPr lang="ru-RU" sz="3100" dirty="0" smtClean="0"/>
              <a:t>Примеры траекторий с постоянным </a:t>
            </a:r>
            <a:br>
              <a:rPr lang="ru-RU" sz="3100" dirty="0" smtClean="0"/>
            </a:br>
            <a:r>
              <a:rPr lang="ru-RU" sz="3100" dirty="0" smtClean="0"/>
              <a:t>возмущающим ускорением</a:t>
            </a:r>
            <a:endParaRPr lang="ru-RU" dirty="0"/>
          </a:p>
        </p:txBody>
      </p:sp>
      <p:pic>
        <p:nvPicPr>
          <p:cNvPr id="13" name="Рисунок 12" descr="1.png"/>
          <p:cNvPicPr>
            <a:picLocks noChangeAspect="1"/>
          </p:cNvPicPr>
          <p:nvPr/>
        </p:nvPicPr>
        <p:blipFill>
          <a:blip r:embed="rId3" cstate="print"/>
          <a:stretch>
            <a:fillRect/>
          </a:stretch>
        </p:blipFill>
        <p:spPr>
          <a:xfrm>
            <a:off x="3995936" y="1540868"/>
            <a:ext cx="3466667" cy="2600000"/>
          </a:xfrm>
          <a:prstGeom prst="rect">
            <a:avLst/>
          </a:prstGeom>
        </p:spPr>
      </p:pic>
      <p:pic>
        <p:nvPicPr>
          <p:cNvPr id="14" name="Рисунок 13" descr="2.png"/>
          <p:cNvPicPr>
            <a:picLocks noChangeAspect="1"/>
          </p:cNvPicPr>
          <p:nvPr/>
        </p:nvPicPr>
        <p:blipFill>
          <a:blip r:embed="rId4" cstate="print"/>
          <a:stretch>
            <a:fillRect/>
          </a:stretch>
        </p:blipFill>
        <p:spPr>
          <a:xfrm>
            <a:off x="539552" y="1539300"/>
            <a:ext cx="3466667" cy="2600000"/>
          </a:xfrm>
          <a:prstGeom prst="rect">
            <a:avLst/>
          </a:prstGeom>
        </p:spPr>
      </p:pic>
      <p:pic>
        <p:nvPicPr>
          <p:cNvPr id="15" name="Рисунок 14" descr="3.png"/>
          <p:cNvPicPr>
            <a:picLocks noChangeAspect="1"/>
          </p:cNvPicPr>
          <p:nvPr/>
        </p:nvPicPr>
        <p:blipFill>
          <a:blip r:embed="rId5" cstate="print"/>
          <a:stretch>
            <a:fillRect/>
          </a:stretch>
        </p:blipFill>
        <p:spPr>
          <a:xfrm>
            <a:off x="3996432" y="4212055"/>
            <a:ext cx="3467107" cy="2601321"/>
          </a:xfrm>
          <a:prstGeom prst="rect">
            <a:avLst/>
          </a:prstGeom>
        </p:spPr>
      </p:pic>
      <p:pic>
        <p:nvPicPr>
          <p:cNvPr id="16" name="Рисунок 15" descr="4.png"/>
          <p:cNvPicPr>
            <a:picLocks noChangeAspect="1"/>
          </p:cNvPicPr>
          <p:nvPr/>
        </p:nvPicPr>
        <p:blipFill>
          <a:blip r:embed="rId6" cstate="print"/>
          <a:stretch>
            <a:fillRect/>
          </a:stretch>
        </p:blipFill>
        <p:spPr>
          <a:xfrm>
            <a:off x="539552" y="4210500"/>
            <a:ext cx="3466667" cy="2600000"/>
          </a:xfrm>
          <a:prstGeom prst="rect">
            <a:avLst/>
          </a:prstGeom>
        </p:spPr>
      </p:pic>
      <p:sp>
        <p:nvSpPr>
          <p:cNvPr id="8" name="TextBox 7"/>
          <p:cNvSpPr txBox="1"/>
          <p:nvPr/>
        </p:nvSpPr>
        <p:spPr>
          <a:xfrm>
            <a:off x="7236296" y="2636912"/>
            <a:ext cx="1584176" cy="369332"/>
          </a:xfrm>
          <a:prstGeom prst="rect">
            <a:avLst/>
          </a:prstGeom>
          <a:noFill/>
        </p:spPr>
        <p:txBody>
          <a:bodyPr wrap="square" rtlCol="0">
            <a:spAutoFit/>
          </a:bodyPr>
          <a:lstStyle/>
          <a:p>
            <a:r>
              <a:rPr lang="en-US" dirty="0" smtClean="0"/>
              <a:t>ε</a:t>
            </a:r>
            <a:r>
              <a:rPr lang="en-US" dirty="0" smtClean="0"/>
              <a:t> = 0.8 </a:t>
            </a:r>
            <a:r>
              <a:rPr lang="ru-RU" dirty="0" smtClean="0"/>
              <a:t>мм</a:t>
            </a:r>
            <a:r>
              <a:rPr lang="en-US" dirty="0" smtClean="0"/>
              <a:t>/</a:t>
            </a:r>
            <a:r>
              <a:rPr lang="ru-RU" dirty="0" smtClean="0"/>
              <a:t>с</a:t>
            </a:r>
            <a:r>
              <a:rPr lang="ru-RU" baseline="30000" dirty="0" smtClean="0"/>
              <a:t>2</a:t>
            </a:r>
            <a:endParaRPr lang="ru-RU" baseline="30000" dirty="0"/>
          </a:p>
        </p:txBody>
      </p:sp>
      <p:sp>
        <p:nvSpPr>
          <p:cNvPr id="9" name="TextBox 8"/>
          <p:cNvSpPr txBox="1"/>
          <p:nvPr/>
        </p:nvSpPr>
        <p:spPr>
          <a:xfrm>
            <a:off x="7236024" y="5291916"/>
            <a:ext cx="1584176" cy="369332"/>
          </a:xfrm>
          <a:prstGeom prst="rect">
            <a:avLst/>
          </a:prstGeom>
          <a:noFill/>
        </p:spPr>
        <p:txBody>
          <a:bodyPr wrap="square" rtlCol="0">
            <a:spAutoFit/>
          </a:bodyPr>
          <a:lstStyle/>
          <a:p>
            <a:r>
              <a:rPr lang="en-US" dirty="0" smtClean="0"/>
              <a:t>ε</a:t>
            </a:r>
            <a:r>
              <a:rPr lang="en-US" dirty="0" smtClean="0"/>
              <a:t> = 0.</a:t>
            </a:r>
            <a:r>
              <a:rPr lang="ru-RU" dirty="0" smtClean="0"/>
              <a:t>3</a:t>
            </a:r>
            <a:r>
              <a:rPr lang="en-US" dirty="0" smtClean="0"/>
              <a:t> </a:t>
            </a:r>
            <a:r>
              <a:rPr lang="ru-RU" dirty="0" smtClean="0"/>
              <a:t>мм</a:t>
            </a:r>
            <a:r>
              <a:rPr lang="en-US" dirty="0" smtClean="0"/>
              <a:t>/</a:t>
            </a:r>
            <a:r>
              <a:rPr lang="ru-RU" dirty="0" smtClean="0"/>
              <a:t>с</a:t>
            </a:r>
            <a:r>
              <a:rPr lang="ru-RU" baseline="30000" dirty="0" smtClean="0"/>
              <a:t>2</a:t>
            </a:r>
            <a:endParaRPr lang="ru-RU" baseline="30000" dirty="0"/>
          </a:p>
        </p:txBody>
      </p:sp>
      <p:sp>
        <p:nvSpPr>
          <p:cNvPr id="10" name="TextBox 9"/>
          <p:cNvSpPr txBox="1"/>
          <p:nvPr/>
        </p:nvSpPr>
        <p:spPr>
          <a:xfrm>
            <a:off x="2029031" y="1268760"/>
            <a:ext cx="936104" cy="369332"/>
          </a:xfrm>
          <a:prstGeom prst="rect">
            <a:avLst/>
          </a:prstGeom>
          <a:noFill/>
        </p:spPr>
        <p:txBody>
          <a:bodyPr wrap="square" rtlCol="0">
            <a:spAutoFit/>
          </a:bodyPr>
          <a:lstStyle/>
          <a:p>
            <a:r>
              <a:rPr lang="el-GR" dirty="0" smtClean="0"/>
              <a:t>ϕ</a:t>
            </a:r>
            <a:r>
              <a:rPr lang="ru-RU" dirty="0" smtClean="0"/>
              <a:t> = 0</a:t>
            </a:r>
            <a:r>
              <a:rPr lang="el-GR" dirty="0" smtClean="0"/>
              <a:t>⁰</a:t>
            </a:r>
            <a:endParaRPr lang="ru-RU" dirty="0"/>
          </a:p>
        </p:txBody>
      </p:sp>
      <p:sp>
        <p:nvSpPr>
          <p:cNvPr id="11" name="TextBox 10"/>
          <p:cNvSpPr txBox="1"/>
          <p:nvPr/>
        </p:nvSpPr>
        <p:spPr>
          <a:xfrm>
            <a:off x="5447315" y="1268760"/>
            <a:ext cx="936104" cy="369332"/>
          </a:xfrm>
          <a:prstGeom prst="rect">
            <a:avLst/>
          </a:prstGeom>
          <a:noFill/>
        </p:spPr>
        <p:txBody>
          <a:bodyPr wrap="square" rtlCol="0">
            <a:spAutoFit/>
          </a:bodyPr>
          <a:lstStyle/>
          <a:p>
            <a:r>
              <a:rPr lang="el-GR" dirty="0" smtClean="0"/>
              <a:t>ϕ</a:t>
            </a:r>
            <a:r>
              <a:rPr lang="ru-RU" dirty="0" smtClean="0"/>
              <a:t> = 60</a:t>
            </a:r>
            <a:r>
              <a:rPr lang="el-GR" dirty="0" smtClean="0"/>
              <a:t>⁰</a:t>
            </a:r>
            <a:endParaRPr lang="ru-RU" dirty="0"/>
          </a:p>
        </p:txBody>
      </p:sp>
      <p:sp>
        <p:nvSpPr>
          <p:cNvPr id="12" name="Номер слайда 11"/>
          <p:cNvSpPr>
            <a:spLocks noGrp="1"/>
          </p:cNvSpPr>
          <p:nvPr>
            <p:ph type="sldNum" sz="quarter" idx="12"/>
          </p:nvPr>
        </p:nvSpPr>
        <p:spPr/>
        <p:txBody>
          <a:bodyPr/>
          <a:lstStyle/>
          <a:p>
            <a:fld id="{5D103A40-F55B-4126-9048-DEAA9268EDBE}" type="slidenum">
              <a:rPr lang="ru-RU" smtClean="0"/>
              <a:pPr/>
              <a:t>7</a:t>
            </a:fld>
            <a:r>
              <a:rPr lang="ru-RU" smtClean="0"/>
              <a:t>/17</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Основные этапы в решении </a:t>
            </a:r>
            <a:br>
              <a:rPr lang="ru-RU" sz="3600" dirty="0" smtClean="0"/>
            </a:br>
            <a:r>
              <a:rPr lang="ru-RU" sz="3600" dirty="0" smtClean="0"/>
              <a:t>задачи Штарка</a:t>
            </a:r>
            <a:endParaRPr lang="ru-RU" sz="3600" dirty="0"/>
          </a:p>
        </p:txBody>
      </p:sp>
      <p:sp>
        <p:nvSpPr>
          <p:cNvPr id="3" name="Содержимое 2"/>
          <p:cNvSpPr>
            <a:spLocks noGrp="1"/>
          </p:cNvSpPr>
          <p:nvPr>
            <p:ph idx="1"/>
          </p:nvPr>
        </p:nvSpPr>
        <p:spPr>
          <a:xfrm>
            <a:off x="251520" y="1600200"/>
            <a:ext cx="8640960" cy="5257800"/>
          </a:xfrm>
        </p:spPr>
        <p:txBody>
          <a:bodyPr>
            <a:normAutofit fontScale="92500"/>
          </a:bodyPr>
          <a:lstStyle/>
          <a:p>
            <a:pPr>
              <a:spcAft>
                <a:spcPts val="600"/>
              </a:spcAft>
            </a:pPr>
            <a:r>
              <a:rPr lang="ru-RU" sz="2400" b="1" dirty="0" smtClean="0"/>
              <a:t>1815 г., Ж.Лагранж</a:t>
            </a:r>
            <a:r>
              <a:rPr lang="ru-RU" sz="2400" dirty="0" smtClean="0"/>
              <a:t>: задача в квадратурах</a:t>
            </a:r>
          </a:p>
          <a:p>
            <a:pPr>
              <a:spcAft>
                <a:spcPts val="600"/>
              </a:spcAft>
            </a:pPr>
            <a:r>
              <a:rPr lang="ru-RU" sz="2400" b="1" dirty="0" smtClean="0"/>
              <a:t>1849 г., К. Якоби и Ж. Лиувилль</a:t>
            </a:r>
            <a:r>
              <a:rPr lang="ru-RU" sz="2400" dirty="0" smtClean="0"/>
              <a:t>: параболические координаты, разделение уравнений движения</a:t>
            </a:r>
          </a:p>
          <a:p>
            <a:pPr>
              <a:spcAft>
                <a:spcPts val="600"/>
              </a:spcAft>
            </a:pPr>
            <a:r>
              <a:rPr lang="ru-RU" sz="2400" b="1" dirty="0" smtClean="0"/>
              <a:t>1964 г., В.В. Белецкий: </a:t>
            </a:r>
            <a:r>
              <a:rPr lang="ru-RU" sz="2400" dirty="0" smtClean="0"/>
              <a:t>классификация орбит в двумерной задаче</a:t>
            </a:r>
          </a:p>
          <a:p>
            <a:pPr>
              <a:spcAft>
                <a:spcPts val="600"/>
              </a:spcAft>
            </a:pPr>
            <a:r>
              <a:rPr lang="ru-RU" sz="2400" b="1" dirty="0" smtClean="0"/>
              <a:t>1965 г., В.Г. Демин: </a:t>
            </a:r>
            <a:r>
              <a:rPr lang="ru-RU" sz="2400" dirty="0" smtClean="0"/>
              <a:t>предельный случай интегрируемой задачи двух неподвижных центров, когда один из них удален в бесконечность</a:t>
            </a:r>
            <a:endParaRPr lang="ru-RU" sz="2400" b="1" dirty="0" smtClean="0"/>
          </a:p>
          <a:p>
            <a:pPr>
              <a:spcAft>
                <a:spcPts val="600"/>
              </a:spcAft>
            </a:pPr>
            <a:r>
              <a:rPr lang="ru-RU" sz="2400" b="1" dirty="0" smtClean="0"/>
              <a:t>1966 г., А.Л. Куницын: </a:t>
            </a:r>
            <a:r>
              <a:rPr lang="ru-RU" sz="2400" dirty="0" smtClean="0"/>
              <a:t>классификация орбит в трехмерной задаче</a:t>
            </a:r>
          </a:p>
          <a:p>
            <a:pPr>
              <a:spcAft>
                <a:spcPts val="600"/>
              </a:spcAft>
            </a:pPr>
            <a:r>
              <a:rPr lang="ru-RU" sz="2400" b="1" dirty="0" smtClean="0"/>
              <a:t>1971г., Ю. Кирхграбер: </a:t>
            </a:r>
            <a:r>
              <a:rPr lang="en-US" sz="2400" dirty="0" smtClean="0"/>
              <a:t>KS</a:t>
            </a:r>
            <a:r>
              <a:rPr lang="ru-RU" sz="2400" dirty="0" smtClean="0"/>
              <a:t>-переменные для разделения уравнений</a:t>
            </a:r>
            <a:endParaRPr lang="ru-RU" sz="2400" b="1" dirty="0" smtClean="0"/>
          </a:p>
          <a:p>
            <a:pPr>
              <a:spcAft>
                <a:spcPts val="600"/>
              </a:spcAft>
            </a:pPr>
            <a:r>
              <a:rPr lang="ru-RU" sz="2400" b="1" dirty="0" smtClean="0"/>
              <a:t>1972 г., Ю.Н.Исаев: </a:t>
            </a:r>
            <a:r>
              <a:rPr lang="ru-RU" sz="2400" dirty="0" smtClean="0"/>
              <a:t>моделирование движения КА с учетом сил светового давления</a:t>
            </a:r>
          </a:p>
          <a:p>
            <a:pPr>
              <a:spcAft>
                <a:spcPts val="600"/>
              </a:spcAft>
            </a:pPr>
            <a:r>
              <a:rPr lang="ru-RU" sz="2400" b="1" dirty="0" smtClean="0"/>
              <a:t>2004 г., С.М. Полещиков: </a:t>
            </a:r>
            <a:r>
              <a:rPr lang="en-US" sz="2400" dirty="0" smtClean="0"/>
              <a:t>KS</a:t>
            </a:r>
            <a:r>
              <a:rPr lang="ru-RU" sz="2400" dirty="0" smtClean="0"/>
              <a:t>-переменные для разделения уравнений</a:t>
            </a:r>
          </a:p>
          <a:p>
            <a:endParaRPr lang="ru-RU" sz="2400" b="1" dirty="0" smtClean="0"/>
          </a:p>
          <a:p>
            <a:endParaRPr lang="ru-RU" sz="2400" dirty="0" smtClean="0"/>
          </a:p>
          <a:p>
            <a:endParaRPr lang="ru-RU" sz="2400" dirty="0" smtClean="0"/>
          </a:p>
          <a:p>
            <a:endParaRPr lang="ru-RU" sz="2400" dirty="0" smtClean="0"/>
          </a:p>
          <a:p>
            <a:endParaRPr lang="ru-RU" sz="2400" dirty="0"/>
          </a:p>
        </p:txBody>
      </p:sp>
      <p:sp>
        <p:nvSpPr>
          <p:cNvPr id="5" name="Номер слайда 4"/>
          <p:cNvSpPr>
            <a:spLocks noGrp="1"/>
          </p:cNvSpPr>
          <p:nvPr>
            <p:ph type="sldNum" sz="quarter" idx="12"/>
          </p:nvPr>
        </p:nvSpPr>
        <p:spPr/>
        <p:txBody>
          <a:bodyPr/>
          <a:lstStyle/>
          <a:p>
            <a:fld id="{5D103A40-F55B-4126-9048-DEAA9268EDBE}" type="slidenum">
              <a:rPr lang="ru-RU" smtClean="0"/>
              <a:pPr/>
              <a:t>8</a:t>
            </a:fld>
            <a:r>
              <a:rPr lang="ru-RU" smtClean="0"/>
              <a:t>/17</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Современные эффективные методы решения задачи Штарка</a:t>
            </a:r>
            <a:endParaRPr lang="ru-RU" dirty="0"/>
          </a:p>
        </p:txBody>
      </p:sp>
      <p:graphicFrame>
        <p:nvGraphicFramePr>
          <p:cNvPr id="4" name="Содержимое 3"/>
          <p:cNvGraphicFramePr>
            <a:graphicFrameLocks noGrp="1"/>
          </p:cNvGraphicFramePr>
          <p:nvPr>
            <p:ph idx="1"/>
          </p:nvPr>
        </p:nvGraphicFramePr>
        <p:xfrm>
          <a:off x="251519" y="1772816"/>
          <a:ext cx="8712969" cy="5037664"/>
        </p:xfrm>
        <a:graphic>
          <a:graphicData uri="http://schemas.openxmlformats.org/drawingml/2006/table">
            <a:tbl>
              <a:tblPr firstRow="1" bandRow="1">
                <a:tableStyleId>{5C22544A-7EE6-4342-B048-85BDC9FD1C3A}</a:tableStyleId>
              </a:tblPr>
              <a:tblGrid>
                <a:gridCol w="2880321"/>
                <a:gridCol w="3024336"/>
                <a:gridCol w="2808312"/>
              </a:tblGrid>
              <a:tr h="1656184">
                <a:tc>
                  <a:txBody>
                    <a:bodyPr/>
                    <a:lstStyle/>
                    <a:p>
                      <a:pPr algn="ctr"/>
                      <a:r>
                        <a:rPr lang="ru-RU" sz="2800" b="0" dirty="0" smtClean="0">
                          <a:solidFill>
                            <a:sysClr val="windowText" lastClr="000000"/>
                          </a:solidFill>
                        </a:rPr>
                        <a:t>Г</a:t>
                      </a:r>
                      <a:r>
                        <a:rPr lang="ru-RU" sz="2800" b="0" dirty="0" smtClean="0">
                          <a:solidFill>
                            <a:sysClr val="windowText" lastClr="000000"/>
                          </a:solidFill>
                        </a:rPr>
                        <a:t>. Лантуан</a:t>
                      </a:r>
                      <a:r>
                        <a:rPr lang="ru-RU" sz="2800" b="0" baseline="0" dirty="0" smtClean="0">
                          <a:solidFill>
                            <a:sysClr val="windowText" lastClr="000000"/>
                          </a:solidFill>
                        </a:rPr>
                        <a:t>,</a:t>
                      </a:r>
                    </a:p>
                    <a:p>
                      <a:pPr algn="ctr"/>
                      <a:r>
                        <a:rPr lang="ru-RU" sz="2800" b="0" baseline="0" dirty="0" smtClean="0">
                          <a:solidFill>
                            <a:sysClr val="windowText" lastClr="000000"/>
                          </a:solidFill>
                        </a:rPr>
                        <a:t>Р</a:t>
                      </a:r>
                      <a:r>
                        <a:rPr lang="ru-RU" sz="2800" b="0" baseline="0" dirty="0" smtClean="0">
                          <a:solidFill>
                            <a:sysClr val="windowText" lastClr="000000"/>
                          </a:solidFill>
                        </a:rPr>
                        <a:t>. Рассел </a:t>
                      </a:r>
                      <a:endParaRPr lang="ru-RU" sz="2800" b="0" baseline="0" dirty="0" smtClean="0">
                        <a:solidFill>
                          <a:sysClr val="windowText" lastClr="000000"/>
                        </a:solidFill>
                      </a:endParaRPr>
                    </a:p>
                    <a:p>
                      <a:pPr algn="ctr"/>
                      <a:r>
                        <a:rPr lang="ru-RU" sz="2800" b="0" baseline="0" dirty="0" smtClean="0">
                          <a:solidFill>
                            <a:sysClr val="windowText" lastClr="000000"/>
                          </a:solidFill>
                        </a:rPr>
                        <a:t>2009 г.</a:t>
                      </a:r>
                      <a:endParaRPr lang="ru-RU" sz="2800" b="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800" b="0" dirty="0" smtClean="0">
                          <a:solidFill>
                            <a:sysClr val="windowText" lastClr="000000"/>
                          </a:solidFill>
                        </a:rPr>
                        <a:t>Ф</a:t>
                      </a:r>
                      <a:r>
                        <a:rPr lang="ru-RU" sz="2800" b="0" dirty="0" smtClean="0">
                          <a:solidFill>
                            <a:sysClr val="windowText" lastClr="000000"/>
                          </a:solidFill>
                        </a:rPr>
                        <a:t>. Бискани</a:t>
                      </a:r>
                      <a:r>
                        <a:rPr lang="ru-RU" sz="2800" b="0" dirty="0" smtClean="0">
                          <a:solidFill>
                            <a:sysClr val="windowText" lastClr="000000"/>
                          </a:solidFill>
                        </a:rPr>
                        <a:t>,</a:t>
                      </a:r>
                    </a:p>
                    <a:p>
                      <a:pPr algn="ctr"/>
                      <a:r>
                        <a:rPr lang="ru-RU" sz="2800" b="0" dirty="0" smtClean="0">
                          <a:solidFill>
                            <a:sysClr val="windowText" lastClr="000000"/>
                          </a:solidFill>
                        </a:rPr>
                        <a:t>Д</a:t>
                      </a:r>
                      <a:r>
                        <a:rPr lang="ru-RU" sz="2800" b="0" dirty="0" smtClean="0">
                          <a:solidFill>
                            <a:sysClr val="windowText" lastClr="000000"/>
                          </a:solidFill>
                        </a:rPr>
                        <a:t>. Иццо </a:t>
                      </a:r>
                      <a:endParaRPr lang="ru-RU" sz="2800" b="0" dirty="0" smtClean="0">
                        <a:solidFill>
                          <a:sysClr val="windowText" lastClr="000000"/>
                        </a:solidFill>
                      </a:endParaRPr>
                    </a:p>
                    <a:p>
                      <a:pPr algn="ctr"/>
                      <a:r>
                        <a:rPr lang="ru-RU" sz="2800" b="0" dirty="0" smtClean="0">
                          <a:solidFill>
                            <a:sysClr val="windowText" lastClr="000000"/>
                          </a:solidFill>
                        </a:rPr>
                        <a:t>2014 г.</a:t>
                      </a:r>
                      <a:endParaRPr lang="ru-RU" sz="2800" b="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800" b="0" dirty="0" smtClean="0">
                          <a:solidFill>
                            <a:sysClr val="windowText" lastClr="000000"/>
                          </a:solidFill>
                        </a:rPr>
                        <a:t>Э. Пеллегрини,</a:t>
                      </a:r>
                    </a:p>
                    <a:p>
                      <a:pPr algn="ctr"/>
                      <a:r>
                        <a:rPr lang="ru-RU" sz="2800" b="0" dirty="0" smtClean="0">
                          <a:solidFill>
                            <a:sysClr val="windowText" lastClr="000000"/>
                          </a:solidFill>
                        </a:rPr>
                        <a:t>Р</a:t>
                      </a:r>
                      <a:r>
                        <a:rPr lang="ru-RU" sz="2800" b="0" dirty="0" smtClean="0">
                          <a:solidFill>
                            <a:sysClr val="windowText" lastClr="000000"/>
                          </a:solidFill>
                        </a:rPr>
                        <a:t>. Рассел</a:t>
                      </a:r>
                      <a:endParaRPr lang="ru-RU" sz="2800" b="0" dirty="0" smtClean="0">
                        <a:solidFill>
                          <a:sysClr val="windowText" lastClr="000000"/>
                        </a:solidFill>
                      </a:endParaRPr>
                    </a:p>
                    <a:p>
                      <a:pPr algn="ctr"/>
                      <a:r>
                        <a:rPr lang="ru-RU" sz="2800" b="0" dirty="0" smtClean="0">
                          <a:solidFill>
                            <a:sysClr val="windowText" lastClr="000000"/>
                          </a:solidFill>
                        </a:rPr>
                        <a:t> 2015 г.</a:t>
                      </a:r>
                      <a:endParaRPr lang="ru-RU" sz="2800" b="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81480">
                <a:tc>
                  <a:txBody>
                    <a:bodyPr/>
                    <a:lstStyle/>
                    <a:p>
                      <a:pPr algn="ctr"/>
                      <a:r>
                        <a:rPr lang="ru-RU" sz="2400" dirty="0" smtClean="0">
                          <a:solidFill>
                            <a:sysClr val="windowText" lastClr="000000"/>
                          </a:solidFill>
                        </a:rPr>
                        <a:t>Представление</a:t>
                      </a:r>
                      <a:r>
                        <a:rPr lang="ru-RU" sz="2400" baseline="0" dirty="0" smtClean="0">
                          <a:solidFill>
                            <a:sysClr val="windowText" lastClr="000000"/>
                          </a:solidFill>
                        </a:rPr>
                        <a:t>  решений в параболических координатах в виде эллиптических функций Якоби</a:t>
                      </a:r>
                      <a:endParaRPr lang="ru-RU" sz="240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dirty="0" smtClean="0">
                          <a:solidFill>
                            <a:sysClr val="windowText" lastClr="000000"/>
                          </a:solidFill>
                        </a:rPr>
                        <a:t>Представление</a:t>
                      </a:r>
                      <a:r>
                        <a:rPr lang="ru-RU" sz="2400" baseline="0" dirty="0" smtClean="0">
                          <a:solidFill>
                            <a:sysClr val="windowText" lastClr="000000"/>
                          </a:solidFill>
                        </a:rPr>
                        <a:t>  решений в параболических координатах в виде эллиптических функций Вейерштрасса</a:t>
                      </a:r>
                      <a:endParaRPr lang="ru-RU" sz="2400" dirty="0" smtClean="0">
                        <a:solidFill>
                          <a:sysClr val="windowText" lastClr="000000"/>
                        </a:solidFill>
                      </a:endParaRPr>
                    </a:p>
                    <a:p>
                      <a:pPr algn="ctr"/>
                      <a:endParaRPr lang="ru-RU" sz="240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aseline="0" dirty="0" smtClean="0"/>
                        <a:t>F</a:t>
                      </a:r>
                      <a:r>
                        <a:rPr lang="ru-RU" sz="2400" baseline="0" dirty="0" smtClean="0"/>
                        <a:t>-, </a:t>
                      </a:r>
                      <a:r>
                        <a:rPr lang="en-US" sz="2400" baseline="0" dirty="0" smtClean="0"/>
                        <a:t>G</a:t>
                      </a:r>
                      <a:r>
                        <a:rPr lang="ru-RU" sz="2400" baseline="0" dirty="0" smtClean="0"/>
                        <a:t>- и </a:t>
                      </a:r>
                      <a:r>
                        <a:rPr lang="en-US" sz="2400" baseline="0" dirty="0" smtClean="0"/>
                        <a:t>H- </a:t>
                      </a:r>
                      <a:r>
                        <a:rPr lang="ru-RU" sz="2400" baseline="0" dirty="0" smtClean="0"/>
                        <a:t>ряды</a:t>
                      </a:r>
                      <a:endParaRPr lang="ru-RU" sz="240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Номер слайда 4"/>
          <p:cNvSpPr>
            <a:spLocks noGrp="1"/>
          </p:cNvSpPr>
          <p:nvPr>
            <p:ph type="sldNum" sz="quarter" idx="12"/>
          </p:nvPr>
        </p:nvSpPr>
        <p:spPr/>
        <p:txBody>
          <a:bodyPr/>
          <a:lstStyle/>
          <a:p>
            <a:fld id="{5D103A40-F55B-4126-9048-DEAA9268EDBE}" type="slidenum">
              <a:rPr lang="ru-RU" smtClean="0"/>
              <a:pPr/>
              <a:t>9</a:t>
            </a:fld>
            <a:r>
              <a:rPr lang="ru-RU" smtClean="0"/>
              <a:t>/17</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14073</TotalTime>
  <Words>2328</Words>
  <Application>Microsoft Office PowerPoint</Application>
  <PresentationFormat>Экран (4:3)</PresentationFormat>
  <Paragraphs>271</Paragraphs>
  <Slides>20</Slides>
  <Notes>17</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  </vt:lpstr>
      <vt:lpstr>Содержание</vt:lpstr>
      <vt:lpstr>Малая тяга</vt:lpstr>
      <vt:lpstr>Слайд 4</vt:lpstr>
      <vt:lpstr>Оптимизация траекторий  с малой тягой</vt:lpstr>
      <vt:lpstr>Задача Штарка </vt:lpstr>
      <vt:lpstr> Примеры траекторий с постоянным  возмущающим ускорением</vt:lpstr>
      <vt:lpstr>Основные этапы в решении  задачи Штарка</vt:lpstr>
      <vt:lpstr>Современные эффективные методы решения задачи Штарка</vt:lpstr>
      <vt:lpstr>Параболические координаты</vt:lpstr>
      <vt:lpstr>Эллиптические интегралы и функции</vt:lpstr>
      <vt:lpstr>Аналитическое решение задачи</vt:lpstr>
      <vt:lpstr>Слайд 13</vt:lpstr>
      <vt:lpstr>F-, G- и H-ряды </vt:lpstr>
      <vt:lpstr>Слайд 15</vt:lpstr>
      <vt:lpstr>Сравнение методов (Н. Хаттен и Р.Рассел, 2015 г.)</vt:lpstr>
      <vt:lpstr>Заключение</vt:lpstr>
      <vt:lpstr>KS - переменные</vt:lpstr>
      <vt:lpstr>Разделение переменных в Гамильтониане</vt:lpstr>
      <vt:lpstr>Решение Бискани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Козлова</dc:creator>
  <cp:lastModifiedBy>Anastassia</cp:lastModifiedBy>
  <cp:revision>116</cp:revision>
  <dcterms:created xsi:type="dcterms:W3CDTF">2014-11-26T19:30:35Z</dcterms:created>
  <dcterms:modified xsi:type="dcterms:W3CDTF">2017-01-27T10:20:16Z</dcterms:modified>
</cp:coreProperties>
</file>