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70" r:id="rId11"/>
    <p:sldId id="263" r:id="rId12"/>
    <p:sldId id="267" r:id="rId13"/>
    <p:sldId id="268" r:id="rId14"/>
    <p:sldId id="269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C93C7CCD-34FF-41AB-9F26-505B0EC9A8AF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4"/>
            <p14:sldId id="265"/>
            <p14:sldId id="270"/>
            <p14:sldId id="263"/>
            <p14:sldId id="267"/>
            <p14:sldId id="268"/>
            <p14:sldId id="269"/>
            <p14:sldId id="2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E9AA"/>
    <a:srgbClr val="97D59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56" y="-28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Gyroscopic attitude control systems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Stepan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Tkachev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keldysh.ru/syst/ipm-label/ipm-lab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9721" y="0"/>
            <a:ext cx="187427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466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gimbal CMG</a:t>
            </a:r>
            <a:endParaRPr lang="ru-RU" dirty="0"/>
          </a:p>
        </p:txBody>
      </p:sp>
      <p:pic>
        <p:nvPicPr>
          <p:cNvPr id="9218" name="Picture 2" descr="http://share.gifyoutube.com/Kzbekw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9608" y="2348880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13712005"/>
              </p:ext>
            </p:extLst>
          </p:nvPr>
        </p:nvGraphicFramePr>
        <p:xfrm>
          <a:off x="979165" y="4935583"/>
          <a:ext cx="1222375" cy="431800"/>
        </p:xfrm>
        <a:graphic>
          <a:graphicData uri="http://schemas.openxmlformats.org/presentationml/2006/ole">
            <p:oleObj spid="_x0000_s9226" name="Equation" r:id="rId4" imgW="647640" imgH="228600" progId="Equation.DSMT4">
              <p:embed/>
            </p:oleObj>
          </a:graphicData>
        </a:graphic>
      </p:graphicFrame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06042"/>
            <a:ext cx="253365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47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gimbal CMG</a:t>
            </a:r>
            <a:endParaRPr lang="ru-RU" dirty="0"/>
          </a:p>
        </p:txBody>
      </p:sp>
      <p:pic>
        <p:nvPicPr>
          <p:cNvPr id="5" name="Picture 6" descr="http://share.gifyoutube.com/vpGozq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7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frontiersin.org/files/Articles/136255/fnsys-09-00055-HTML/image_m/fnsys-09-00055-g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56792"/>
            <a:ext cx="4824536" cy="21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2263048"/>
            <a:ext cx="142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Pyramid type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4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Attitude control system operation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75856" y="1605098"/>
            <a:ext cx="2304256" cy="5438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State identification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3848" y="2564904"/>
            <a:ext cx="2448272" cy="792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Control torque calculation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8" name="Прямая со стрелкой 7"/>
          <p:cNvCxnSpPr>
            <a:stCxn id="4" idx="2"/>
            <a:endCxn id="6" idx="0"/>
          </p:cNvCxnSpPr>
          <p:nvPr/>
        </p:nvCxnSpPr>
        <p:spPr>
          <a:xfrm>
            <a:off x="4427984" y="2148958"/>
            <a:ext cx="0" cy="415946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3203848" y="5013176"/>
            <a:ext cx="2448272" cy="792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Control application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5576" y="3717032"/>
            <a:ext cx="2448272" cy="792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Angular momentum calculation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4" name="Соединительная линия уступом 13"/>
          <p:cNvCxnSpPr>
            <a:stCxn id="6" idx="1"/>
            <a:endCxn id="10" idx="0"/>
          </p:cNvCxnSpPr>
          <p:nvPr/>
        </p:nvCxnSpPr>
        <p:spPr>
          <a:xfrm rot="10800000" flipV="1">
            <a:off x="1979712" y="2960948"/>
            <a:ext cx="1224136" cy="756084"/>
          </a:xfrm>
          <a:prstGeom prst="bentConnector2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>
            <a:stCxn id="10" idx="2"/>
            <a:endCxn id="9" idx="1"/>
          </p:cNvCxnSpPr>
          <p:nvPr/>
        </p:nvCxnSpPr>
        <p:spPr>
          <a:xfrm rot="16200000" flipH="1">
            <a:off x="2141730" y="4347102"/>
            <a:ext cx="900100" cy="1224136"/>
          </a:xfrm>
          <a:prstGeom prst="bentConnector2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5940152" y="3717032"/>
            <a:ext cx="2448272" cy="792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Gimbal angles calculation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1" name="Соединительная линия уступом 20"/>
          <p:cNvCxnSpPr>
            <a:stCxn id="6" idx="3"/>
            <a:endCxn id="19" idx="0"/>
          </p:cNvCxnSpPr>
          <p:nvPr/>
        </p:nvCxnSpPr>
        <p:spPr>
          <a:xfrm>
            <a:off x="5652120" y="2960948"/>
            <a:ext cx="1512168" cy="756084"/>
          </a:xfrm>
          <a:prstGeom prst="bentConnector2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9" idx="2"/>
            <a:endCxn id="9" idx="3"/>
          </p:cNvCxnSpPr>
          <p:nvPr/>
        </p:nvCxnSpPr>
        <p:spPr>
          <a:xfrm rot="5400000">
            <a:off x="5958154" y="4203086"/>
            <a:ext cx="900100" cy="1512168"/>
          </a:xfrm>
          <a:prstGeom prst="bentConnector2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5868144" y="2564904"/>
            <a:ext cx="3024336" cy="324036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547906" y="5409220"/>
            <a:ext cx="133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Steering law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9519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law &amp; singularities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83383609"/>
              </p:ext>
            </p:extLst>
          </p:nvPr>
        </p:nvGraphicFramePr>
        <p:xfrm>
          <a:off x="2221805" y="1652588"/>
          <a:ext cx="2062163" cy="527050"/>
        </p:xfrm>
        <a:graphic>
          <a:graphicData uri="http://schemas.openxmlformats.org/presentationml/2006/ole">
            <p:oleObj spid="_x0000_s8243" name="Equation" r:id="rId3" imgW="1091880" imgH="279360" progId="Equation.DSMT4">
              <p:embed/>
            </p:oleObj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75997549"/>
              </p:ext>
            </p:extLst>
          </p:nvPr>
        </p:nvGraphicFramePr>
        <p:xfrm>
          <a:off x="4560888" y="1701800"/>
          <a:ext cx="2230437" cy="501650"/>
        </p:xfrm>
        <a:graphic>
          <a:graphicData uri="http://schemas.openxmlformats.org/presentationml/2006/ole">
            <p:oleObj spid="_x0000_s8244" name="Equation" r:id="rId4" imgW="1180800" imgH="266400" progId="Equation.DSMT4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2492301"/>
              </p:ext>
            </p:extLst>
          </p:nvPr>
        </p:nvGraphicFramePr>
        <p:xfrm>
          <a:off x="1331640" y="3212976"/>
          <a:ext cx="1220788" cy="444500"/>
        </p:xfrm>
        <a:graphic>
          <a:graphicData uri="http://schemas.openxmlformats.org/presentationml/2006/ole">
            <p:oleObj spid="_x0000_s8245" name="Equation" r:id="rId5" imgW="634725" imgH="228501" progId="Equation.DSMT4">
              <p:embed/>
            </p:oleObj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5326807"/>
              </p:ext>
            </p:extLst>
          </p:nvPr>
        </p:nvGraphicFramePr>
        <p:xfrm>
          <a:off x="1331640" y="3717032"/>
          <a:ext cx="2052638" cy="617538"/>
        </p:xfrm>
        <a:graphic>
          <a:graphicData uri="http://schemas.openxmlformats.org/presentationml/2006/ole">
            <p:oleObj spid="_x0000_s8246" name="Equation" r:id="rId6" imgW="1066337" imgH="317362" progId="Equation.DSMT4">
              <p:embed/>
            </p:oleObj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90302889"/>
              </p:ext>
            </p:extLst>
          </p:nvPr>
        </p:nvGraphicFramePr>
        <p:xfrm>
          <a:off x="1331640" y="2708920"/>
          <a:ext cx="1312038" cy="395928"/>
        </p:xfrm>
        <a:graphic>
          <a:graphicData uri="http://schemas.openxmlformats.org/presentationml/2006/ole">
            <p:oleObj spid="_x0000_s8247" name="Equation" r:id="rId7" imgW="672840" imgH="203040" progId="Equation.DSMT4">
              <p:embed/>
            </p:oleObj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41997039"/>
              </p:ext>
            </p:extLst>
          </p:nvPr>
        </p:nvGraphicFramePr>
        <p:xfrm>
          <a:off x="5868144" y="2708920"/>
          <a:ext cx="1311275" cy="396875"/>
        </p:xfrm>
        <a:graphic>
          <a:graphicData uri="http://schemas.openxmlformats.org/presentationml/2006/ole">
            <p:oleObj spid="_x0000_s8248" name="Equation" r:id="rId8" imgW="672840" imgH="203040" progId="Equation.DSMT4">
              <p:embed/>
            </p:oleObj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28909363"/>
              </p:ext>
            </p:extLst>
          </p:nvPr>
        </p:nvGraphicFramePr>
        <p:xfrm>
          <a:off x="6444208" y="3176141"/>
          <a:ext cx="271462" cy="396875"/>
        </p:xfrm>
        <a:graphic>
          <a:graphicData uri="http://schemas.openxmlformats.org/presentationml/2006/ole">
            <p:oleObj spid="_x0000_s8249" name="Equation" r:id="rId9" imgW="139680" imgH="203040" progId="Equation.DSMT4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28410" y="3676382"/>
            <a:ext cx="2483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Lost controllability</a:t>
            </a:r>
            <a:endParaRPr lang="ru-RU" sz="2400" dirty="0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20556536"/>
              </p:ext>
            </p:extLst>
          </p:nvPr>
        </p:nvGraphicFramePr>
        <p:xfrm>
          <a:off x="4283968" y="4581128"/>
          <a:ext cx="271462" cy="396875"/>
        </p:xfrm>
        <a:graphic>
          <a:graphicData uri="http://schemas.openxmlformats.org/presentationml/2006/ole">
            <p:oleObj spid="_x0000_s8250" name="Equation" r:id="rId10" imgW="139639" imgH="203112" progId="Equation.DSMT4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339752" y="5085184"/>
            <a:ext cx="41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Singularity avoidance algorithm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85315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r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363" y="908050"/>
            <a:ext cx="39957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te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52513"/>
            <a:ext cx="39322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Illustrative example</a:t>
            </a:r>
            <a:endParaRPr lang="ru-RU" dirty="0"/>
          </a:p>
        </p:txBody>
      </p:sp>
      <p:pic>
        <p:nvPicPr>
          <p:cNvPr id="6" name="Picture 4" descr="s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363" y="3803650"/>
            <a:ext cx="40671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H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911600"/>
            <a:ext cx="39243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81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RW vs. SGCMG vs. DGCMG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9816523"/>
              </p:ext>
            </p:extLst>
          </p:nvPr>
        </p:nvGraphicFramePr>
        <p:xfrm>
          <a:off x="179512" y="1916831"/>
          <a:ext cx="8712968" cy="27184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2395"/>
                <a:gridCol w="2164089"/>
                <a:gridCol w="2178242"/>
                <a:gridCol w="2178242"/>
              </a:tblGrid>
              <a:tr h="5040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Reaction wheels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SGCMG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DGCMG</a:t>
                      </a:r>
                      <a:endParaRPr lang="ru-RU" dirty="0"/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en-US" dirty="0" smtClean="0"/>
                        <a:t>Hardware</a:t>
                      </a:r>
                      <a:r>
                        <a:rPr lang="en-US" baseline="0" dirty="0" smtClean="0"/>
                        <a:t> complexity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simple</a:t>
                      </a:r>
                      <a:endParaRPr lang="ru-RU" dirty="0"/>
                    </a:p>
                  </a:txBody>
                  <a:tcPr anchor="ctr">
                    <a:solidFill>
                      <a:srgbClr val="A1E9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complex</a:t>
                      </a:r>
                      <a:endParaRPr lang="ru-RU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very complex</a:t>
                      </a:r>
                      <a:endParaRPr lang="ru-RU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46104">
                <a:tc>
                  <a:txBody>
                    <a:bodyPr/>
                    <a:lstStyle/>
                    <a:p>
                      <a:r>
                        <a:rPr lang="en-US" dirty="0" smtClean="0"/>
                        <a:t>Algorithms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simple</a:t>
                      </a:r>
                      <a:endParaRPr lang="ru-RU" dirty="0"/>
                    </a:p>
                  </a:txBody>
                  <a:tcPr anchor="ctr" anchorCtr="1">
                    <a:solidFill>
                      <a:srgbClr val="A1E9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complex</a:t>
                      </a:r>
                      <a:endParaRPr lang="ru-RU" dirty="0"/>
                    </a:p>
                  </a:txBody>
                  <a:tcPr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complex</a:t>
                      </a:r>
                      <a:endParaRPr lang="ru-RU" dirty="0"/>
                    </a:p>
                  </a:txBody>
                  <a:tcPr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6104">
                <a:tc>
                  <a:txBody>
                    <a:bodyPr/>
                    <a:lstStyle/>
                    <a:p>
                      <a:r>
                        <a:rPr lang="en-US" dirty="0" smtClean="0"/>
                        <a:t>Output torque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endParaRPr lang="ru-RU" dirty="0"/>
                    </a:p>
                  </a:txBody>
                  <a:tcPr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big</a:t>
                      </a:r>
                      <a:endParaRPr lang="ru-RU" dirty="0"/>
                    </a:p>
                  </a:txBody>
                  <a:tcPr anchor="ctr" anchorCtr="1">
                    <a:solidFill>
                      <a:srgbClr val="A1E9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big</a:t>
                      </a:r>
                      <a:endParaRPr lang="ru-RU" dirty="0"/>
                    </a:p>
                  </a:txBody>
                  <a:tcPr anchor="ctr" anchorCtr="1">
                    <a:solidFill>
                      <a:srgbClr val="A1E9AA"/>
                    </a:solidFill>
                  </a:tcPr>
                </a:tc>
              </a:tr>
              <a:tr h="546104">
                <a:tc>
                  <a:txBody>
                    <a:bodyPr/>
                    <a:lstStyle/>
                    <a:p>
                      <a:r>
                        <a:rPr lang="en-US" dirty="0" smtClean="0"/>
                        <a:t>Miniaturization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possible</a:t>
                      </a:r>
                      <a:endParaRPr lang="ru-RU" dirty="0"/>
                    </a:p>
                  </a:txBody>
                  <a:tcPr anchor="ctr" anchorCtr="1">
                    <a:solidFill>
                      <a:srgbClr val="A1E9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possible</a:t>
                      </a:r>
                      <a:endParaRPr lang="ru-RU" dirty="0"/>
                    </a:p>
                  </a:txBody>
                  <a:tcPr anchor="ctr" anchorCtr="1">
                    <a:solidFill>
                      <a:srgbClr val="A1E9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impossible</a:t>
                      </a:r>
                      <a:endParaRPr lang="ru-RU" dirty="0"/>
                    </a:p>
                  </a:txBody>
                  <a:tcPr anchor="ctr" anchorCtr="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806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Introduction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47864" y="1541851"/>
            <a:ext cx="2304256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Attitude control systems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19672" y="2636912"/>
            <a:ext cx="2304256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Passive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76056" y="2636912"/>
            <a:ext cx="2304256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Active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0" name="Соединительная линия уступом 9"/>
          <p:cNvCxnSpPr>
            <a:stCxn id="4" idx="1"/>
            <a:endCxn id="5" idx="0"/>
          </p:cNvCxnSpPr>
          <p:nvPr/>
        </p:nvCxnSpPr>
        <p:spPr>
          <a:xfrm rot="10800000" flipV="1">
            <a:off x="2771800" y="1937894"/>
            <a:ext cx="576064" cy="699017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>
            <a:stCxn id="4" idx="3"/>
            <a:endCxn id="6" idx="0"/>
          </p:cNvCxnSpPr>
          <p:nvPr/>
        </p:nvCxnSpPr>
        <p:spPr>
          <a:xfrm>
            <a:off x="5652120" y="1937895"/>
            <a:ext cx="576064" cy="699017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1187624" y="4941168"/>
            <a:ext cx="1512518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Gravitational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473814" y="3933056"/>
            <a:ext cx="1512518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Magnetic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44158" y="4941168"/>
            <a:ext cx="1512518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Magnetic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89638" y="3933056"/>
            <a:ext cx="1512518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Gyroscopic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57990" y="3933056"/>
            <a:ext cx="1512518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Thrusters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1" name="Соединительная линия уступом 20"/>
          <p:cNvCxnSpPr>
            <a:stCxn id="5" idx="2"/>
            <a:endCxn id="15" idx="0"/>
          </p:cNvCxnSpPr>
          <p:nvPr/>
        </p:nvCxnSpPr>
        <p:spPr>
          <a:xfrm rot="5400000">
            <a:off x="1601758" y="3771126"/>
            <a:ext cx="1512168" cy="827917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5" idx="2"/>
            <a:endCxn id="17" idx="0"/>
          </p:cNvCxnSpPr>
          <p:nvPr/>
        </p:nvCxnSpPr>
        <p:spPr>
          <a:xfrm rot="16200000" flipH="1">
            <a:off x="2430024" y="3770775"/>
            <a:ext cx="1512168" cy="828617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stCxn id="6" idx="2"/>
            <a:endCxn id="18" idx="0"/>
          </p:cNvCxnSpPr>
          <p:nvPr/>
        </p:nvCxnSpPr>
        <p:spPr>
          <a:xfrm rot="5400000">
            <a:off x="5185013" y="2889885"/>
            <a:ext cx="504056" cy="1582287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stCxn id="6" idx="2"/>
            <a:endCxn id="19" idx="0"/>
          </p:cNvCxnSpPr>
          <p:nvPr/>
        </p:nvCxnSpPr>
        <p:spPr>
          <a:xfrm rot="16200000" flipH="1">
            <a:off x="6769188" y="2887995"/>
            <a:ext cx="504056" cy="1586065"/>
          </a:xfrm>
          <a:prstGeom prst="bentConnector3">
            <a:avLst>
              <a:gd name="adj1" fmla="val 50001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6" idx="2"/>
            <a:endCxn id="16" idx="0"/>
          </p:cNvCxnSpPr>
          <p:nvPr/>
        </p:nvCxnSpPr>
        <p:spPr>
          <a:xfrm rot="16200000" flipH="1">
            <a:off x="5977100" y="3680083"/>
            <a:ext cx="504056" cy="1889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567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Introduction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47864" y="1541851"/>
            <a:ext cx="2304256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Attitude control systems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19672" y="2636912"/>
            <a:ext cx="2304256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Need fields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76056" y="2636912"/>
            <a:ext cx="2304256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Independent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0" name="Соединительная линия уступом 9"/>
          <p:cNvCxnSpPr>
            <a:stCxn id="4" idx="1"/>
            <a:endCxn id="5" idx="0"/>
          </p:cNvCxnSpPr>
          <p:nvPr/>
        </p:nvCxnSpPr>
        <p:spPr>
          <a:xfrm rot="10800000" flipV="1">
            <a:off x="2771800" y="1937894"/>
            <a:ext cx="576064" cy="699017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>
            <a:stCxn id="4" idx="3"/>
            <a:endCxn id="6" idx="0"/>
          </p:cNvCxnSpPr>
          <p:nvPr/>
        </p:nvCxnSpPr>
        <p:spPr>
          <a:xfrm>
            <a:off x="5652120" y="1937895"/>
            <a:ext cx="576064" cy="699017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1187624" y="4941168"/>
            <a:ext cx="1512518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Gravitational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44158" y="4941168"/>
            <a:ext cx="1512518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Magnetic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44008" y="3933056"/>
            <a:ext cx="1512518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Gyroscopic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89478" y="3933056"/>
            <a:ext cx="1512518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Thrusters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1" name="Соединительная линия уступом 20"/>
          <p:cNvCxnSpPr>
            <a:stCxn id="5" idx="2"/>
            <a:endCxn id="15" idx="0"/>
          </p:cNvCxnSpPr>
          <p:nvPr/>
        </p:nvCxnSpPr>
        <p:spPr>
          <a:xfrm rot="5400000">
            <a:off x="1601758" y="3771126"/>
            <a:ext cx="1512168" cy="827917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5" idx="2"/>
            <a:endCxn id="17" idx="0"/>
          </p:cNvCxnSpPr>
          <p:nvPr/>
        </p:nvCxnSpPr>
        <p:spPr>
          <a:xfrm rot="16200000" flipH="1">
            <a:off x="2430024" y="3770775"/>
            <a:ext cx="1512168" cy="828617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stCxn id="6" idx="2"/>
            <a:endCxn id="18" idx="0"/>
          </p:cNvCxnSpPr>
          <p:nvPr/>
        </p:nvCxnSpPr>
        <p:spPr>
          <a:xfrm rot="5400000">
            <a:off x="5562198" y="3267070"/>
            <a:ext cx="504056" cy="827917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stCxn id="6" idx="2"/>
            <a:endCxn id="19" idx="0"/>
          </p:cNvCxnSpPr>
          <p:nvPr/>
        </p:nvCxnSpPr>
        <p:spPr>
          <a:xfrm rot="16200000" flipH="1">
            <a:off x="6384932" y="3272251"/>
            <a:ext cx="504056" cy="817553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3457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Introduction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47864" y="1541851"/>
            <a:ext cx="2304256" cy="792088"/>
          </a:xfrm>
          <a:prstGeom prst="round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solidFill>
              <a:schemeClr val="accent1">
                <a:shade val="95000"/>
                <a:satMod val="10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Attitude control systems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19672" y="2636912"/>
            <a:ext cx="2304256" cy="792088"/>
          </a:xfrm>
          <a:prstGeom prst="round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solidFill>
              <a:schemeClr val="accent1">
                <a:shade val="95000"/>
                <a:satMod val="10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Need fields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76056" y="2636912"/>
            <a:ext cx="2304256" cy="792088"/>
          </a:xfrm>
          <a:prstGeom prst="round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solidFill>
              <a:schemeClr val="accent1">
                <a:shade val="95000"/>
                <a:satMod val="10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Independent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0" name="Соединительная линия уступом 9"/>
          <p:cNvCxnSpPr>
            <a:stCxn id="4" idx="1"/>
            <a:endCxn id="5" idx="0"/>
          </p:cNvCxnSpPr>
          <p:nvPr/>
        </p:nvCxnSpPr>
        <p:spPr>
          <a:xfrm rot="10800000" flipV="1">
            <a:off x="2771800" y="1937894"/>
            <a:ext cx="576064" cy="699017"/>
          </a:xfrm>
          <a:prstGeom prst="bentConnector2">
            <a:avLst/>
          </a:prstGeom>
          <a:ln w="25400">
            <a:solidFill>
              <a:schemeClr val="accent1">
                <a:shade val="95000"/>
                <a:satMod val="10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>
            <a:stCxn id="4" idx="3"/>
            <a:endCxn id="6" idx="0"/>
          </p:cNvCxnSpPr>
          <p:nvPr/>
        </p:nvCxnSpPr>
        <p:spPr>
          <a:xfrm>
            <a:off x="5652120" y="1937895"/>
            <a:ext cx="576064" cy="699017"/>
          </a:xfrm>
          <a:prstGeom prst="bentConnector2">
            <a:avLst/>
          </a:prstGeom>
          <a:ln w="25400">
            <a:solidFill>
              <a:schemeClr val="accent1">
                <a:shade val="95000"/>
                <a:satMod val="10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1187624" y="4941168"/>
            <a:ext cx="1512518" cy="792088"/>
          </a:xfrm>
          <a:prstGeom prst="round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solidFill>
              <a:schemeClr val="accent1">
                <a:shade val="95000"/>
                <a:satMod val="10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Gravitational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44158" y="4941168"/>
            <a:ext cx="1512518" cy="792088"/>
          </a:xfrm>
          <a:prstGeom prst="round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solidFill>
              <a:schemeClr val="accent1">
                <a:shade val="95000"/>
                <a:satMod val="10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Magnetic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44008" y="3933056"/>
            <a:ext cx="1512518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Gyroscopic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89478" y="3933056"/>
            <a:ext cx="1512518" cy="792088"/>
          </a:xfrm>
          <a:prstGeom prst="round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solidFill>
              <a:schemeClr val="accent1">
                <a:shade val="95000"/>
                <a:satMod val="10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Thrusters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21" name="Соединительная линия уступом 20"/>
          <p:cNvCxnSpPr>
            <a:stCxn id="5" idx="2"/>
            <a:endCxn id="15" idx="0"/>
          </p:cNvCxnSpPr>
          <p:nvPr/>
        </p:nvCxnSpPr>
        <p:spPr>
          <a:xfrm rot="5400000">
            <a:off x="1601758" y="3771126"/>
            <a:ext cx="1512168" cy="827917"/>
          </a:xfrm>
          <a:prstGeom prst="bentConnector3">
            <a:avLst/>
          </a:prstGeom>
          <a:ln w="25400">
            <a:solidFill>
              <a:schemeClr val="accent1">
                <a:shade val="95000"/>
                <a:satMod val="10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5" idx="2"/>
            <a:endCxn id="17" idx="0"/>
          </p:cNvCxnSpPr>
          <p:nvPr/>
        </p:nvCxnSpPr>
        <p:spPr>
          <a:xfrm rot="16200000" flipH="1">
            <a:off x="2430024" y="3770775"/>
            <a:ext cx="1512168" cy="828617"/>
          </a:xfrm>
          <a:prstGeom prst="bentConnector3">
            <a:avLst/>
          </a:prstGeom>
          <a:ln w="25400">
            <a:solidFill>
              <a:schemeClr val="accent1">
                <a:shade val="95000"/>
                <a:satMod val="10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stCxn id="6" idx="2"/>
            <a:endCxn id="18" idx="0"/>
          </p:cNvCxnSpPr>
          <p:nvPr/>
        </p:nvCxnSpPr>
        <p:spPr>
          <a:xfrm rot="5400000">
            <a:off x="5562198" y="3267070"/>
            <a:ext cx="504056" cy="827917"/>
          </a:xfrm>
          <a:prstGeom prst="bentConnector3">
            <a:avLst/>
          </a:prstGeom>
          <a:ln w="25400">
            <a:solidFill>
              <a:schemeClr val="accent1">
                <a:shade val="95000"/>
                <a:satMod val="10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stCxn id="6" idx="2"/>
            <a:endCxn id="19" idx="0"/>
          </p:cNvCxnSpPr>
          <p:nvPr/>
        </p:nvCxnSpPr>
        <p:spPr>
          <a:xfrm rot="16200000" flipH="1">
            <a:off x="6384932" y="3272251"/>
            <a:ext cx="504056" cy="817553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1">
                <a:shade val="95000"/>
                <a:satMod val="10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8435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gyroscopic systems?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617" y="1335653"/>
            <a:ext cx="30289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://parts.roboclub.ru/images/motorola_vib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6889" y="1628800"/>
            <a:ext cx="13335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44319" y="2996952"/>
            <a:ext cx="2762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phone vibration motor </a:t>
            </a:r>
            <a:endParaRPr lang="ru-RU" dirty="0"/>
          </a:p>
        </p:txBody>
      </p:sp>
      <p:pic>
        <p:nvPicPr>
          <p:cNvPr id="2058" name="Picture 10" descr="Картинки по запросу reaction whe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5160" y="403870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3648" y="4782521"/>
            <a:ext cx="261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Spacecraft reaction wheel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50900750"/>
              </p:ext>
            </p:extLst>
          </p:nvPr>
        </p:nvGraphicFramePr>
        <p:xfrm>
          <a:off x="1554512" y="3573016"/>
          <a:ext cx="1157603" cy="376221"/>
        </p:xfrm>
        <a:graphic>
          <a:graphicData uri="http://schemas.openxmlformats.org/presentationml/2006/ole">
            <p:oleObj spid="_x0000_s2064" name="Equation" r:id="rId6" imgW="507960" imgH="164880" progId="Equation.DSMT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17200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operation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844824"/>
            <a:ext cx="4885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Angular momentum conservation law</a:t>
            </a:r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87087500"/>
              </p:ext>
            </p:extLst>
          </p:nvPr>
        </p:nvGraphicFramePr>
        <p:xfrm>
          <a:off x="539552" y="2492896"/>
          <a:ext cx="2514240" cy="354960"/>
        </p:xfrm>
        <a:graphic>
          <a:graphicData uri="http://schemas.openxmlformats.org/presentationml/2006/ole">
            <p:oleObj spid="_x0000_s3105" name="Equation" r:id="rId3" imgW="1257120" imgH="177480" progId="Equation.DSMT4">
              <p:embed/>
            </p:oleObj>
          </a:graphicData>
        </a:graphic>
      </p:graphicFrame>
      <p:pic>
        <p:nvPicPr>
          <p:cNvPr id="3082" name="Picture 10" descr="http://share.gifyoutube.com/mLQaNp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000" y="2492896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72684669"/>
              </p:ext>
            </p:extLst>
          </p:nvPr>
        </p:nvGraphicFramePr>
        <p:xfrm>
          <a:off x="539552" y="2924944"/>
          <a:ext cx="3276000" cy="406080"/>
        </p:xfrm>
        <a:graphic>
          <a:graphicData uri="http://schemas.openxmlformats.org/presentationml/2006/ole">
            <p:oleObj spid="_x0000_s3106" name="Equation" r:id="rId5" imgW="1638000" imgH="203040" progId="Equation.DSMT4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544" y="3547938"/>
            <a:ext cx="201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Control torque</a:t>
            </a:r>
            <a:endParaRPr lang="ru-RU" sz="2400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93659921"/>
              </p:ext>
            </p:extLst>
          </p:nvPr>
        </p:nvGraphicFramePr>
        <p:xfrm>
          <a:off x="611560" y="4009603"/>
          <a:ext cx="1955520" cy="406080"/>
        </p:xfrm>
        <a:graphic>
          <a:graphicData uri="http://schemas.openxmlformats.org/presentationml/2006/ole">
            <p:oleObj spid="_x0000_s3107" name="Equation" r:id="rId6" imgW="977760" imgH="20304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2208" y="5229200"/>
            <a:ext cx="51328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can create torque by</a:t>
            </a:r>
          </a:p>
          <a:p>
            <a:r>
              <a:rPr lang="en-US" dirty="0" smtClean="0"/>
              <a:t>	accelerating </a:t>
            </a:r>
            <a:r>
              <a:rPr lang="en-US" dirty="0"/>
              <a:t>or </a:t>
            </a:r>
            <a:r>
              <a:rPr lang="en-US" dirty="0" smtClean="0"/>
              <a:t>decelerating</a:t>
            </a:r>
          </a:p>
          <a:p>
            <a:r>
              <a:rPr lang="en-US" dirty="0" smtClean="0"/>
              <a:t>	changing </a:t>
            </a:r>
            <a:r>
              <a:rPr lang="en-US" dirty="0"/>
              <a:t>the angular momentum direction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770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wheels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1541262"/>
            <a:ext cx="30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Axis of rotation is fixed</a:t>
            </a:r>
            <a:endParaRPr lang="ru-RU" sz="2400" dirty="0"/>
          </a:p>
        </p:txBody>
      </p:sp>
      <p:sp>
        <p:nvSpPr>
          <p:cNvPr id="6" name="AutoShape 2" descr="Картинки по запросу spacecraft reaction whe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6" descr="fo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22" t="31496" r="29527" b="31496"/>
          <a:stretch>
            <a:fillRect/>
          </a:stretch>
        </p:blipFill>
        <p:spPr bwMode="auto">
          <a:xfrm>
            <a:off x="2915816" y="2270565"/>
            <a:ext cx="3529012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70565"/>
            <a:ext cx="2736304" cy="20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Картинки по запросу satellite reaction whe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8232" y="2289640"/>
            <a:ext cx="2449496" cy="205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35696" y="5288736"/>
            <a:ext cx="5085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dynamical properties:</a:t>
            </a:r>
          </a:p>
          <a:p>
            <a:r>
              <a:rPr lang="en-US" dirty="0" smtClean="0"/>
              <a:t>	maximum torque </a:t>
            </a:r>
          </a:p>
          <a:p>
            <a:r>
              <a:rPr lang="en-US" dirty="0" smtClean="0"/>
              <a:t>	maximum angular momentum or spin rate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4765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Saturation and desaturation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1412776"/>
            <a:ext cx="5359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can be created only when angular rate is varied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55870931"/>
              </p:ext>
            </p:extLst>
          </p:nvPr>
        </p:nvGraphicFramePr>
        <p:xfrm>
          <a:off x="4152307" y="1793508"/>
          <a:ext cx="393700" cy="573087"/>
        </p:xfrm>
        <a:graphic>
          <a:graphicData uri="http://schemas.openxmlformats.org/presentationml/2006/ole">
            <p:oleObj spid="_x0000_s6181" name="Equation" r:id="rId3" imgW="139680" imgH="203040" progId="Equation.DSMT4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12355" y="2339588"/>
            <a:ext cx="6030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lost controllability when you can’t change the angular rate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4330250"/>
              </p:ext>
            </p:extLst>
          </p:nvPr>
        </p:nvGraphicFramePr>
        <p:xfrm>
          <a:off x="1494830" y="2880000"/>
          <a:ext cx="393700" cy="573088"/>
        </p:xfrm>
        <a:graphic>
          <a:graphicData uri="http://schemas.openxmlformats.org/presentationml/2006/ole">
            <p:oleObj spid="_x0000_s6182" name="Equation" r:id="rId4" imgW="139639" imgH="203112" progId="Equation.DSMT4">
              <p:embed/>
            </p:oleObj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70464719"/>
              </p:ext>
            </p:extLst>
          </p:nvPr>
        </p:nvGraphicFramePr>
        <p:xfrm>
          <a:off x="6948264" y="2880000"/>
          <a:ext cx="393700" cy="573088"/>
        </p:xfrm>
        <a:graphic>
          <a:graphicData uri="http://schemas.openxmlformats.org/presentationml/2006/ole">
            <p:oleObj spid="_x0000_s6183" name="Equation" r:id="rId5" imgW="139639" imgH="203112" progId="Equation.DSMT4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7024" y="3460358"/>
            <a:ext cx="19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small spin rate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228184" y="3460358"/>
            <a:ext cx="1844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Too high spin rate</a:t>
            </a:r>
          </a:p>
          <a:p>
            <a:pPr algn="ctr"/>
            <a:r>
              <a:rPr lang="en-US" dirty="0" smtClean="0"/>
              <a:t>Saturation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782207" y="494116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Need additional algorithms for desaturation</a:t>
            </a:r>
            <a:endParaRPr lang="ru-RU" dirty="0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46203913"/>
              </p:ext>
            </p:extLst>
          </p:nvPr>
        </p:nvGraphicFramePr>
        <p:xfrm>
          <a:off x="6953509" y="4221088"/>
          <a:ext cx="393700" cy="573088"/>
        </p:xfrm>
        <a:graphic>
          <a:graphicData uri="http://schemas.openxmlformats.org/presentationml/2006/ole">
            <p:oleObj spid="_x0000_s6184" name="Equation" r:id="rId6" imgW="139639" imgH="203112" progId="Equation.DSMT4">
              <p:embed/>
            </p:oleObj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70328878"/>
              </p:ext>
            </p:extLst>
          </p:nvPr>
        </p:nvGraphicFramePr>
        <p:xfrm>
          <a:off x="4788024" y="4726453"/>
          <a:ext cx="537041" cy="429430"/>
        </p:xfrm>
        <a:graphic>
          <a:graphicData uri="http://schemas.openxmlformats.org/presentationml/2006/ole">
            <p:oleObj spid="_x0000_s6185" name="Equation" r:id="rId7" imgW="190440" imgH="152280" progId="Equation.DSMT4">
              <p:embed/>
            </p:oleObj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9363125"/>
              </p:ext>
            </p:extLst>
          </p:nvPr>
        </p:nvGraphicFramePr>
        <p:xfrm>
          <a:off x="4788024" y="5264333"/>
          <a:ext cx="536575" cy="430212"/>
        </p:xfrm>
        <a:graphic>
          <a:graphicData uri="http://schemas.openxmlformats.org/presentationml/2006/ole">
            <p:oleObj spid="_x0000_s6186" name="Equation" r:id="rId8" imgW="190417" imgH="152334" progId="Equation.DSMT4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195735" y="4725144"/>
            <a:ext cx="2485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control system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17536" y="5264333"/>
            <a:ext cx="1063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Thrusters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764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Gyroscopes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23728" y="1541262"/>
            <a:ext cx="510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Axis of rotation can change its direction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2023914"/>
            <a:ext cx="473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gimbal control momentum gyro (SGCMG)</a:t>
            </a:r>
            <a:endParaRPr lang="ru-RU" dirty="0"/>
          </a:p>
        </p:txBody>
      </p:sp>
      <p:pic>
        <p:nvPicPr>
          <p:cNvPr id="10" name="Picture 2" descr="http://powerandmotoryacht.com/boat/control-moment-gyroscope-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44" y="2393246"/>
            <a:ext cx="3586967" cy="205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http://www.mdpi.com/sensors/sensors-12-09129/article_deploy/html/images/sensors-12-09129f1-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08920"/>
            <a:ext cx="4312965" cy="30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15431" y="5770294"/>
            <a:ext cx="460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Dual gimbal control momentum gyro (DGCMG)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0244" y="4941168"/>
            <a:ext cx="3828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dynamical properties:</a:t>
            </a:r>
          </a:p>
          <a:p>
            <a:r>
              <a:rPr lang="en-US" dirty="0"/>
              <a:t>	</a:t>
            </a:r>
            <a:r>
              <a:rPr lang="en-US" dirty="0" smtClean="0"/>
              <a:t>flywheel angular momentum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maximum gimbal spin rate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915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214</Words>
  <Application>Microsoft Office PowerPoint</Application>
  <PresentationFormat>Экран (4:3)</PresentationFormat>
  <Paragraphs>91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Equation</vt:lpstr>
      <vt:lpstr>Gyroscopic attitude control systems</vt:lpstr>
      <vt:lpstr>Introduction</vt:lpstr>
      <vt:lpstr>Introduction</vt:lpstr>
      <vt:lpstr>Introduction</vt:lpstr>
      <vt:lpstr>What are gyroscopic systems?</vt:lpstr>
      <vt:lpstr>Principle of operation</vt:lpstr>
      <vt:lpstr>Reaction wheels</vt:lpstr>
      <vt:lpstr>Saturation and desaturation</vt:lpstr>
      <vt:lpstr>Gyroscopes</vt:lpstr>
      <vt:lpstr>Single gimbal CMG</vt:lpstr>
      <vt:lpstr>Single gimbal CMG</vt:lpstr>
      <vt:lpstr>Attitude control system operation</vt:lpstr>
      <vt:lpstr>Steering law &amp; singularities</vt:lpstr>
      <vt:lpstr>Illustrative example</vt:lpstr>
      <vt:lpstr>RW vs. SGCMG vs. DGCMG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Gyroscopic attitude control systems</dc:title>
  <dc:creator>St.Even</dc:creator>
  <cp:lastModifiedBy>Danil</cp:lastModifiedBy>
  <cp:revision>28</cp:revision>
  <dcterms:created xsi:type="dcterms:W3CDTF">2015-07-05T09:11:40Z</dcterms:created>
  <dcterms:modified xsi:type="dcterms:W3CDTF">2015-07-13T11:48:41Z</dcterms:modified>
</cp:coreProperties>
</file>