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3"/>
  </p:notesMasterIdLst>
  <p:sldIdLst>
    <p:sldId id="261" r:id="rId2"/>
    <p:sldId id="258" r:id="rId3"/>
    <p:sldId id="355" r:id="rId4"/>
    <p:sldId id="356" r:id="rId5"/>
    <p:sldId id="357" r:id="rId6"/>
    <p:sldId id="262" r:id="rId7"/>
    <p:sldId id="358" r:id="rId8"/>
    <p:sldId id="376" r:id="rId9"/>
    <p:sldId id="359" r:id="rId10"/>
    <p:sldId id="382" r:id="rId11"/>
    <p:sldId id="379" r:id="rId12"/>
    <p:sldId id="360" r:id="rId13"/>
    <p:sldId id="273" r:id="rId14"/>
    <p:sldId id="274" r:id="rId15"/>
    <p:sldId id="276" r:id="rId16"/>
    <p:sldId id="277" r:id="rId17"/>
    <p:sldId id="278" r:id="rId18"/>
    <p:sldId id="282" r:id="rId19"/>
    <p:sldId id="284" r:id="rId20"/>
    <p:sldId id="283" r:id="rId21"/>
    <p:sldId id="285" r:id="rId22"/>
    <p:sldId id="287" r:id="rId23"/>
    <p:sldId id="288" r:id="rId24"/>
    <p:sldId id="289" r:id="rId25"/>
    <p:sldId id="294" r:id="rId26"/>
    <p:sldId id="295" r:id="rId27"/>
    <p:sldId id="298" r:id="rId28"/>
    <p:sldId id="299" r:id="rId29"/>
    <p:sldId id="384" r:id="rId30"/>
    <p:sldId id="304" r:id="rId31"/>
    <p:sldId id="305" r:id="rId32"/>
    <p:sldId id="377" r:id="rId33"/>
    <p:sldId id="371" r:id="rId34"/>
    <p:sldId id="378" r:id="rId35"/>
    <p:sldId id="372" r:id="rId36"/>
    <p:sldId id="374" r:id="rId37"/>
    <p:sldId id="380" r:id="rId38"/>
    <p:sldId id="381" r:id="rId39"/>
    <p:sldId id="373" r:id="rId40"/>
    <p:sldId id="383" r:id="rId41"/>
    <p:sldId id="375" r:id="rId42"/>
    <p:sldId id="306" r:id="rId43"/>
    <p:sldId id="361" r:id="rId44"/>
    <p:sldId id="307" r:id="rId45"/>
    <p:sldId id="308" r:id="rId46"/>
    <p:sldId id="309" r:id="rId47"/>
    <p:sldId id="311" r:id="rId48"/>
    <p:sldId id="312" r:id="rId49"/>
    <p:sldId id="313" r:id="rId50"/>
    <p:sldId id="326" r:id="rId51"/>
    <p:sldId id="327" r:id="rId52"/>
    <p:sldId id="329" r:id="rId53"/>
    <p:sldId id="331" r:id="rId54"/>
    <p:sldId id="336" r:id="rId55"/>
    <p:sldId id="338" r:id="rId56"/>
    <p:sldId id="339" r:id="rId57"/>
    <p:sldId id="340" r:id="rId58"/>
    <p:sldId id="364" r:id="rId59"/>
    <p:sldId id="350" r:id="rId60"/>
    <p:sldId id="352" r:id="rId61"/>
    <p:sldId id="353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29" autoAdjust="0"/>
    <p:restoredTop sz="76554" autoAdjust="0"/>
  </p:normalViewPr>
  <p:slideViewPr>
    <p:cSldViewPr>
      <p:cViewPr>
        <p:scale>
          <a:sx n="75" d="100"/>
          <a:sy n="75" d="100"/>
        </p:scale>
        <p:origin x="-100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66321-B010-48A7-86BE-8689FD3FC80D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2C352-4EA7-4248-8D12-46849054A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05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 smtClean="0"/>
              <a:t>Мой доклад подготовлен</a:t>
            </a:r>
            <a:r>
              <a:rPr lang="ru-RU" altLang="ru-RU" baseline="0" dirty="0" smtClean="0"/>
              <a:t> по материалам диссертационной работы и называется …</a:t>
            </a:r>
            <a:endParaRPr lang="ru-RU" altLang="ru-RU" dirty="0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685817" indent="-263776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55103" indent="-211021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477145" indent="-211021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899186" indent="-211021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321227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743269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165310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587351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90B25E7A-9866-4379-B59C-397F39CDBF82}" type="slidenum">
              <a:rPr lang="ru-RU" altLang="ru-RU" sz="1200"/>
              <a:pPr>
                <a:spcBef>
                  <a:spcPct val="0"/>
                </a:spcBef>
              </a:pPr>
              <a:t>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Еще</a:t>
            </a:r>
            <a:r>
              <a:rPr lang="ru-RU" baseline="0" dirty="0" smtClean="0"/>
              <a:t> в конце прошлого века разработчики миссий открыли новый тип обходных траекторий, которые позволяют сэкономить топливо. Появилась целая концепция точек либрации как транспортных узлов. И ближайшая точка либрации к Земле – точка </a:t>
            </a:r>
            <a:r>
              <a:rPr lang="en-US" baseline="0" dirty="0" smtClean="0"/>
              <a:t>L1 </a:t>
            </a:r>
            <a:r>
              <a:rPr lang="ru-RU" baseline="0" dirty="0" smtClean="0"/>
              <a:t>системы Земля-Луна.</a:t>
            </a:r>
          </a:p>
          <a:p>
            <a:endParaRPr lang="ru-RU" baseline="0" dirty="0" smtClean="0"/>
          </a:p>
          <a:p>
            <a:r>
              <a:rPr lang="ru-RU" baseline="0" dirty="0" smtClean="0"/>
              <a:t>---------------------------------------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Перед нами</a:t>
            </a:r>
            <a:r>
              <a:rPr lang="ru-RU" baseline="0" dirty="0" smtClean="0"/>
              <a:t> маршрутная карта, по таким маршрутам возможны перемещения малых аппаратов.</a:t>
            </a:r>
          </a:p>
          <a:p>
            <a:endParaRPr lang="ru-RU" baseline="0" dirty="0" smtClean="0"/>
          </a:p>
          <a:p>
            <a:r>
              <a:rPr lang="ru-RU" baseline="0" dirty="0" smtClean="0"/>
              <a:t>Разработчики миссий поняли, что в некоторых случаях лучшие маршруты не обязательно являются прямыми. Иногда лучше воспользоваться низкоэнергетическими путями, соединяющие ключевые точки в пространстве. Например, на лунную поверхность аппарат может добраться  через точки либрации </a:t>
            </a:r>
            <a:r>
              <a:rPr lang="en-US" baseline="0" dirty="0" smtClean="0"/>
              <a:t>L</a:t>
            </a:r>
            <a:r>
              <a:rPr lang="ru-RU" baseline="0" dirty="0" smtClean="0"/>
              <a:t>1 и </a:t>
            </a:r>
            <a:r>
              <a:rPr lang="en-US" baseline="0" dirty="0" smtClean="0"/>
              <a:t>L2 </a:t>
            </a:r>
            <a:r>
              <a:rPr lang="ru-RU" baseline="0" dirty="0" smtClean="0"/>
              <a:t>системы Земля-Луна. Эти точки также могут служить как транспортные узлы для перемещения к другим планетам, как показано на этой «карте метро».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C352-4EA7-4248-8D12-46849054A3A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829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 интересны не точки</a:t>
            </a:r>
            <a:r>
              <a:rPr lang="ru-RU" baseline="0" dirty="0" smtClean="0"/>
              <a:t> либрации сами по себе, а орбиты вокруг них. Здесь изображены северное и южное семейства гало-орбит вокруг точки </a:t>
            </a:r>
            <a:r>
              <a:rPr lang="en-US" baseline="0" dirty="0" smtClean="0"/>
              <a:t>L1. </a:t>
            </a:r>
            <a:r>
              <a:rPr lang="ru-RU" baseline="0" dirty="0" smtClean="0"/>
              <a:t>Семейства являются однопараметрическими, параметром может служить максимальная координата </a:t>
            </a:r>
            <a:r>
              <a:rPr lang="en-US" baseline="0" dirty="0" smtClean="0"/>
              <a:t>Z, </a:t>
            </a:r>
            <a:r>
              <a:rPr lang="ru-RU" baseline="0" dirty="0" smtClean="0"/>
              <a:t>т.е. </a:t>
            </a:r>
            <a:r>
              <a:rPr lang="en-US" baseline="0" dirty="0" smtClean="0"/>
              <a:t>z-</a:t>
            </a:r>
            <a:r>
              <a:rPr lang="ru-RU" baseline="0" dirty="0" smtClean="0"/>
              <a:t>амплитуда.</a:t>
            </a:r>
            <a:endParaRPr lang="ru-RU" dirty="0" smtClean="0"/>
          </a:p>
          <a:p>
            <a:endParaRPr lang="ru-RU" dirty="0" smtClean="0"/>
          </a:p>
          <a:p>
            <a:r>
              <a:rPr lang="en-US" dirty="0" smtClean="0"/>
              <a:t>------------------------------</a:t>
            </a:r>
            <a:endParaRPr lang="ru-RU" dirty="0" smtClean="0"/>
          </a:p>
          <a:p>
            <a:r>
              <a:rPr lang="ru-RU" dirty="0" smtClean="0"/>
              <a:t>Здесь показаны</a:t>
            </a:r>
            <a:r>
              <a:rPr lang="ru-RU" baseline="0" dirty="0" smtClean="0"/>
              <a:t> семейства гало-орбит вокруг точки </a:t>
            </a:r>
            <a:r>
              <a:rPr lang="en-US" baseline="0" dirty="0" smtClean="0"/>
              <a:t>L1 </a:t>
            </a:r>
            <a:r>
              <a:rPr lang="ru-RU" baseline="0" dirty="0" smtClean="0"/>
              <a:t>системы Земля-Луна. Слева северное семейство, справа южное семейство. </a:t>
            </a:r>
            <a:r>
              <a:rPr lang="ru-RU" dirty="0" smtClean="0"/>
              <a:t>Семейство гало-орбит является однопараметрическим: чтобы задать орбиту достаточно одного параметра,</a:t>
            </a:r>
            <a:r>
              <a:rPr lang="ru-RU" baseline="0" dirty="0" smtClean="0"/>
              <a:t> например, амплитуды по вертикальной оси </a:t>
            </a:r>
            <a:r>
              <a:rPr lang="en-US" baseline="0" dirty="0" smtClean="0"/>
              <a:t>Z.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4EEBF-D2CC-495D-AF16-01237AB9BFA6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1273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соответствии</a:t>
            </a:r>
            <a:r>
              <a:rPr lang="ru-RU" baseline="0" dirty="0" smtClean="0"/>
              <a:t> с концепцией точек либрации как транспортных узлов и</a:t>
            </a:r>
            <a:r>
              <a:rPr lang="ru-RU" dirty="0" smtClean="0"/>
              <a:t> интересом</a:t>
            </a:r>
            <a:r>
              <a:rPr lang="ru-RU" baseline="0" dirty="0" smtClean="0"/>
              <a:t> </a:t>
            </a:r>
            <a:r>
              <a:rPr lang="ru-RU" dirty="0" smtClean="0"/>
              <a:t>Федеральной космической программы к вопросам освоения</a:t>
            </a:r>
            <a:r>
              <a:rPr lang="ru-RU" baseline="0" dirty="0" smtClean="0"/>
              <a:t> Луны, я рассматриваю три задачи. Первая – перелет на орбиту вокруг </a:t>
            </a:r>
            <a:r>
              <a:rPr lang="en-US" baseline="0" dirty="0" smtClean="0"/>
              <a:t>L</a:t>
            </a:r>
            <a:r>
              <a:rPr lang="ru-RU" baseline="0" dirty="0" smtClean="0"/>
              <a:t>1 Земля-Луна, вторая – дальнейший перелет на окололунную орбиту, и наконец третья – смена номинальной орбиты в окрестности либрационной орбиты, если произошла нештатная ситуация задержки коррекции.</a:t>
            </a:r>
          </a:p>
          <a:p>
            <a:endParaRPr lang="ru-RU" baseline="0" dirty="0" smtClean="0"/>
          </a:p>
          <a:p>
            <a:r>
              <a:rPr lang="ru-RU" baseline="0" dirty="0" smtClean="0"/>
              <a:t>-----------------------------------------------------------------</a:t>
            </a:r>
          </a:p>
          <a:p>
            <a:endParaRPr lang="ru-RU" baseline="0" dirty="0" smtClean="0"/>
          </a:p>
          <a:p>
            <a:r>
              <a:rPr lang="ru-RU" baseline="0" dirty="0" smtClean="0"/>
              <a:t>Так как общая цель – оценка возможностей, то меня будут интересовать следующие вопросы: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Как доставить МКА с околоземной орбиты на </a:t>
            </a:r>
            <a:r>
              <a:rPr lang="ru-RU" baseline="0" dirty="0" err="1" smtClean="0"/>
              <a:t>либрационную</a:t>
            </a:r>
            <a:r>
              <a:rPr lang="ru-RU" baseline="0" dirty="0" smtClean="0"/>
              <a:t> орбиту вокруг </a:t>
            </a:r>
            <a:r>
              <a:rPr lang="en-US" baseline="0" dirty="0" smtClean="0"/>
              <a:t>L1 </a:t>
            </a:r>
            <a:r>
              <a:rPr lang="ru-RU" baseline="0" dirty="0" smtClean="0"/>
              <a:t>Земля-Луна. Как зависит время полета и затраты топлива от даты и времени старта. Какие резонансные последовательности сближений с Луной приводят аппарат на либрационные орбиты. Насколько эти сближения позволяют снизить массу требуемого топлива.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Следующий вопрос: какие есть варианты дальнейшей доставки аппарата. В данном случае, какие окололунные орбиты доступны при сходе с либрационной орбиты, какие из них удается </a:t>
            </a:r>
            <a:r>
              <a:rPr lang="ru-RU" baseline="0" dirty="0" err="1" smtClean="0"/>
              <a:t>ставибилизировать</a:t>
            </a:r>
            <a:r>
              <a:rPr lang="ru-RU" baseline="0" dirty="0" smtClean="0"/>
              <a:t> малой тягой. 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Наконец, в связи с освоением либрационных орбит МКА, необходимо заранее прояснить, какие есть возможности смены номинальной орбиты, если произошла нештатная задержка коррекции аппарата и он стал удаляться от исходной номинальной орбиты. Насколько меняется размер исходной орбиты, сколько можно ожидать затрат топлива на спасение и какой выигрыш мы получим в результате этого.</a:t>
            </a:r>
          </a:p>
          <a:p>
            <a:endParaRPr lang="ru-RU" baseline="0" dirty="0" smtClean="0"/>
          </a:p>
          <a:p>
            <a:r>
              <a:rPr lang="ru-RU" baseline="0" dirty="0" smtClean="0"/>
              <a:t>(До 2025 года планируется запуск нескольких аппаратов к Луне: Луна-</a:t>
            </a:r>
            <a:r>
              <a:rPr lang="ru-RU" baseline="0" dirty="0" err="1" smtClean="0"/>
              <a:t>Глоб</a:t>
            </a:r>
            <a:r>
              <a:rPr lang="ru-RU" baseline="0" dirty="0" smtClean="0"/>
              <a:t>, Луна-Ресурс, Луна-Грунт)</a:t>
            </a:r>
          </a:p>
          <a:p>
            <a:pPr marL="228600" indent="-228600">
              <a:buAutoNum type="arabicPeriod"/>
            </a:pPr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C352-4EA7-4248-8D12-46849054A3A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937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dirty="0" smtClean="0"/>
              <a:t>Перейдем к первой задаче,</a:t>
            </a:r>
            <a:r>
              <a:rPr lang="ru-RU" baseline="0" dirty="0" smtClean="0"/>
              <a:t> перелет к </a:t>
            </a:r>
            <a:r>
              <a:rPr lang="en-US" baseline="0" dirty="0" smtClean="0"/>
              <a:t>L1.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C352-4EA7-4248-8D12-46849054A3A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843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малых</a:t>
            </a:r>
            <a:r>
              <a:rPr lang="ru-RU" baseline="0" dirty="0" smtClean="0"/>
              <a:t> аппаратов наиболее реалистичный вариант перелета – спиральная раскрутка</a:t>
            </a:r>
            <a:r>
              <a:rPr lang="en-US" baseline="0" dirty="0" smtClean="0"/>
              <a:t> </a:t>
            </a:r>
            <a:r>
              <a:rPr lang="ru-RU" baseline="0" dirty="0" smtClean="0"/>
              <a:t>с околоземных орбит, потому что остальные варианты требуют большие импульсы, попутная доставка к Луне это редкость, а предлагаемая схема доступная, потому что всегда можно выбросить аппарат на низкую орбиту или геопереходную. Главное, чтобы у двигателя было достаточно ресурса на перелет. Далее речь будет идти только о таких вот траекториях.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55CF-AB54-4D1C-A043-ECE4EA6B5D1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6019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Есть несколько особенностей проектирования спиральных траекторий к Луне для малых аппаратов. Много витков (может</a:t>
            </a:r>
            <a:r>
              <a:rPr lang="ru-RU" altLang="ru-RU" baseline="0" dirty="0" smtClean="0"/>
              <a:t> быть несколько сотен), сильно возмущенная среда (атмосфера, сжатие Земли, возмущения Луны и Солнца), нужно учитывать радиацию, неподходящее время и дату старта, если аппарат выбрасывается на околоземную орбиту как попутный запуск. В тени двигатель может быть выключен. Еще надо учесть эффекты задачи трех тел, они в равной степени могут как мешать построению траекторий, так и способствовать их поиску. Например, можно использовать сближения с Луной для подъема перигея, посмотрим как это выглядит.</a:t>
            </a:r>
            <a:endParaRPr lang="ru-RU" altLang="ru-RU" dirty="0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685817" indent="-263776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55103" indent="-211021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477145" indent="-211021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899186" indent="-211021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321227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743269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165310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587351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3AECE373-A6C2-4B4B-96FA-251132343789}" type="slidenum">
              <a:rPr lang="ru-RU" altLang="ru-RU" sz="1200"/>
              <a:pPr>
                <a:spcBef>
                  <a:spcPct val="0"/>
                </a:spcBef>
              </a:pPr>
              <a:t>15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Если правильно подойти к Луне, то</a:t>
            </a:r>
            <a:r>
              <a:rPr lang="ru-RU" baseline="0" dirty="0" smtClean="0"/>
              <a:t> возмущающая сила будет иметь положительную компоненту вдоль вектора скорости и тем самым поднимать перигей. Во вращающейся системе координат это соответствует сближению с Луной при отрицательных игреках. Такой эффект будет существенным, если он будет повторяться. А чтобы эффект повторялся, околоземная орбита должна быть близка к резонансу с Луной. Значит аппарат в результате таких сближений должен перепрыгивать с одной резонансной орбиты на другую, постепенно увеличивая большую полуось.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55CF-AB54-4D1C-A043-ECE4EA6B5D1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80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Сейчас</a:t>
            </a:r>
            <a:r>
              <a:rPr lang="ru-RU" baseline="0" dirty="0" smtClean="0"/>
              <a:t> </a:t>
            </a:r>
            <a:r>
              <a:rPr lang="ru-RU" dirty="0" smtClean="0"/>
              <a:t>это популярная тема исследований. </a:t>
            </a:r>
            <a:r>
              <a:rPr lang="ru-RU" baseline="0" dirty="0" err="1" smtClean="0"/>
              <a:t>Алесси</a:t>
            </a:r>
            <a:r>
              <a:rPr lang="ru-RU" baseline="0" dirty="0" smtClean="0"/>
              <a:t> предложила простой и очень удобный алгоритм расчета сближений</a:t>
            </a:r>
            <a:r>
              <a:rPr lang="en-US" baseline="0" dirty="0" smtClean="0"/>
              <a:t> </a:t>
            </a:r>
            <a:r>
              <a:rPr lang="ru-RU" baseline="0" dirty="0" smtClean="0"/>
              <a:t>в </a:t>
            </a:r>
            <a:r>
              <a:rPr lang="en-US" baseline="0" dirty="0" smtClean="0"/>
              <a:t>3d-</a:t>
            </a:r>
            <a:r>
              <a:rPr lang="ru-RU" baseline="0" dirty="0" smtClean="0"/>
              <a:t>случае, однако он обладает одним важным недостатком: он оптимизирует каждое конкретное сближение, при этом после очередного сближения аппарат может неудачно подходить к следующему резонансу. Я модифицировал ее метод и сделал так, чтобы метод оптимизировал и текущий, и </a:t>
            </a:r>
            <a:r>
              <a:rPr lang="ru-RU" baseline="0" dirty="0" err="1" smtClean="0"/>
              <a:t>следущий</a:t>
            </a:r>
            <a:r>
              <a:rPr lang="ru-RU" baseline="0" dirty="0" smtClean="0"/>
              <a:t> сближения, и включил его в свою схему проектирования целой траектории в виде одного из этапов.</a:t>
            </a:r>
          </a:p>
          <a:p>
            <a:endParaRPr lang="ru-RU" dirty="0" smtClean="0"/>
          </a:p>
          <a:p>
            <a:r>
              <a:rPr lang="ru-RU" dirty="0" smtClean="0"/>
              <a:t>---------------------------</a:t>
            </a:r>
          </a:p>
          <a:p>
            <a:endParaRPr lang="ru-RU" dirty="0" smtClean="0"/>
          </a:p>
          <a:p>
            <a:r>
              <a:rPr lang="ru-RU" dirty="0" smtClean="0"/>
              <a:t>Для того, чтобы</a:t>
            </a:r>
            <a:r>
              <a:rPr lang="ru-RU" baseline="0" dirty="0" smtClean="0"/>
              <a:t> понять, как меняется большая полуось в результате сближения, м</a:t>
            </a:r>
            <a:r>
              <a:rPr lang="ru-RU" dirty="0" smtClean="0"/>
              <a:t>атематики </a:t>
            </a:r>
            <a:r>
              <a:rPr lang="en-US" dirty="0" smtClean="0"/>
              <a:t>Ross</a:t>
            </a:r>
            <a:r>
              <a:rPr lang="ru-RU" dirty="0" smtClean="0"/>
              <a:t> и </a:t>
            </a:r>
            <a:r>
              <a:rPr lang="en-US" dirty="0" smtClean="0"/>
              <a:t>Scheeres </a:t>
            </a:r>
            <a:r>
              <a:rPr lang="ru-RU" dirty="0" smtClean="0"/>
              <a:t>разработали для этого полуаналитический метод, который впоследствии </a:t>
            </a:r>
            <a:r>
              <a:rPr lang="ru-RU" baseline="0" dirty="0" smtClean="0"/>
              <a:t>был доработан и аккуратно изложен </a:t>
            </a:r>
            <a:r>
              <a:rPr lang="ru-RU" baseline="0" dirty="0" err="1" smtClean="0"/>
              <a:t>Лантуаном</a:t>
            </a:r>
            <a:r>
              <a:rPr lang="ru-RU" baseline="0" dirty="0" smtClean="0"/>
              <a:t>, Расселом и </a:t>
            </a:r>
            <a:r>
              <a:rPr lang="ru-RU" baseline="0" dirty="0" err="1" smtClean="0"/>
              <a:t>Компаньолой</a:t>
            </a:r>
            <a:r>
              <a:rPr lang="ru-RU" baseline="0" dirty="0" smtClean="0"/>
              <a:t> в их совместной статье. Они указывают на его неточность, но пригодность для предварительного анализа траекторий. </a:t>
            </a:r>
            <a:r>
              <a:rPr lang="ru-RU" baseline="0" dirty="0" err="1" smtClean="0"/>
              <a:t>Алесси</a:t>
            </a:r>
            <a:r>
              <a:rPr lang="ru-RU" baseline="0" dirty="0" smtClean="0"/>
              <a:t> предложила простой и очень удобный алгоритм расчета сближений</a:t>
            </a:r>
            <a:r>
              <a:rPr lang="en-US" baseline="0" dirty="0" smtClean="0"/>
              <a:t> </a:t>
            </a:r>
            <a:r>
              <a:rPr lang="ru-RU" baseline="0" dirty="0" smtClean="0"/>
              <a:t>в </a:t>
            </a:r>
            <a:r>
              <a:rPr lang="en-US" baseline="0" dirty="0" smtClean="0"/>
              <a:t>3d-</a:t>
            </a:r>
            <a:r>
              <a:rPr lang="ru-RU" baseline="0" dirty="0" smtClean="0"/>
              <a:t>случае, однако он обладает одним важным недостатком: он оптимизирует каждое конкретное сближение, при этом после очередного сближения аппарат может неудачно подходить к следующему резонансу. Я модифицирую ее метод и делаю так, чтобы метод оптимизировал и текущий, и </a:t>
            </a:r>
            <a:r>
              <a:rPr lang="ru-RU" baseline="0" dirty="0" err="1" smtClean="0"/>
              <a:t>следущий</a:t>
            </a:r>
            <a:r>
              <a:rPr lang="ru-RU" baseline="0" dirty="0" smtClean="0"/>
              <a:t> сближения, и включаю его в свою схему проектирования целой траектории в виде одного из этапов.</a:t>
            </a:r>
          </a:p>
          <a:p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 smtClean="0"/>
              <a:t>На самом деле резонансные сближения</a:t>
            </a:r>
            <a:r>
              <a:rPr lang="ru-RU" altLang="ru-RU" sz="1200" baseline="0" dirty="0" smtClean="0"/>
              <a:t> даже использовались на практике. Это</a:t>
            </a:r>
            <a:r>
              <a:rPr lang="ru-RU" altLang="ru-RU" sz="1200" dirty="0" smtClean="0"/>
              <a:t> европейская</a:t>
            </a:r>
            <a:r>
              <a:rPr lang="ru-RU" altLang="ru-RU" sz="1200" baseline="0" dirty="0" smtClean="0"/>
              <a:t> </a:t>
            </a:r>
            <a:r>
              <a:rPr lang="ru-RU" altLang="ru-RU" sz="1200" dirty="0" smtClean="0"/>
              <a:t>миссия </a:t>
            </a:r>
            <a:r>
              <a:rPr lang="en-US" altLang="ru-RU" sz="1200" dirty="0" smtClean="0"/>
              <a:t>SMART-1</a:t>
            </a:r>
            <a:r>
              <a:rPr lang="ru-RU" altLang="ru-RU" sz="1200" dirty="0" smtClean="0"/>
              <a:t>,</a:t>
            </a:r>
            <a:r>
              <a:rPr lang="ru-RU" altLang="ru-RU" sz="1200" baseline="0" dirty="0" smtClean="0"/>
              <a:t> </a:t>
            </a:r>
            <a:r>
              <a:rPr lang="ru-RU" altLang="ru-RU" sz="1200" dirty="0" smtClean="0"/>
              <a:t>запущенная в 2003 году. Это был попутный запуск, на рисунке изображена</a:t>
            </a:r>
            <a:r>
              <a:rPr lang="ru-RU" altLang="ru-RU" sz="1200" baseline="0" dirty="0" smtClean="0"/>
              <a:t> траектория аппарата во вращающейся системе координат. Ромбиками показаны сближения с Луной.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 smtClean="0"/>
              <a:t>Стоит отметить, что ни во</a:t>
            </a:r>
            <a:r>
              <a:rPr lang="ru-RU" altLang="ru-RU" baseline="0" dirty="0" smtClean="0"/>
              <a:t> время ни после этой миссии</a:t>
            </a:r>
            <a:r>
              <a:rPr lang="ru-RU" altLang="ru-RU" dirty="0" smtClean="0"/>
              <a:t> не появилось </a:t>
            </a:r>
            <a:r>
              <a:rPr lang="ru-RU" altLang="ru-RU" sz="1200" baseline="0" dirty="0" smtClean="0"/>
              <a:t>автоматизированного способа проектирования таких траекторий в целом и не проведен параметрический анализ относительно даты и времени старта, последовательности резонансов и т.д.</a:t>
            </a:r>
            <a:endParaRPr lang="ru-RU" altLang="ru-RU" sz="120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55CF-AB54-4D1C-A043-ECE4EA6B5D1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6519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dirty="0" smtClean="0"/>
              <a:t>Итак,</a:t>
            </a:r>
            <a:r>
              <a:rPr lang="ru-RU" baseline="0" dirty="0" smtClean="0"/>
              <a:t> моя задача состоит в том, чтобы исследовать спиральные траектории перелета к либрационным орбитами вокруг </a:t>
            </a:r>
            <a:r>
              <a:rPr lang="en-US" baseline="0" dirty="0" smtClean="0"/>
              <a:t>L1</a:t>
            </a:r>
            <a:r>
              <a:rPr lang="ru-RU" baseline="0" dirty="0" smtClean="0"/>
              <a:t> с помощью резонансных сближений.  Меня интересуют затраты топлива, время полета и рабочее время двигателя в зависимости от даты и времени старта, последовательности резонансов и точки входа на гало-орбиту, причем посчитать я это хочу для различных начальных орбит, различных конечных орбит и различных космических аппаратов. Более того, моя цель – создать автоматизированную процедуру, которая работала бы для любых исходной и целевой орбиты, любого типа двигателя и т.д.</a:t>
            </a:r>
          </a:p>
          <a:p>
            <a:pPr algn="l"/>
            <a:endParaRPr lang="ru-RU" baseline="0" dirty="0" smtClean="0"/>
          </a:p>
          <a:p>
            <a:pPr algn="l"/>
            <a:endParaRPr lang="ru-RU" baseline="0" dirty="0" smtClean="0"/>
          </a:p>
          <a:p>
            <a:pPr algn="l"/>
            <a:r>
              <a:rPr lang="ru-RU" baseline="0" dirty="0" smtClean="0"/>
              <a:t>----------------------------------------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В качестве</a:t>
            </a:r>
            <a:r>
              <a:rPr lang="ru-RU" baseline="0" dirty="0" smtClean="0"/>
              <a:t> терминального множества будет рассматриваться гало-орбиты вокруг точки </a:t>
            </a:r>
            <a:r>
              <a:rPr lang="en-US" baseline="0" dirty="0" smtClean="0"/>
              <a:t>L1 </a:t>
            </a:r>
            <a:r>
              <a:rPr lang="ru-RU" baseline="0" dirty="0" smtClean="0"/>
              <a:t>Земля-Луна. Это сейчас популярная концепция транспортного узла и для автоматических, и для пилотируемых аппаратов предлагается использовать такие орбиты перед последующей доставкой КА к луне или дальше. Вообще говоря использование таких орбит в качестве промежуточных расширяет </a:t>
            </a:r>
            <a:r>
              <a:rPr lang="ru-RU" baseline="0" dirty="0" err="1" smtClean="0"/>
              <a:t>множетсво</a:t>
            </a:r>
            <a:r>
              <a:rPr lang="ru-RU" baseline="0" dirty="0" smtClean="0"/>
              <a:t> достижимых окололунных орбит. Т.е. с таких орбит проще выйти на нужную окололунную орбиту.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55CF-AB54-4D1C-A043-ECE4EA6B5D1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357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При выборе двигателя</a:t>
            </a:r>
            <a:r>
              <a:rPr lang="ru-RU" altLang="ru-RU" baseline="0" dirty="0" smtClean="0"/>
              <a:t> я опирался на параметры типичных двигателей для КА данных классов. </a:t>
            </a:r>
            <a:r>
              <a:rPr lang="ru-RU" altLang="ru-RU" dirty="0" smtClean="0"/>
              <a:t>Для </a:t>
            </a:r>
            <a:r>
              <a:rPr lang="ru-RU" altLang="ru-RU" dirty="0" err="1" smtClean="0"/>
              <a:t>миниаппаратов</a:t>
            </a:r>
            <a:r>
              <a:rPr lang="ru-RU" altLang="ru-RU" baseline="0" dirty="0" smtClean="0"/>
              <a:t> типичный двигатель малой тяги – СПД-100В. Для микро и наноспутников типовой двигатель – </a:t>
            </a:r>
            <a:r>
              <a:rPr lang="en-US" altLang="ru-RU" baseline="0" dirty="0" smtClean="0"/>
              <a:t>BIT-3 </a:t>
            </a:r>
            <a:r>
              <a:rPr lang="ru-RU" altLang="ru-RU" baseline="0" dirty="0" smtClean="0"/>
              <a:t>компании </a:t>
            </a:r>
            <a:r>
              <a:rPr lang="ru-RU" altLang="ru-RU" baseline="0" dirty="0" err="1" smtClean="0"/>
              <a:t>Бусек</a:t>
            </a:r>
            <a:r>
              <a:rPr lang="ru-RU" altLang="ru-RU" baseline="0" dirty="0" smtClean="0"/>
              <a:t>.</a:t>
            </a:r>
          </a:p>
          <a:p>
            <a:endParaRPr lang="ru-RU" altLang="ru-RU" baseline="0" dirty="0" smtClean="0"/>
          </a:p>
          <a:p>
            <a:r>
              <a:rPr lang="ru-RU" altLang="ru-RU" dirty="0" smtClean="0"/>
              <a:t>-----------------------------------------------------------------------------------------</a:t>
            </a:r>
            <a:endParaRPr lang="en-US" altLang="ru-RU" dirty="0" smtClean="0"/>
          </a:p>
          <a:p>
            <a:endParaRPr lang="en-US" altLang="ru-RU" dirty="0" smtClean="0"/>
          </a:p>
          <a:p>
            <a:r>
              <a:rPr lang="ru-RU" altLang="ru-RU" dirty="0" smtClean="0"/>
              <a:t>В качестве</a:t>
            </a:r>
            <a:r>
              <a:rPr lang="ru-RU" altLang="ru-RU" baseline="0" dirty="0" smtClean="0"/>
              <a:t> двигателей рассмотрим два прототипа. Для одного за основу берем СПД-100В (это типичный двигатель для мини аппаратов), </a:t>
            </a:r>
            <a:endParaRPr lang="en-US" altLang="ru-RU" baseline="0" dirty="0" smtClean="0"/>
          </a:p>
          <a:p>
            <a:r>
              <a:rPr lang="ru-RU" altLang="ru-RU" baseline="0" dirty="0" smtClean="0"/>
              <a:t>его аналог использовался на смарте. А второй – электростатический ионный, наиболее перспективный для микро и </a:t>
            </a:r>
            <a:r>
              <a:rPr lang="ru-RU" altLang="ru-RU" baseline="0" dirty="0" err="1" smtClean="0"/>
              <a:t>наноспутников</a:t>
            </a:r>
            <a:r>
              <a:rPr lang="ru-RU" altLang="ru-RU" baseline="0" dirty="0" smtClean="0"/>
              <a:t>. Его планируется использовать на </a:t>
            </a:r>
            <a:r>
              <a:rPr lang="en-US" altLang="ru-RU" baseline="0" dirty="0" smtClean="0"/>
              <a:t>IceCube</a:t>
            </a:r>
            <a:r>
              <a:rPr lang="ru-RU" altLang="ru-RU" baseline="0" dirty="0" smtClean="0"/>
              <a:t>. </a:t>
            </a:r>
            <a:r>
              <a:rPr lang="ru-RU" altLang="ru-RU" dirty="0" smtClean="0"/>
              <a:t>Для малых аппаратов известно правило Вт-кг-л (1 кг аппарата дает 1 Вт и занимает 1 л пространства). С раскрывающимися панелями отношение мощности к массе аппарата составляет примерно 4-6 Вт/кг. Эффективность</a:t>
            </a:r>
            <a:r>
              <a:rPr lang="ru-RU" altLang="ru-RU" baseline="0" dirty="0" smtClean="0"/>
              <a:t> у двигателей тоже примерно одинаковая. Отсюда получаем, что характерный диапазон ускорений такой-то.</a:t>
            </a:r>
            <a:endParaRPr lang="ru-RU" altLang="ru-RU" dirty="0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685817" indent="-263776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55103" indent="-211021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477145" indent="-211021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899186" indent="-211021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321227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743269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165310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587351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E5B14EC5-4CFD-4271-A2C6-C37C6AFBCC05}" type="slidenum">
              <a:rPr lang="ru-RU" altLang="ru-RU" sz="1200"/>
              <a:pPr>
                <a:spcBef>
                  <a:spcPct val="0"/>
                </a:spcBef>
              </a:pPr>
              <a:t>19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Сначала</a:t>
            </a:r>
            <a:r>
              <a:rPr lang="ru-RU" baseline="0" dirty="0" smtClean="0"/>
              <a:t> я обосную актуальность выбранной темы и назову общую цель данной работы. Далее последуют содержательные части доклада, они соответствуют главам моей диссертации.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C352-4EA7-4248-8D12-46849054A3A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3620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Теперь о решении поставленной задачи. Траекторию разобьем </a:t>
            </a:r>
            <a:r>
              <a:rPr lang="ru-RU" altLang="ru-RU" dirty="0"/>
              <a:t>на три </a:t>
            </a:r>
            <a:r>
              <a:rPr lang="ru-RU" altLang="ru-RU" dirty="0" smtClean="0"/>
              <a:t>этапа</a:t>
            </a:r>
            <a:r>
              <a:rPr lang="ru-RU" altLang="ru-RU" dirty="0"/>
              <a:t>. Сначала </a:t>
            </a:r>
            <a:r>
              <a:rPr lang="ru-RU" altLang="ru-RU" dirty="0" smtClean="0"/>
              <a:t>быстрый </a:t>
            </a:r>
            <a:r>
              <a:rPr lang="ru-RU" altLang="ru-RU" dirty="0"/>
              <a:t>подъем орбиты. Затем увеличение </a:t>
            </a:r>
            <a:r>
              <a:rPr lang="ru-RU" altLang="ru-RU" dirty="0" smtClean="0"/>
              <a:t> и поворот орбиты, и выход на серию резонансных сближений. </a:t>
            </a:r>
            <a:r>
              <a:rPr lang="ru-RU" altLang="ru-RU" dirty="0"/>
              <a:t>На третьем </a:t>
            </a:r>
            <a:r>
              <a:rPr lang="ru-RU" altLang="ru-RU" dirty="0" smtClean="0"/>
              <a:t>этапе </a:t>
            </a:r>
            <a:r>
              <a:rPr lang="ru-RU" altLang="ru-RU" dirty="0"/>
              <a:t>серия почти пассивных резонансных </a:t>
            </a:r>
            <a:r>
              <a:rPr lang="ru-RU" altLang="ru-RU" dirty="0" smtClean="0"/>
              <a:t>сближений, оканчивающихся на устойчивом многообразии гало-орбиты.</a:t>
            </a:r>
          </a:p>
          <a:p>
            <a:endParaRPr lang="ru-RU" altLang="ru-RU" dirty="0" smtClean="0"/>
          </a:p>
          <a:p>
            <a:r>
              <a:rPr lang="ru-RU" altLang="ru-RU" dirty="0" smtClean="0"/>
              <a:t>------------------------------------------------------------</a:t>
            </a:r>
          </a:p>
          <a:p>
            <a:endParaRPr lang="ru-RU" altLang="ru-RU" dirty="0" smtClean="0"/>
          </a:p>
          <a:p>
            <a:endParaRPr lang="ru-RU" altLang="ru-RU" dirty="0" smtClean="0"/>
          </a:p>
          <a:p>
            <a:endParaRPr lang="ru-RU" altLang="ru-RU" dirty="0" smtClean="0"/>
          </a:p>
          <a:p>
            <a:r>
              <a:rPr lang="ru-RU" altLang="ru-RU" dirty="0" smtClean="0"/>
              <a:t>Это </a:t>
            </a:r>
            <a:r>
              <a:rPr lang="ru-RU" altLang="ru-RU" dirty="0"/>
              <a:t>требует небольшого управления КА, в основном в перигее</a:t>
            </a:r>
            <a:r>
              <a:rPr lang="ru-RU" altLang="ru-RU" dirty="0" smtClean="0"/>
              <a:t>.</a:t>
            </a:r>
            <a:endParaRPr lang="en-US" altLang="ru-RU" dirty="0" smtClean="0"/>
          </a:p>
          <a:p>
            <a:endParaRPr lang="ru-RU" altLang="ru-RU" dirty="0" smtClean="0"/>
          </a:p>
          <a:p>
            <a:r>
              <a:rPr lang="ru-RU" altLang="ru-RU" dirty="0" smtClean="0"/>
              <a:t>На первых двух этапах</a:t>
            </a:r>
            <a:r>
              <a:rPr lang="ru-RU" altLang="ru-RU" baseline="0" dirty="0" smtClean="0"/>
              <a:t> ставится цель максимально быстрого прохождения, поскольку двигатель малой тяги экономичный, а расход топлива будет </a:t>
            </a:r>
            <a:r>
              <a:rPr lang="ru-RU" altLang="ru-RU" baseline="0" dirty="0" err="1" smtClean="0"/>
              <a:t>приемлимый</a:t>
            </a:r>
            <a:r>
              <a:rPr lang="ru-RU" altLang="ru-RU" baseline="0" dirty="0" smtClean="0"/>
              <a:t>. Нам важно сэкономить время, так как время полета достаточно долгое для КА с двигателями малой тяги. Длительное </a:t>
            </a:r>
            <a:r>
              <a:rPr lang="ru-RU" altLang="ru-RU" baseline="0" dirty="0" err="1" smtClean="0"/>
              <a:t>пребываение</a:t>
            </a:r>
            <a:r>
              <a:rPr lang="ru-RU" altLang="ru-RU" baseline="0" dirty="0" smtClean="0"/>
              <a:t> КА в условиях глубокого космоса губителен для электроники. Третий этап почти пассивный, управление используется только для правильного выхода на сближения с Луной.</a:t>
            </a:r>
          </a:p>
          <a:p>
            <a:endParaRPr lang="ru-RU" altLang="ru-RU" baseline="0" dirty="0" smtClean="0"/>
          </a:p>
          <a:p>
            <a:r>
              <a:rPr lang="ru-RU" altLang="ru-RU" baseline="0" dirty="0" smtClean="0"/>
              <a:t>Отмечу, что раз на третьем этапе экономится топливо, но за счет резонансных сближений увеличивается время полета, то на втором этапе была выбрана оптимизация времени перелета.</a:t>
            </a:r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18B151-58F6-4E0B-850A-2E9669EE7A53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Теперь подробнее. Возьмем точку</a:t>
            </a:r>
            <a:r>
              <a:rPr lang="ru-RU" baseline="0" dirty="0" smtClean="0"/>
              <a:t> на выбранной околоземной орбите. Дата и время старта определят эклиптическую долготу Солнца и разность ДВУ КА и Луны в момент старта. Интегрируем уравнения движения с такими возмущениями и касательной тягой. В тени двигатель выключен. Интегрируем уравнения до тех пор, пока перигей не поднимется выше условной границе радиационных поясов – 30 тысяч км.</a:t>
            </a:r>
            <a:endParaRPr lang="ru-RU" dirty="0" smtClean="0"/>
          </a:p>
          <a:p>
            <a:endParaRPr lang="ru-RU" baseline="0" dirty="0" smtClean="0"/>
          </a:p>
          <a:p>
            <a:r>
              <a:rPr lang="ru-RU" dirty="0" smtClean="0"/>
              <a:t>Независимо от первого этапа </a:t>
            </a:r>
            <a:r>
              <a:rPr lang="ru-RU" baseline="0" dirty="0" smtClean="0"/>
              <a:t>рассчитаем все возможные серии резонансных сближений, оканчивающихся выходом на выбранную гало орбиту (как это делается, скажу позже).</a:t>
            </a:r>
          </a:p>
          <a:p>
            <a:endParaRPr lang="ru-RU" baseline="0" dirty="0" smtClean="0"/>
          </a:p>
          <a:p>
            <a:r>
              <a:rPr lang="ru-RU" dirty="0" smtClean="0"/>
              <a:t>Первый этап дает орбитальные элементы для начала второго этапа, а третий</a:t>
            </a:r>
            <a:r>
              <a:rPr lang="ru-RU" baseline="0" dirty="0" smtClean="0"/>
              <a:t> этап дает орбитальные элементы в конце второго этапа. На втором этапе строится перелет между двумя орбитами, оптимальный по быстродействию.</a:t>
            </a:r>
          </a:p>
          <a:p>
            <a:endParaRPr lang="ru-RU" baseline="0" dirty="0" smtClean="0"/>
          </a:p>
          <a:p>
            <a:r>
              <a:rPr lang="ru-RU" baseline="0" dirty="0" smtClean="0"/>
              <a:t>-----------------------------------------------------------------------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55CF-AB54-4D1C-A043-ECE4EA6B5D1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1960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первом этапе все понятно,</a:t>
            </a:r>
            <a:r>
              <a:rPr lang="ru-RU" baseline="0" dirty="0" smtClean="0"/>
              <a:t> расскажу про третий и второй этапы. На третьем этапе я генерирую всевозможные цепочки резонансов, удовлетворяющих следующим практическим ограничениям: между двумя последовательными сближениями не должно проходить больше 3 месяцев, и размеры орбиты должны быть достаточно большими, чтобы эффект от сближения с Луной был достаточно заметен. Цепочки состоят из резонансов с возрастающим отношением, так как отношение ограничено, то и цепочек будет конечное число. Для каждой такой цепочки я строю траекторию на третьем этапе.</a:t>
            </a:r>
          </a:p>
          <a:p>
            <a:endParaRPr lang="ru-RU" baseline="0" dirty="0" smtClean="0"/>
          </a:p>
          <a:p>
            <a:r>
              <a:rPr lang="ru-RU" baseline="0" dirty="0" smtClean="0"/>
              <a:t>---------------------------------------------------------------------------------------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Подробнее остановлюсь на третьем этапе. </a:t>
            </a:r>
            <a:r>
              <a:rPr lang="ru-RU" baseline="0" dirty="0" smtClean="0"/>
              <a:t>Я буду говорить о резонансе </a:t>
            </a:r>
            <a:r>
              <a:rPr lang="en-US" baseline="0" dirty="0" smtClean="0"/>
              <a:t>l:m, </a:t>
            </a:r>
            <a:r>
              <a:rPr lang="ru-RU" baseline="0" dirty="0" smtClean="0"/>
              <a:t>если соответствующая траектория совершает </a:t>
            </a:r>
            <a:r>
              <a:rPr lang="en-US" baseline="0" dirty="0" smtClean="0"/>
              <a:t>l </a:t>
            </a:r>
            <a:r>
              <a:rPr lang="ru-RU" baseline="0" dirty="0" smtClean="0"/>
              <a:t>оборотов вокруг Земли за </a:t>
            </a:r>
            <a:r>
              <a:rPr lang="en-US" baseline="0" dirty="0" smtClean="0"/>
              <a:t>m </a:t>
            </a:r>
            <a:r>
              <a:rPr lang="ru-RU" baseline="0" dirty="0" smtClean="0"/>
              <a:t>периодов Луны вокруг Земли.</a:t>
            </a:r>
            <a:r>
              <a:rPr lang="en-US" baseline="0" dirty="0" smtClean="0"/>
              <a:t> </a:t>
            </a:r>
            <a:r>
              <a:rPr lang="ru-RU" baseline="0" dirty="0" smtClean="0"/>
              <a:t>Вот по этой формуле можно вычислить большую полуось такой орбиты. Мю – массовый параметр системы Земля-Луна.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Ограничимся резонансами с … Первое условие означает, что проходит не более трех месяцев между двумя последовательными резонансами. Второе условие ограничивает набор резонансных орбит теми, у которых апогей может быть расположен на достаточно близком расстоянии к Луне. (Всего получается 18 резонансов).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Из этих резонансов можно составить цепочки резонансов с </a:t>
            </a:r>
            <a:r>
              <a:rPr lang="ru-RU" baseline="0" dirty="0" err="1" smtClean="0"/>
              <a:t>возврастающим</a:t>
            </a:r>
            <a:r>
              <a:rPr lang="ru-RU" baseline="0" dirty="0" smtClean="0"/>
              <a:t> отношением </a:t>
            </a:r>
            <a:r>
              <a:rPr lang="en-US" baseline="0" dirty="0" smtClean="0"/>
              <a:t>l:m. </a:t>
            </a:r>
            <a:r>
              <a:rPr lang="ru-RU" baseline="0" dirty="0" smtClean="0"/>
              <a:t>Количество таких цепочек ограничено, так как ограничено отношение </a:t>
            </a:r>
            <a:r>
              <a:rPr lang="en-US" baseline="0" dirty="0" smtClean="0"/>
              <a:t>l/m.</a:t>
            </a:r>
            <a:r>
              <a:rPr lang="ru-RU" baseline="0" dirty="0" smtClean="0"/>
              <a:t> Цепочка может состоять из двух резонансов, из трех и так далее. Получается, что и количество резонансов ограничено, и число цепочек из таких резонансов тоже ограничено. И для каждой такой цепочки можно попробовать построить соответствующие резонансные сближения.</a:t>
            </a:r>
            <a:r>
              <a:rPr lang="en-US" baseline="0" dirty="0" smtClean="0"/>
              <a:t> </a:t>
            </a:r>
            <a:r>
              <a:rPr lang="ru-RU" baseline="0" dirty="0" smtClean="0"/>
              <a:t>Комбинаторный перебор всех вариантов.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55CF-AB54-4D1C-A043-ECE4EA6B5D1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5010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Вот как это делается:</a:t>
            </a:r>
          </a:p>
          <a:p>
            <a:endParaRPr lang="ru-RU" baseline="0" dirty="0" smtClean="0"/>
          </a:p>
          <a:p>
            <a:pPr marL="228600" indent="-228600">
              <a:buAutoNum type="arabicPeriod"/>
            </a:pPr>
            <a:r>
              <a:rPr lang="ru-RU" baseline="0" dirty="0" smtClean="0"/>
              <a:t>Берем точку на гало-орбите, вычисляем направление вдоль устойчивого многообразия и распространяем траектории назад во времени до перигея.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В полученной точке ищем импульс, который даст сближение с Луной при отрицательном игреке. Это делается методом последовательного квадратичного программирования (</a:t>
            </a:r>
            <a:r>
              <a:rPr lang="en-US" baseline="0" dirty="0" smtClean="0"/>
              <a:t>SQP)</a:t>
            </a:r>
            <a:r>
              <a:rPr lang="ru-RU" baseline="0" dirty="0" smtClean="0"/>
              <a:t>, численно решается оптимизационная задача с функционалом и ограничениями вида «неравенство». На этом этапе значения импульса обычно не превосходят метра в секунду, а чаще всего равны 0, т.е. управление не требуется.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После этого применяем найденный импульс и интегрируем дальше снова до перигея. В этой точке ищем импульс, чтобы произошло сближение у Луны, причем до сближения траектория была бы близка к первому резонансу, а после сближения – ко второму. Таким образом, методом </a:t>
            </a:r>
            <a:r>
              <a:rPr lang="en-US" baseline="0" dirty="0" smtClean="0"/>
              <a:t>SQP </a:t>
            </a:r>
            <a:r>
              <a:rPr lang="ru-RU" baseline="0" dirty="0" smtClean="0"/>
              <a:t>минимизируются невязки по большим полуосям до и после сближения при указанных ограничениях. Ограничение на дельта-в выбирается из тех соображений, чтобы импульсное приближение было корректно для малой тяги (активный участок не больше четверти периода). В этом случае удается размазать так, чтобы терминальное условие выполнялось.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Так как в нашем случае 3:1 это последний резонанс в цепочке, траектория должна завершиться только сближением у Луны.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baseline="0" dirty="0" smtClean="0"/>
              <a:t>На выходе третьего этапа мы имеем фазовое состояние в перигее, заданное во вращающейся системе координат.</a:t>
            </a:r>
          </a:p>
          <a:p>
            <a:pPr marL="228600" indent="-228600">
              <a:buAutoNum type="arabicPeriod"/>
            </a:pPr>
            <a:endParaRPr lang="ru-RU" baseline="0" dirty="0" smtClean="0"/>
          </a:p>
          <a:p>
            <a:r>
              <a:rPr lang="ru-RU" baseline="0" dirty="0" smtClean="0"/>
              <a:t>--------------------------------------------------------------------------</a:t>
            </a:r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  <a:p>
            <a:r>
              <a:rPr lang="ru-RU" baseline="0" dirty="0" smtClean="0"/>
              <a:t>Вот как это делается.</a:t>
            </a:r>
          </a:p>
          <a:p>
            <a:endParaRPr lang="ru-RU" baseline="0" dirty="0" smtClean="0"/>
          </a:p>
          <a:p>
            <a:r>
              <a:rPr lang="ru-RU" baseline="0" dirty="0" smtClean="0"/>
              <a:t>1) Траектория считаем в рамках модели задачи трех тел и поэтому задаем во вращающейся системе координат. 2) Строится она с конца, т.е. с гало-орбиты. 3) Участки корректирующих включений двигателя будем моделировать импульсами в перигее. Потом эти импульсы можно будет размазать на небольшом участке траектории, </a:t>
            </a:r>
            <a:r>
              <a:rPr lang="ru-RU" baseline="0" dirty="0" err="1" smtClean="0"/>
              <a:t>главно</a:t>
            </a:r>
            <a:r>
              <a:rPr lang="ru-RU" baseline="0" dirty="0" smtClean="0"/>
              <a:t> лишь ограничить сверху допустимые значения импульсов.</a:t>
            </a:r>
          </a:p>
          <a:p>
            <a:endParaRPr lang="ru-RU" baseline="0" dirty="0" smtClean="0"/>
          </a:p>
          <a:p>
            <a:r>
              <a:rPr lang="en-US" baseline="0" dirty="0" smtClean="0"/>
              <a:t>1) </a:t>
            </a:r>
            <a:r>
              <a:rPr lang="ru-RU" baseline="0" dirty="0" smtClean="0"/>
              <a:t>Пусть дана точка на гало-орбите. С этой точкой связано направление вдоль устойчивого многообразия данной гало-орбиты. Распространим траекторию вдоль этого многообразия назад во времени до перигея.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2) </a:t>
            </a:r>
            <a:r>
              <a:rPr lang="ru-RU" baseline="0" dirty="0" smtClean="0"/>
              <a:t>Найдем в полученной точке импульс, обеспечивающий сближение с Луной. Для этого методом последовательного квадратичного программирования (</a:t>
            </a:r>
            <a:r>
              <a:rPr lang="en-US" baseline="0" dirty="0" smtClean="0"/>
              <a:t>SQP)</a:t>
            </a:r>
            <a:r>
              <a:rPr lang="ru-RU" baseline="0" dirty="0" smtClean="0"/>
              <a:t> численно решается оптимизационная задача с функционалом и ограничениями вида «неравенство». На этом этапе значения импульса обычно не превосходят метра в секунду, а чаще всего равны 0, т.е. управление не требуется.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3) После того, как необходимый импульс подобрался, уравнения интегрируются до перигея. В этой точке необходимо найти такой импульс, чтобы произошло сближение у Луны, причем до сближения траектория была бы близка к первому резонансу, а после сближения – ко второму. Таким образом, методом </a:t>
            </a:r>
            <a:r>
              <a:rPr lang="en-US" baseline="0" dirty="0" smtClean="0"/>
              <a:t>SQP </a:t>
            </a:r>
            <a:r>
              <a:rPr lang="ru-RU" baseline="0" dirty="0" smtClean="0"/>
              <a:t>минимизируются невязки по большим полуосям до и после сближения при указанных ограничениях.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4) В нашем случае 3:1 это последний резонанс в цепочке, поэтому траектория должна завершиться только сближением у Луны.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5) На выходе третьего этапа мы имеем фазовое состояние в перигее, заданное во вращающейся системе координат.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55CF-AB54-4D1C-A043-ECE4EA6B5D1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839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Расчеты</a:t>
            </a:r>
            <a:r>
              <a:rPr lang="ru-RU" baseline="0" dirty="0" smtClean="0"/>
              <a:t> на первом этапе оканчиваются фазовым вектором в геоцентрической инерциальной системе координат. </a:t>
            </a:r>
            <a:r>
              <a:rPr lang="ru-RU" dirty="0" smtClean="0"/>
              <a:t>Расчеты на третьем этапе оканчиваются фазовым вектором, заданным во</a:t>
            </a:r>
            <a:r>
              <a:rPr lang="ru-RU" baseline="0" dirty="0" smtClean="0"/>
              <a:t> вращающейся системе координат. При переводе в геоцентрическую инерциальную систему координат, получаем некую кривую в фазовом пространстве. Эта кривая </a:t>
            </a:r>
            <a:r>
              <a:rPr lang="ru-RU" baseline="0" dirty="0" err="1" smtClean="0"/>
              <a:t>параметризуется</a:t>
            </a:r>
            <a:r>
              <a:rPr lang="ru-RU" baseline="0" dirty="0" smtClean="0"/>
              <a:t> временем, точка на кривой однозначно определяется временем полета на втором этапе. Соединение начального фазового вектора с этим конечным множеством составляет цель второго этапа.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Для нахождения оптимальной спиральной траектории сначала решается усредненная задача в простой динамике. Следующий этап – фазирование, чтобы правильным образом выйти на серию резонансных сближений. И наконец траектория уточняется с учетом теневых участков и лунно-солнечных возмущений. Фазирование и уточнение производится методом параллельной пристрелки.</a:t>
            </a:r>
          </a:p>
          <a:p>
            <a:endParaRPr lang="ru-RU" baseline="0" dirty="0" smtClean="0"/>
          </a:p>
          <a:p>
            <a:r>
              <a:rPr lang="ru-RU" baseline="0" dirty="0" smtClean="0"/>
              <a:t>------------------------------------------------------------------------------------</a:t>
            </a:r>
          </a:p>
          <a:p>
            <a:endParaRPr lang="ru-RU" baseline="0" dirty="0" smtClean="0"/>
          </a:p>
          <a:p>
            <a:r>
              <a:rPr lang="ru-RU" baseline="0" dirty="0" smtClean="0"/>
              <a:t>Эти подзадачи появляются не просто так, а чтобы получить автоматизированную процедуру. Оказывается, что проектирование сразу в сложной модели, или в </a:t>
            </a:r>
            <a:r>
              <a:rPr lang="ru-RU" baseline="0" dirty="0" err="1" smtClean="0"/>
              <a:t>неусредненной</a:t>
            </a:r>
            <a:r>
              <a:rPr lang="ru-RU" baseline="0" dirty="0" smtClean="0"/>
              <a:t> модели практически не возможно, так как численные процедуры оказываются очень чувствительными к начальному приближению. Я хотел обойти эту проблему, подобрать такие приближения, чтобы процедуры сходились во всех случаях: для различных околоземных орбит, различных двигателях и т.д. Эта цель была достигнута вот на таком подходе – последовательного усложнения модели задачи.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55CF-AB54-4D1C-A043-ECE4EA6B5D1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0096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первом этапе получаем вот такие характеристики траекторий перелета. Здесь время полета, затраты топлива, суммарное время пребывания в тени и максимальное время пребывания в тени.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55CF-AB54-4D1C-A043-ECE4EA6B5D1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101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Здесь все найденные цепочки резонансов. Можно видеть, что есть цепочки характерные для обеих гало-орбит, характерные для высокой гало-орбиты и характерные только для низкой гало-орбиты.</a:t>
            </a:r>
          </a:p>
          <a:p>
            <a:endParaRPr lang="ru-RU" baseline="0" dirty="0" smtClean="0"/>
          </a:p>
          <a:p>
            <a:r>
              <a:rPr lang="ru-RU" baseline="0" dirty="0" smtClean="0"/>
              <a:t>------------------------------------------------------------</a:t>
            </a:r>
          </a:p>
          <a:p>
            <a:endParaRPr lang="ru-RU" baseline="0" dirty="0" smtClean="0"/>
          </a:p>
          <a:p>
            <a:endParaRPr lang="ru-RU" baseline="0" dirty="0" smtClean="0"/>
          </a:p>
          <a:p>
            <a:r>
              <a:rPr lang="ru-RU" baseline="0" dirty="0" smtClean="0"/>
              <a:t>Здесь представлены все разумные цепочки резонансов, по которым можно проскакать с малыми затратами топлива для каждой из двух терминальных гало орбит.</a:t>
            </a:r>
          </a:p>
          <a:p>
            <a:endParaRPr lang="ru-RU" baseline="0" dirty="0" smtClean="0"/>
          </a:p>
          <a:p>
            <a:r>
              <a:rPr lang="en-US" baseline="0" dirty="0" err="1" smtClean="0"/>
              <a:t>ralpha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rpi</a:t>
            </a:r>
            <a:r>
              <a:rPr lang="en-US" baseline="0" dirty="0" smtClean="0"/>
              <a:t> – </a:t>
            </a:r>
            <a:r>
              <a:rPr lang="ru-RU" baseline="0" dirty="0" smtClean="0"/>
              <a:t>требуемые апогейное и перигейное расстояния на выходе из второго этапа. На выходе из второго этапа должны быть вот такие расстояния, чтобы </a:t>
            </a:r>
            <a:r>
              <a:rPr lang="ru-RU" baseline="0" dirty="0" err="1" smtClean="0"/>
              <a:t>пропрыгать</a:t>
            </a:r>
            <a:r>
              <a:rPr lang="ru-RU" baseline="0" dirty="0" smtClean="0"/>
              <a:t> по соответствующим цепочка резонансов и достигнуть гало орбиты.</a:t>
            </a:r>
            <a:endParaRPr lang="en-US" baseline="0" dirty="0" smtClean="0"/>
          </a:p>
          <a:p>
            <a:endParaRPr lang="ru-RU" baseline="0" dirty="0" smtClean="0"/>
          </a:p>
          <a:p>
            <a:r>
              <a:rPr lang="ru-RU" baseline="0" dirty="0" smtClean="0"/>
              <a:t>В ряде работ высказывалось предположение, что подходящие для последующего захвата резонансные орбиты связаны с динамикой в окрестности точки либрации. Если распространить устойчивую траекторию назад во времени, то ее </a:t>
            </a:r>
            <a:r>
              <a:rPr lang="ru-RU" baseline="0" dirty="0" err="1" smtClean="0"/>
              <a:t>оскулирующая</a:t>
            </a:r>
            <a:r>
              <a:rPr lang="ru-RU" baseline="0" dirty="0" smtClean="0"/>
              <a:t> большая полуось близка к резонансному значению, соответствующему резонансу 5:2.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55CF-AB54-4D1C-A043-ECE4EA6B5D1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5365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диссертации я посмотрел</a:t>
            </a:r>
            <a:r>
              <a:rPr lang="ru-RU" baseline="0" dirty="0" smtClean="0"/>
              <a:t> несколько разных комбинаций исходной орбиты, двигателя и целевой орбиты. В докладе я ограничусь только центральным случаем.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55CF-AB54-4D1C-A043-ECE4EA6B5D1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0281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Здесь</a:t>
            </a:r>
            <a:r>
              <a:rPr lang="ru-RU" baseline="0" dirty="0" smtClean="0"/>
              <a:t> я собрал данные по самым быстрым перелетам к Луне из найденных. А именно, каждой паре эклиптической долготы и разницы ДВУ в момент старта соответствует набор траекторий, отличающихся резонансными сближениями. Здесь отмечены только самые быстрые перелеты.</a:t>
            </a:r>
          </a:p>
          <a:p>
            <a:endParaRPr lang="ru-RU" baseline="0" dirty="0" smtClean="0"/>
          </a:p>
          <a:p>
            <a:r>
              <a:rPr lang="ru-RU" baseline="0" dirty="0" smtClean="0"/>
              <a:t>---------------------------------------------------------------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Решив целиком задачу, представляем</a:t>
            </a:r>
            <a:r>
              <a:rPr lang="ru-RU" baseline="0" dirty="0" smtClean="0"/>
              <a:t> решение в виде вот</a:t>
            </a:r>
            <a:r>
              <a:rPr lang="ru-RU" dirty="0" smtClean="0"/>
              <a:t> таких</a:t>
            </a:r>
            <a:r>
              <a:rPr lang="ru-RU" baseline="0" dirty="0" smtClean="0"/>
              <a:t> таблиц. Каждая ячейка соответствует паре значений эклиптической долготы Солнца и разности ДВУ в момент старта, а внутри ячейки приведены параметры лучшей по времени перелета траектории из всех найденных. Для этой таблицы шаг по осям 90 градусов. Если нужно, можно сделать поменьше.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Главное, что можно сказать, чего стоит ждать в плане тени, где хуже, где лучше. На какие последовательности резонансов стоит ориентироваться.</a:t>
            </a:r>
          </a:p>
          <a:p>
            <a:endParaRPr lang="ru-RU" baseline="0" dirty="0" smtClean="0"/>
          </a:p>
          <a:p>
            <a:r>
              <a:rPr lang="ru-RU" baseline="0" dirty="0" smtClean="0"/>
              <a:t>-----------------------------------------------------------</a:t>
            </a:r>
          </a:p>
          <a:p>
            <a:endParaRPr lang="ru-RU" baseline="0" dirty="0" smtClean="0"/>
          </a:p>
          <a:p>
            <a:r>
              <a:rPr lang="ru-RU" baseline="0" dirty="0" smtClean="0"/>
              <a:t>Эти решения не являются оптимальными по времени перелета. Также нельзя сказать, что они являются оптимальными по топливу. Они занимают промежуточное положение между этими крайностями. Если мы хотим получить Парето-оптимальные решения, то на втором этапе надо минимизировать затраченное топливо, варьируя время полета в сторону увеличения от тех значений, которые представлены в этой таблице. Это планируется сделать как следующий этап исследования, сюда это не входит.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55CF-AB54-4D1C-A043-ECE4EA6B5D1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6209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 еще я решил оценить насколько быстро можно долететь до</a:t>
            </a:r>
            <a:r>
              <a:rPr lang="ru-RU" baseline="0" dirty="0" smtClean="0"/>
              <a:t> гало-орбиты без резонансных сближений. </a:t>
            </a:r>
            <a:r>
              <a:rPr lang="ru-RU" dirty="0" smtClean="0"/>
              <a:t>Для этого</a:t>
            </a:r>
            <a:r>
              <a:rPr lang="ru-RU" baseline="0" dirty="0" smtClean="0"/>
              <a:t> на третьем этапе я решал оптимальную по быстродействию задачу перелета на целевую гало-орбиту.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C352-4EA7-4248-8D12-46849054A3A3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939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Согласно отчету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SpaceWorks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сейчас наблюдается тренд к увеличению числа МКА: если за 2000–2015 годы было запущено порядка 500 аппаратов весом от 1 до 50 кг, то на 2016–2022 годы прогнозируется запуск уже около 3000 таких аппаратов.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C352-4EA7-4248-8D12-46849054A3A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5808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55CF-AB54-4D1C-A043-ECE4EA6B5D10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8438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Теперь</a:t>
            </a:r>
            <a:r>
              <a:rPr lang="ru-RU" baseline="0" dirty="0" smtClean="0"/>
              <a:t> о траекториях перелета на окололунные орбиты.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C352-4EA7-4248-8D12-46849054A3A3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1658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Задача</a:t>
            </a:r>
            <a:r>
              <a:rPr lang="ru-RU" baseline="0" dirty="0" smtClean="0"/>
              <a:t> состоит в том, чтобы сначала получить параметры оскулирующих орбит, доступных при сходе с гало-орбит вокруг </a:t>
            </a:r>
            <a:r>
              <a:rPr lang="en-US" baseline="0" dirty="0" smtClean="0"/>
              <a:t>L1</a:t>
            </a:r>
            <a:r>
              <a:rPr lang="ru-RU" baseline="0" dirty="0" smtClean="0"/>
              <a:t> и </a:t>
            </a:r>
            <a:r>
              <a:rPr lang="en-US" baseline="0" dirty="0" smtClean="0"/>
              <a:t>L2, </a:t>
            </a:r>
            <a:r>
              <a:rPr lang="ru-RU" baseline="0" dirty="0" smtClean="0"/>
              <a:t>а затем стабилизировать их малой тягой.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C352-4EA7-4248-8D12-46849054A3A3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4889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Здесь показано</a:t>
            </a:r>
            <a:r>
              <a:rPr lang="ru-RU" baseline="0" dirty="0" smtClean="0"/>
              <a:t> множество окололунных орбит, доступных при сходе вдоль неустойчивого многообразия гало-орбит вокруг </a:t>
            </a:r>
            <a:r>
              <a:rPr lang="en-US" baseline="0" dirty="0" smtClean="0"/>
              <a:t>L1. </a:t>
            </a:r>
            <a:r>
              <a:rPr lang="ru-RU" baseline="0" dirty="0" smtClean="0"/>
              <a:t>Здесь я прошелся по гало-орбитам размера от 1000 до 70000 км, на каждой гало-орбите выбирал по 1000 точек и из каждой точки испускал ветвь неустойчивого многообразия. Видно, что чем больше орбита, тем большее значение наклонения доступно. Околополярные орбиты доступны лишь для амплитуды не менее 35000 км.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C352-4EA7-4248-8D12-46849054A3A3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2536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Интерес к околополярным</a:t>
            </a:r>
            <a:r>
              <a:rPr lang="ru-RU" baseline="0" dirty="0" smtClean="0"/>
              <a:t> орбитам не случаен, ведь на южном полюсе были найдены залежи водяного льда и, более того, круговые околополярные орбиты устойчивы с точки зрения наличия масконов.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C352-4EA7-4248-8D12-46849054A3A3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9402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Если</a:t>
            </a:r>
            <a:r>
              <a:rPr lang="ru-RU" baseline="0" dirty="0" smtClean="0"/>
              <a:t> не управлять движением аппарата, то возможны три варианта. Либо она столкнется с Луной, либо вылетит через </a:t>
            </a:r>
            <a:r>
              <a:rPr lang="en-US" baseline="0" dirty="0" smtClean="0"/>
              <a:t>L1</a:t>
            </a:r>
            <a:r>
              <a:rPr lang="ru-RU" baseline="0" dirty="0" smtClean="0"/>
              <a:t> к Земле, либо вылетит через </a:t>
            </a:r>
            <a:r>
              <a:rPr lang="en-US" baseline="0" dirty="0" smtClean="0"/>
              <a:t>L2</a:t>
            </a:r>
            <a:r>
              <a:rPr lang="ru-RU" baseline="0" dirty="0" smtClean="0"/>
              <a:t> во внешнюю область.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C352-4EA7-4248-8D12-46849054A3A3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0177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Поэтому траектории надо стабилизировать. Разные</a:t>
            </a:r>
            <a:r>
              <a:rPr lang="ru-RU" baseline="0" dirty="0" smtClean="0"/>
              <a:t> есть варианты, чтобы это сделать, я предлагаю включать тягу против скорости тогда, когда аппарат находится достаточно близко к Луне. Считаю, что орбита стабилизирована, если ее наклонение и высота </a:t>
            </a:r>
            <a:r>
              <a:rPr lang="ru-RU" baseline="0" dirty="0" err="1" smtClean="0"/>
              <a:t>периселение</a:t>
            </a:r>
            <a:r>
              <a:rPr lang="ru-RU" baseline="0" dirty="0" smtClean="0"/>
              <a:t> не варьируются слишком сильно за два витка вокруг Луны.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C352-4EA7-4248-8D12-46849054A3A3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9690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Здесь показан</a:t>
            </a:r>
            <a:r>
              <a:rPr lang="ru-RU" baseline="0" dirty="0" smtClean="0"/>
              <a:t> пример, как происходит стабилизация. Если нет управления, то аппарат совершает два витка вокруг Луны и затем вылетает через </a:t>
            </a:r>
            <a:r>
              <a:rPr lang="en-US" baseline="0" dirty="0" smtClean="0"/>
              <a:t>L2. </a:t>
            </a:r>
            <a:r>
              <a:rPr lang="ru-RU" baseline="0" dirty="0" smtClean="0"/>
              <a:t>Тяга же подтягивает </a:t>
            </a:r>
            <a:r>
              <a:rPr lang="ru-RU" baseline="0" dirty="0" err="1" smtClean="0"/>
              <a:t>апоселение</a:t>
            </a:r>
            <a:r>
              <a:rPr lang="ru-RU" baseline="0" dirty="0" smtClean="0"/>
              <a:t> ближе к Луне и тем самым уменьшает возмущения со стороны Земли.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C352-4EA7-4248-8D12-46849054A3A3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8120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Здесь показаны орбиты которые удается стабилизировать</a:t>
            </a:r>
            <a:r>
              <a:rPr lang="ru-RU" baseline="0" dirty="0" smtClean="0"/>
              <a:t> и которые не удается стабилизировать.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C352-4EA7-4248-8D12-46849054A3A3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6293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результате стабилизации получаем вот такое множество орбит. Отмечу, что околополярные орбиты все также доступны, причем для орбит высотой</a:t>
            </a:r>
            <a:r>
              <a:rPr lang="ru-RU" baseline="0" dirty="0" smtClean="0"/>
              <a:t> не менее 35000 км. Это результаты для </a:t>
            </a:r>
            <a:r>
              <a:rPr lang="ru-RU" baseline="0" dirty="0" err="1" smtClean="0"/>
              <a:t>миниаппарата</a:t>
            </a:r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C352-4EA7-4248-8D12-46849054A3A3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482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МКА уже давно используются для проведения различного рода наблюдений, в основном на околоземных орбитах.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----------------------------------------------------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Разработкой МКА занимается огромное число предприятий, частных фирм и университетов. Например, в России МКА создают в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ИКИ, РНИИ КП, МГТУ Баумана,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ЦНИИМаш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МАИ, Институте прикладной математики, Самарском государственном университете и др. Р</a:t>
            </a:r>
            <a:r>
              <a:rPr lang="ru-RU" baseline="0" dirty="0" smtClean="0"/>
              <a:t>азработка малых аппаратов – дешево, быстро, меньше требований по надежности (когда запускаешь несколько аппаратов).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МКА играют важную научную и образовательную роль в научном сообществе.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C352-4EA7-4248-8D12-46849054A3A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6372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 это результаты для </a:t>
            </a:r>
            <a:r>
              <a:rPr lang="ru-RU" dirty="0" err="1" smtClean="0"/>
              <a:t>наноаппарата</a:t>
            </a:r>
            <a:r>
              <a:rPr lang="ru-RU" dirty="0" smtClean="0"/>
              <a:t>. Видно что и здесь на</a:t>
            </a:r>
            <a:r>
              <a:rPr lang="ru-RU" baseline="0" dirty="0" smtClean="0"/>
              <a:t>м доступно множество орбит в широком диапазоне наклонений и периселения.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C352-4EA7-4248-8D12-46849054A3A3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8911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C352-4EA7-4248-8D12-46849054A3A3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4756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 коллинеарным точкам либрации было реализовано</a:t>
            </a:r>
            <a:r>
              <a:rPr lang="ru-RU" baseline="0" dirty="0" smtClean="0"/>
              <a:t> 14 миссий. Несколько аппаратов работают на орбитах вокруг точек либрации и сейчас. В ближайшие годы будут запущены и отечественные миссии.</a:t>
            </a:r>
          </a:p>
          <a:p>
            <a:endParaRPr lang="ru-RU" baseline="0" dirty="0" smtClean="0"/>
          </a:p>
          <a:p>
            <a:r>
              <a:rPr lang="ru-RU" baseline="0" dirty="0" smtClean="0"/>
              <a:t>-----------------------</a:t>
            </a:r>
          </a:p>
          <a:p>
            <a:r>
              <a:rPr lang="ru-RU" baseline="0" dirty="0" smtClean="0"/>
              <a:t>Задачи преимущественно научные: астрофизические обсерватории, наблюдение за Солнцем, солнечным </a:t>
            </a:r>
            <a:r>
              <a:rPr lang="ru-RU" baseline="0" dirty="0" err="1" smtClean="0"/>
              <a:t>веторм</a:t>
            </a:r>
            <a:r>
              <a:rPr lang="ru-RU" baseline="0" dirty="0" smtClean="0"/>
              <a:t>, планетами и телами солнечной системы, звездами, галактиками, проверка физических теорий. В будущем различными космическими </a:t>
            </a:r>
            <a:r>
              <a:rPr lang="ru-RU" baseline="0" dirty="0" err="1" smtClean="0"/>
              <a:t>агенствами</a:t>
            </a:r>
            <a:r>
              <a:rPr lang="ru-RU" baseline="0" dirty="0" smtClean="0"/>
              <a:t> планируется запуск еще порядка десятка миссий.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4EEBF-D2CC-495D-AF16-01237AB9BFA6}" type="slidenum">
              <a:rPr lang="ru-RU" smtClean="0"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94727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Хорошо известно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что коллинеарные точки либрации в любой системе трех тел являются неустойчивыми по Ляпунову, это свойство переносится и на орбиты в окрестности точек либрации. На практике это выражается в необходимости точно определять орбиту и регулярно корректировать движение для удержания КА в окрестности орбиты. Если по каким-то причинам своевременный маневр коррекции пропущен (поломка двигателя, потеря связи с КА), то КА удаляется из окрестности точки либрации и направляется в окрестность одного из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гравитирующих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тел.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5D748-16AC-45AF-B0E8-D471B177D8CE}" type="slidenum">
              <a:rPr lang="ru-RU" smtClean="0"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96798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Несколько лет назад был проведен анализ нештатных ситуаций,</a:t>
            </a:r>
            <a:r>
              <a:rPr lang="ru-RU" baseline="0" dirty="0" smtClean="0"/>
              <a:t> которые случаются на борту КА. </a:t>
            </a:r>
            <a:r>
              <a:rPr lang="ru-RU" dirty="0" smtClean="0"/>
              <a:t>Были сделаны некоторые выводы. В частности сделаны следующие рекомендации.</a:t>
            </a:r>
            <a:r>
              <a:rPr lang="ru-RU" baseline="0" dirty="0" smtClean="0"/>
              <a:t> Среди них -- обеспечить гибкость смены управления. Т.е. заранее рассчитать возможные варианты развития событий и варианты исправления ситуации. Мое исследование как раз лежит в русле этого третьего пункта рекомендаций и относится к случаю, когда управление аппаратом временно недоступно, но затем восстанавливается. Понятно, если управление не восстанавливается, то и исследовать нечего.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В 2009 году канадский исследователь Мак Тафацоли изучил </a:t>
            </a:r>
            <a:r>
              <a:rPr lang="ru-RU" baseline="0" dirty="0" smtClean="0"/>
              <a:t>основные причины неудач на КА, которые привели либо к полной потере миссии, либо существенно нарушили ее планы. Он собрал много данных по 156 неудачам на 129 аппаратах с 1980 по 2005 год и выяснил, что 59% неудач пришлось на систему управления КА (как орбитального, так и углового движения) и систему электропитания. Он также дал общие рекомендации, чтобы избежать этих проблем. Среди них -- обеспечить гибкость смены управления. Т.е. заранее рассчитать возможные варианты развития событий и варианты исправления ситуации. Мое исследование как раз лежит в русле этого третьего пункта рекомендаций и относится к случаю, когда управление аппаратом временно недоступно, но затем восстанавливается. Понятно, если управление не восстанавливается, то и исследовать нечего.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4EEBF-D2CC-495D-AF16-01237AB9BFA6}" type="slidenum">
              <a:rPr lang="ru-RU" smtClean="0"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82128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Ситуации, при</a:t>
            </a:r>
            <a:r>
              <a:rPr lang="ru-RU" baseline="0" dirty="0" smtClean="0"/>
              <a:t> которых потеря управления лишь временная, вполне возможны. Приведу несколько примеров. </a:t>
            </a:r>
            <a:r>
              <a:rPr lang="ru-RU" dirty="0" smtClean="0"/>
              <a:t>Во время стандартной серии эксплуатационных процедур у аппарата </a:t>
            </a:r>
            <a:r>
              <a:rPr lang="en-US" dirty="0" smtClean="0"/>
              <a:t>SOHO</a:t>
            </a:r>
            <a:r>
              <a:rPr lang="ru-RU" dirty="0" smtClean="0"/>
              <a:t> неожиданно</a:t>
            </a:r>
            <a:r>
              <a:rPr lang="ru-RU" baseline="0" dirty="0" smtClean="0"/>
              <a:t> вышли из строя два гироскопа, аппарат ориентировался панелями ребром к Солнцу и связь с КА была потеряна. Скорректировать управление удалось лишь несколькими месяцами позднее, когда ориентация панелей стала более благоприятной для получения энергии, топливо на гидразине оттаяло и его можно было использовать для коррекции ориентации. Времени на восстановление миссии хватило впритык до того момента, когда отклонение от номинальной орбиты стало бы слишком большим для того, чтобы спасти миссию.</a:t>
            </a:r>
            <a:r>
              <a:rPr lang="en-US" baseline="0" dirty="0" smtClean="0"/>
              <a:t> </a:t>
            </a:r>
            <a:r>
              <a:rPr lang="ru-RU" baseline="0" dirty="0" smtClean="0"/>
              <a:t>Следующий пример – японская миссия </a:t>
            </a:r>
            <a:r>
              <a:rPr lang="en-US" baseline="0" dirty="0" smtClean="0"/>
              <a:t>AKATSUKI </a:t>
            </a:r>
            <a:r>
              <a:rPr lang="ru-RU" baseline="0" dirty="0" smtClean="0"/>
              <a:t>к Венере. При подлете к Венере заклинило клапан в системе подачи топлива и двигатель не смог выдать нужное количество импульса. В результате КА стал спутником Солнца на 5 лет. После проведения серии коротких импульсов со стороны </a:t>
            </a:r>
            <a:r>
              <a:rPr lang="ru-RU" baseline="0" dirty="0" err="1" smtClean="0"/>
              <a:t>двигетелей</a:t>
            </a:r>
            <a:r>
              <a:rPr lang="ru-RU" baseline="0" dirty="0" smtClean="0"/>
              <a:t> ориентации удалось, тем не менее, перевести аппарат на высокоэллиптическую орбиту вокруг Венеры. Наконец, недавний случай на аппарате Юнона к Юпитеру. В июле аппарат успешно выполнил тормозящий маневр и перешел на орбиту Юпитера. Однако 19 октября ему не удалось выполнить следующий маневр по понижению орбиты, следующая попытка рассчитана на декабрь.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en-US" dirty="0" smtClean="0"/>
              <a:t>SOHO: </a:t>
            </a:r>
            <a:r>
              <a:rPr lang="ru-RU" dirty="0" smtClean="0"/>
              <a:t>во время стандартной серии эксплуатационных процедур неожиданно</a:t>
            </a:r>
            <a:r>
              <a:rPr lang="ru-RU" baseline="0" dirty="0" smtClean="0"/>
              <a:t> вышли из строя два гироскопа, аппарат ориентировался панелями ребром к Солнцу и связь с КА была потеряна. Скорректировать управление удалось лишь несколькими месяцами позднее, когда ориентация панелей стала более благоприятной для получения энергии, топливо на гидразине оттаяло и его можно было использовать для коррекции ориентации. Времени на восстановление миссии хватило впритык до того момента, когда отклонение от номинальной орбиты стало бы слишком большим для того, чтобы спасти миссию.</a:t>
            </a:r>
          </a:p>
          <a:p>
            <a:endParaRPr lang="en-US" dirty="0" smtClean="0"/>
          </a:p>
          <a:p>
            <a:r>
              <a:rPr lang="en-US" dirty="0" smtClean="0"/>
              <a:t>AKATSUKI:</a:t>
            </a:r>
            <a:r>
              <a:rPr lang="en-US" baseline="0" dirty="0" smtClean="0"/>
              <a:t> </a:t>
            </a:r>
            <a:r>
              <a:rPr lang="ru-RU" baseline="0" dirty="0" smtClean="0"/>
              <a:t>(1) не смог выйти на орбиту Венеры в декабре 2010 года. Он стал спутником Солнца на 5 лет и в декабре 2015 года был переведен на высокоэллиптическую орбиту вокруг Венеры воспользовавшись двигателями ориентации. (2) У него заклинило обратный клапан в системе подачи топлива. В результате двигатель не отработал нужное время и не смог выйти на планируемую орбиту вокруг Венеры. Потом выяснилось, что маршевый двигатель способен выдавать только десятую часть требуемой силы тяги для возврата на орбиту вокруг Венеры, этого было недостаточно и они решили использовать двигатели ориентации. Несколько серий импульсов это и сделали, правда на исходную требуемую орбиту они не вышли, получилась высокоэллиптическая.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Juno: </a:t>
            </a:r>
            <a:r>
              <a:rPr lang="ru-RU" baseline="0" dirty="0" smtClean="0"/>
              <a:t>это миссия к Юпитеру. В июле этого года аппарат успешно выполнил тормозящий маневр и вышел на орбиту Юпитера. Однако недавно, 19 октября, ему не удалось понизить орбиту – двигатель не сработал. В следующий раз попытка понизить орбиту будет сделана в декабре.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4EEBF-D2CC-495D-AF16-01237AB9BFA6}" type="slidenum">
              <a:rPr lang="ru-RU" smtClean="0"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2698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Я абстрагируюсь от конкретных</a:t>
            </a:r>
            <a:r>
              <a:rPr lang="ru-RU" baseline="0" dirty="0" smtClean="0"/>
              <a:t> причин, вызвавшей нештатную ситуацию и рассматриваю следующие сценарий развития событий. Аппарат движется в окрестности неустойчивой номинальной орбиты вокруг точки либрации, поддерживая свое движения регулярными импульсами коррекции. В какой-то момент времени импульс коррекции пропущен и аппарат движется по баллистической траектории, двигатели не производят тягу, управление орбитальным движением невозможно. Спустя некоторое время полное управление орбитальным движением вновь становится доступным.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Пусть по какой-то причине был пропущен запланированный маневр коррекции и в течение некоторого времени орбитальное управление КА оказывается недоступным. Предполагаем, что в течение этого времени двигатель не производит тягу. Через какое-то время управление КА вновь становится доступным.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4EEBF-D2CC-495D-AF16-01237AB9BFA6}" type="slidenum">
              <a:rPr lang="ru-RU" smtClean="0"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88864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Из-за неустойчивой динамики, КА отклоняется от исходной номинальной орбиты. Я ставлю и решаю оптимизационную задачу перелета на исходную орбиту. Кроме того я пытаюсь найти другую орбиту немного другого размера, такую, что перелет на нее наиболее дешев в смысле дельта-в. Зачастую цели миссий вокруг точек либраций позволяют слегка изменить размеры номинальной орбиты, этим можно воспользоваться для экономии топлива. Сэкономленное топливо может быть использовано для последующих коррекций и продления срока жизни миссии.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Конечно вместе с этим я требую, чтобы новая орбита принадлежала тому же классу траекторий, что и исходная (например, если исходная орбита была северной гало-орбитой, то и новая орбита должна быть северной гало-орбитой). Если с точки зрения целей миссии нас что-то в новой орбите не устраивает, то можно задать дополнительные ограничения в задаче оптимизации. Однако как мы потом увидим, для разумных интервалов задержки коррекции, оптимальная орбита находится вблизи исходной. Характеристики перелетов на исходную и новую орбиты будут изучаться в зависимости от времени задержки коррекции, начальных условий в момент пропуска коррекции, точки либрации и системы трех тел, размеров исходной орбиты и типов орбит.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4EEBF-D2CC-495D-AF16-01237AB9BFA6}" type="slidenum">
              <a:rPr lang="ru-RU" smtClean="0"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92141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</a:t>
            </a:r>
            <a:r>
              <a:rPr lang="ru-RU" baseline="0" dirty="0" smtClean="0"/>
              <a:t> определенности я выбрал следующие классы задач, хотя методика применима и к другим типам орбит и систем трех тел.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4EEBF-D2CC-495D-AF16-01237AB9BFA6}" type="slidenum">
              <a:rPr lang="ru-RU" smtClean="0"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62457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baseline="0" dirty="0" smtClean="0"/>
              <a:t>дана исходная орбита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и точка на ней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ru-RU" baseline="0" dirty="0" smtClean="0"/>
              <a:t>КА находится вблизи этой точки. Допустим, что в этой точке должна была быть выполнена коррекция траектории, но по какой-то причине этого не произошло.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поэтому КА движется дальше некоторое время по баллистической траектории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затем управление КА вновь становится доступным, и мы решаем двухточечную краевую задачу</a:t>
            </a:r>
            <a:r>
              <a:rPr lang="en-US" baseline="0" dirty="0" smtClean="0"/>
              <a:t> </a:t>
            </a:r>
            <a:r>
              <a:rPr lang="ru-RU" baseline="0" dirty="0" smtClean="0"/>
              <a:t>для нахождения двухимпульсного перелета на другую орбиту</a:t>
            </a:r>
          </a:p>
          <a:p>
            <a:pPr marL="228600" indent="-228600">
              <a:buAutoNum type="arabicPeriod"/>
            </a:pPr>
            <a:endParaRPr lang="ru-RU" baseline="0" dirty="0" smtClean="0"/>
          </a:p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4EEBF-D2CC-495D-AF16-01237AB9BFA6}" type="slidenum">
              <a:rPr lang="ru-RU" smtClean="0"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4086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 уже сейчас подошли технологии, которые дают</a:t>
            </a:r>
            <a:r>
              <a:rPr lang="ru-RU" baseline="0" dirty="0" smtClean="0"/>
              <a:t> возможность отправлять МКА в дальний космос.</a:t>
            </a:r>
            <a:r>
              <a:rPr lang="en-US" baseline="0" dirty="0" smtClean="0"/>
              <a:t> </a:t>
            </a:r>
            <a:r>
              <a:rPr lang="ru-RU" baseline="0" dirty="0" smtClean="0"/>
              <a:t>Антенна, защита от радиации, средства навигации, совершенствование двигателей малой тяги, солнечный парус.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C352-4EA7-4248-8D12-46849054A3A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4816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Гало-орбиты образуют</a:t>
            </a:r>
            <a:r>
              <a:rPr lang="ru-RU" baseline="0" dirty="0" smtClean="0"/>
              <a:t> однопараметрическое семейство траекторий, параметром выступает амплитуда по оси </a:t>
            </a:r>
            <a:r>
              <a:rPr lang="en-US" baseline="0" dirty="0" smtClean="0"/>
              <a:t>z. </a:t>
            </a:r>
            <a:r>
              <a:rPr lang="ru-RU" baseline="0" dirty="0" smtClean="0"/>
              <a:t>Точки на гало-орбитах также </a:t>
            </a:r>
            <a:r>
              <a:rPr lang="ru-RU" baseline="0" dirty="0" err="1" smtClean="0"/>
              <a:t>параметризуются</a:t>
            </a:r>
            <a:r>
              <a:rPr lang="ru-RU" baseline="0" dirty="0" smtClean="0"/>
              <a:t> одним параметром – фи. Поэтому </a:t>
            </a:r>
            <a:r>
              <a:rPr lang="ru-RU" dirty="0" smtClean="0"/>
              <a:t>оптимизационными переменными</a:t>
            </a:r>
            <a:r>
              <a:rPr lang="ru-RU" baseline="0" dirty="0" smtClean="0"/>
              <a:t> являются: амплитуда орбиты по оси </a:t>
            </a:r>
            <a:r>
              <a:rPr lang="en-US" baseline="0" dirty="0" smtClean="0"/>
              <a:t>z, </a:t>
            </a:r>
            <a:r>
              <a:rPr lang="ru-RU" baseline="0" dirty="0" smtClean="0"/>
              <a:t>время перелета и точка прилета</a:t>
            </a:r>
            <a:r>
              <a:rPr lang="en-US" baseline="0" dirty="0" smtClean="0"/>
              <a:t> </a:t>
            </a:r>
            <a:r>
              <a:rPr lang="ru-RU" baseline="0" dirty="0" smtClean="0"/>
              <a:t>на орбите. Если смотрится перелет на исходную орбиту, то переменных две: время перелета и точка на орбите. Ограничения только такого вида. Если есть какие-то конкретные ограничения на минимальную и максимальную амплитуду новой орбиты, то это сюда и вписывается. В своем исследовании я никаких ограничений здесь не накладываю, чтобы посмотреть насколько сильно новая орбита может отличаться от исходной. Решение оптимизационной задачи получается с помощью метода последовательного квадратичного программирования. Сначала я оптимизирую перелет на </a:t>
            </a:r>
            <a:r>
              <a:rPr lang="ru-RU" baseline="0" dirty="0" err="1" smtClean="0"/>
              <a:t>иходную</a:t>
            </a:r>
            <a:r>
              <a:rPr lang="ru-RU" baseline="0" dirty="0" smtClean="0"/>
              <a:t> орбиту. Для этого я выбираю вот такое начальное приближение. Оно было получено путем проб и ошибок и всегда находится вблизи истинного экстремума (для гало-орбит любых размеров, любых точек либраций и системы трех тел). После того, как я посчитал перелет на исходную орбиту, я беру полученное решение и использую его в качестве начального приближения для оптимизации перелета на новую орбиту.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Этот подход я применяю</a:t>
            </a:r>
            <a:r>
              <a:rPr lang="ru-RU" baseline="0" dirty="0" smtClean="0"/>
              <a:t> для различных величин задержки в работе двигателя</a:t>
            </a:r>
            <a:r>
              <a:rPr lang="en-US" baseline="0" dirty="0" smtClean="0"/>
              <a:t>.</a:t>
            </a:r>
            <a:endParaRPr lang="ru-RU" baseline="0" dirty="0" smtClean="0"/>
          </a:p>
          <a:p>
            <a:pPr marL="0" indent="0">
              <a:buNone/>
            </a:pPr>
            <a:endParaRPr lang="ru-RU" baseline="0" dirty="0" smtClean="0"/>
          </a:p>
          <a:p>
            <a:pPr marL="0" indent="0">
              <a:buNone/>
            </a:pPr>
            <a:r>
              <a:rPr lang="en-US" baseline="0" dirty="0" err="1" smtClean="0"/>
              <a:t>Az</a:t>
            </a:r>
            <a:r>
              <a:rPr lang="en-US" baseline="0" dirty="0" smtClean="0"/>
              <a:t> \in [0, 35000] for EM,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\in [0,900000] for SE</a:t>
            </a:r>
          </a:p>
          <a:p>
            <a:pPr marL="0" indent="0">
              <a:buNone/>
            </a:pPr>
            <a:r>
              <a:rPr lang="en-US" baseline="0" dirty="0" smtClean="0"/>
              <a:t>T \in [0,+\</a:t>
            </a:r>
            <a:r>
              <a:rPr lang="en-US" baseline="0" dirty="0" err="1" smtClean="0"/>
              <a:t>infty</a:t>
            </a:r>
            <a:r>
              <a:rPr lang="en-US" baseline="0" dirty="0" smtClean="0"/>
              <a:t>)</a:t>
            </a:r>
          </a:p>
          <a:p>
            <a:pPr marL="0" indent="0">
              <a:buNone/>
            </a:pPr>
            <a:r>
              <a:rPr lang="en-US" baseline="0" dirty="0" smtClean="0"/>
              <a:t>\phi \in (-\</a:t>
            </a:r>
            <a:r>
              <a:rPr lang="en-US" baseline="0" dirty="0" err="1" smtClean="0"/>
              <a:t>infty</a:t>
            </a:r>
            <a:r>
              <a:rPr lang="en-US" baseline="0" dirty="0" smtClean="0"/>
              <a:t>,+\</a:t>
            </a:r>
            <a:r>
              <a:rPr lang="en-US" baseline="0" dirty="0" err="1" smtClean="0"/>
              <a:t>infty</a:t>
            </a:r>
            <a:r>
              <a:rPr lang="en-US" baseline="0" dirty="0" smtClean="0"/>
              <a:t>)</a:t>
            </a:r>
            <a:endParaRPr lang="ru-RU" baseline="0" dirty="0" smtClean="0"/>
          </a:p>
          <a:p>
            <a:pPr marL="0" indent="0">
              <a:buNone/>
            </a:pPr>
            <a:endParaRPr lang="ru-RU" baseline="0" dirty="0" smtClean="0"/>
          </a:p>
          <a:p>
            <a:pPr marL="0" indent="0">
              <a:buNone/>
            </a:pPr>
            <a:r>
              <a:rPr lang="ru-RU" baseline="0" dirty="0" smtClean="0"/>
              <a:t>Ограничения сверху на </a:t>
            </a:r>
            <a:r>
              <a:rPr lang="en-US" baseline="0" dirty="0" smtClean="0"/>
              <a:t>AZ </a:t>
            </a:r>
            <a:r>
              <a:rPr lang="ru-RU" baseline="0" dirty="0" smtClean="0"/>
              <a:t>следуют из практических соображений, больше уже нечего смотреть, туда не запускают.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4EEBF-D2CC-495D-AF16-01237AB9BFA6}" type="slidenum">
              <a:rPr lang="ru-RU" smtClean="0"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59589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Это характеристики перелетов, которые меня интересуют. Интересно посмотреть, какой выигрыш по дельта-в можно получить для различных исходных орбит, времен задержки, точки либрации, системы трех тел,</a:t>
            </a:r>
            <a:r>
              <a:rPr lang="ru-RU" baseline="0" dirty="0" smtClean="0"/>
              <a:t> типа орбиты и т.д. И интересно посмотреть, насколько сильно отличаются размеры исходной и новой орбиты. Для этого я проведу серии испытаний Монте-Карло, где буду варьировать возможные значения вектора отклонения от исходной орбиты в начальный момент времени.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4EEBF-D2CC-495D-AF16-01237AB9BFA6}" type="slidenum">
              <a:rPr lang="ru-RU" smtClean="0"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14250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Здесь показаны примеры перелета на исходную орбиту и на новую, а также выписаны характеристики</a:t>
            </a:r>
            <a:r>
              <a:rPr lang="ru-RU" baseline="0" dirty="0" smtClean="0"/>
              <a:t> этих перелетов.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4EEBF-D2CC-495D-AF16-01237AB9BFA6}" type="slidenum">
              <a:rPr lang="ru-RU" smtClean="0"/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84239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1. При расчете максимальных значений … я рассмотрел</a:t>
            </a:r>
            <a:r>
              <a:rPr lang="ru-RU" baseline="0" dirty="0" smtClean="0"/>
              <a:t> только случаи с 0.5</a:t>
            </a:r>
            <a:r>
              <a:rPr lang="en-US" baseline="0" dirty="0" smtClean="0"/>
              <a:t>Pref &lt;= t1 &lt;= 0.9P_ref</a:t>
            </a:r>
            <a:r>
              <a:rPr lang="ru-RU" baseline="0" dirty="0" smtClean="0"/>
              <a:t> и </a:t>
            </a:r>
            <a:r>
              <a:rPr lang="en-US" baseline="0" dirty="0" smtClean="0"/>
              <a:t>DeltaV_ref &lt;= 60 </a:t>
            </a:r>
            <a:r>
              <a:rPr lang="ru-RU" baseline="0" dirty="0" smtClean="0"/>
              <a:t>м/с.</a:t>
            </a:r>
          </a:p>
          <a:p>
            <a:r>
              <a:rPr lang="ru-RU" dirty="0" smtClean="0"/>
              <a:t>2. В скобках указаны соответствующие значения</a:t>
            </a:r>
          </a:p>
          <a:p>
            <a:r>
              <a:rPr lang="ru-RU" dirty="0" smtClean="0"/>
              <a:t>3</a:t>
            </a:r>
            <a:r>
              <a:rPr lang="ru-RU" baseline="0" dirty="0" smtClean="0"/>
              <a:t>. Максимальный выигрыш растет с ростом размера орбиты</a:t>
            </a:r>
          </a:p>
          <a:p>
            <a:r>
              <a:rPr lang="ru-RU" baseline="0" dirty="0" smtClean="0"/>
              <a:t>4. Максимальный относительный выигрыш также растет с ростом размера орбиты</a:t>
            </a:r>
          </a:p>
          <a:p>
            <a:r>
              <a:rPr lang="ru-RU" dirty="0" smtClean="0"/>
              <a:t>5. Максимальное относительное изменение в размерах орбиты уменьшается с ростом размера орбиты</a:t>
            </a:r>
            <a:endParaRPr lang="en-US" dirty="0" smtClean="0"/>
          </a:p>
          <a:p>
            <a:r>
              <a:rPr lang="en-US" dirty="0" smtClean="0"/>
              <a:t>6.</a:t>
            </a:r>
            <a:r>
              <a:rPr lang="en-US" baseline="0" dirty="0" smtClean="0"/>
              <a:t> </a:t>
            </a:r>
            <a:r>
              <a:rPr lang="ru-RU" baseline="0" dirty="0" smtClean="0"/>
              <a:t>Результаты для </a:t>
            </a:r>
            <a:r>
              <a:rPr lang="en-US" baseline="0" dirty="0" smtClean="0"/>
              <a:t>L1</a:t>
            </a:r>
            <a:r>
              <a:rPr lang="ru-RU" baseline="0" dirty="0" smtClean="0"/>
              <a:t> и </a:t>
            </a:r>
            <a:r>
              <a:rPr lang="en-US" baseline="0" dirty="0" smtClean="0"/>
              <a:t>L2 </a:t>
            </a:r>
            <a:r>
              <a:rPr lang="ru-RU" baseline="0" dirty="0" smtClean="0"/>
              <a:t>в системе Земля-Луна сильно отличаются</a:t>
            </a:r>
            <a:endParaRPr lang="ru-RU" dirty="0" smtClean="0"/>
          </a:p>
          <a:p>
            <a:r>
              <a:rPr lang="en-US" dirty="0" smtClean="0"/>
              <a:t>7</a:t>
            </a:r>
            <a:r>
              <a:rPr lang="ru-RU" dirty="0" smtClean="0"/>
              <a:t>. Из таблицы для </a:t>
            </a:r>
            <a:r>
              <a:rPr lang="en-US" dirty="0" smtClean="0"/>
              <a:t>L</a:t>
            </a:r>
            <a:r>
              <a:rPr lang="ru-RU" dirty="0" smtClean="0"/>
              <a:t>1</a:t>
            </a:r>
            <a:r>
              <a:rPr lang="en-US" dirty="0" smtClean="0"/>
              <a:t> </a:t>
            </a:r>
            <a:r>
              <a:rPr lang="ru-RU" dirty="0" smtClean="0"/>
              <a:t>следует, что для гало-орбиты</a:t>
            </a:r>
            <a:r>
              <a:rPr lang="ru-RU" baseline="0" dirty="0" smtClean="0"/>
              <a:t> размера 5000 км максимальный выигрыш может составить 3.4 м/с, это соответствует 8 месяцам поддержания аппарата </a:t>
            </a:r>
            <a:r>
              <a:rPr lang="en-US" baseline="0" dirty="0" smtClean="0"/>
              <a:t>P2</a:t>
            </a:r>
            <a:r>
              <a:rPr lang="ru-RU" baseline="0" dirty="0" smtClean="0"/>
              <a:t> миссии </a:t>
            </a:r>
            <a:r>
              <a:rPr lang="en-US" baseline="0" dirty="0" smtClean="0"/>
              <a:t>ARTEMIS (5.09 </a:t>
            </a:r>
            <a:r>
              <a:rPr lang="ru-RU" baseline="0" dirty="0" smtClean="0"/>
              <a:t>м/с в год, и 11 месяцев – это запланированное время жизни аппарата).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4EEBF-D2CC-495D-AF16-01237AB9BFA6}" type="slidenum">
              <a:rPr lang="ru-RU" smtClean="0"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45788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Предыдущие</a:t>
            </a:r>
            <a:r>
              <a:rPr lang="ru-RU" baseline="0" dirty="0" smtClean="0"/>
              <a:t> результаты были получены в предположении о наихудшем возможном сценарии: нахождении КА на неустойчивом многообразии исходной гало-орбиты и максимально быстрого убывания от нее. Чтобы оценить характеристики перелета в среднем, были проведены серии статистических испытаний Монте-Карло, когда начальный вектор отклонения от гало-орбиты моделировался как нормальный случайный вектор с нулевым средним и такой матрицей ковариации. Для каждой точки либрации и выбранных интервалов задержки было выполнено по 200 испытаний.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4EEBF-D2CC-495D-AF16-01237AB9BFA6}" type="slidenum">
              <a:rPr lang="ru-RU" smtClean="0"/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367188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Видно,</a:t>
            </a:r>
            <a:r>
              <a:rPr lang="ru-RU" baseline="0" dirty="0" smtClean="0"/>
              <a:t> что при </a:t>
            </a:r>
            <a:r>
              <a:rPr lang="en-US" baseline="0" dirty="0" smtClean="0"/>
              <a:t>t1 &lt;= 0.5P_ref </a:t>
            </a:r>
            <a:r>
              <a:rPr lang="ru-RU" baseline="0" dirty="0" smtClean="0"/>
              <a:t>выигрыш по затратам незначителен, а далее имеет очень большой размах от 0 до 10 м/с.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4EEBF-D2CC-495D-AF16-01237AB9BFA6}" type="slidenum">
              <a:rPr lang="ru-RU" smtClean="0"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305200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Однако размах</a:t>
            </a:r>
            <a:r>
              <a:rPr lang="ru-RU" baseline="0" dirty="0" smtClean="0"/>
              <a:t> относительного выигрыша при </a:t>
            </a:r>
            <a:r>
              <a:rPr lang="en-US" baseline="0" dirty="0" smtClean="0"/>
              <a:t>t1 &gt;= 0.5 P_ref </a:t>
            </a:r>
            <a:r>
              <a:rPr lang="ru-RU" baseline="0" dirty="0" smtClean="0"/>
              <a:t>наоборот уменьшается. В данном случае относительный выигрыш достигает максимума при </a:t>
            </a:r>
            <a:r>
              <a:rPr lang="en-US" baseline="0" dirty="0" smtClean="0"/>
              <a:t>t1 = 0.8P_ref</a:t>
            </a:r>
            <a:r>
              <a:rPr lang="ru-RU" baseline="0" dirty="0" smtClean="0"/>
              <a:t>. Малые размеры коробки говорят о том, что с вероятностью порядка 100% можно утверждать, что относительный выигрыш составит 14% дельта-в. Что касается абсолютных значений, ситуация достаточно неопределенная, чтобы утверждать конкретные числа. Можно сказать лишь, что в 75% ситуаций этот выигрыш будет больше 1 м/с, а в 50% случаев – больше 3 м/с. Однако заметим, что большой размах по абсолютным величинам можно объяснить тем, что в серии испытаний Монте-Карло много траекторий проходит очень близко к исходной орбите. Получается, что дельта-в при возвращении на исходную орбиту мало, и дельта-в на перелет на новую орбиту тоже мало, и абсолютный выигрыш мал как их разность. Относительный выигрыш – отношение двух малых чисел, получается ненулевым.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4EEBF-D2CC-495D-AF16-01237AB9BFA6}" type="slidenum">
              <a:rPr lang="ru-RU" smtClean="0"/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52799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Сначала читаю первый пункт.</a:t>
            </a:r>
          </a:p>
          <a:p>
            <a:r>
              <a:rPr lang="ru-RU" dirty="0" smtClean="0"/>
              <a:t>Затем говорю, что «В результате</a:t>
            </a:r>
            <a:r>
              <a:rPr lang="ru-RU" baseline="0" dirty="0" smtClean="0"/>
              <a:t> многочисленных расчетов удалось получить следующие общие выводы</a:t>
            </a:r>
            <a:r>
              <a:rPr lang="ru-RU" dirty="0" smtClean="0"/>
              <a:t>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4EEBF-D2CC-495D-AF16-01237AB9BFA6}" type="slidenum">
              <a:rPr lang="ru-RU" smtClean="0"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583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Уже в следующем году </a:t>
            </a:r>
            <a:r>
              <a:rPr lang="ru-RU" baseline="0" dirty="0" smtClean="0"/>
              <a:t>ожидается взрывной рост числа демонстрационных и научных межпланетных миссий с микро и </a:t>
            </a:r>
            <a:r>
              <a:rPr lang="ru-RU" baseline="0" dirty="0" err="1" smtClean="0"/>
              <a:t>наноаппаратами</a:t>
            </a:r>
            <a:r>
              <a:rPr lang="ru-RU" baseline="0" dirty="0" smtClean="0"/>
              <a:t>. Например, в рамках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Exploration Mission 1 в дальний космос будут выпущены 13 кубсатов весом до 14 кг, некоторые из них направятся на окололунные орбиты. Особенностью таких миссий является жесткие массогабаритные и энергетические ограничения.</a:t>
            </a: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----------------------------------------------------</a:t>
            </a:r>
            <a:endParaRPr lang="ru-RU" baseline="0" dirty="0" smtClean="0"/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 в рамках миссии Exploration Mission 1 (2018) в дальний космос будут выпущены 13 кубсатов, среди которых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Lunar IceCube, Lunar Flashlight,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Near Earth Asteroid Scout mission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многие другие. Важнейшей особенностью проектирования миссий для МКА являются ограничения на полную массу аппарата.</a:t>
            </a: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-------------------------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NEA Scout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Lunar Flashlight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будут иметь один и тот же солнечный парус.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Солнечный парус + механизм развертывания весят 2,5 кг и помещаются в 3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Парус изготавливается в Космическом центре Маршалла, сделан из каптона, 80 м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^2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технология основана на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NanoSail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-D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LightSail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-A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Аппарату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Flashlight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понадобится 14 месяцев, 3 гравитационных маневра у Луны и 9 м/с импульса холодным газом, прежде чем он скрутится к Луне на орбиту с периселением 20 км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55CF-AB54-4D1C-A043-ECE4EA6B5D1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035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Это отражается на проектировании траекторий: чтобы</a:t>
            </a:r>
            <a:r>
              <a:rPr lang="ru-RU" baseline="0" dirty="0" smtClean="0"/>
              <a:t> сократить объем топлива нужно по максимуму использовать естественные динамические эффекты задачи многих тел.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C352-4EA7-4248-8D12-46849054A3A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261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Они уже давно используются на практике, потому что делают миссии принципиально осуществимыми.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------------------------------------------------------------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: без них может потребоваться слишком много топлива для проведения миссии, в то время как с учетом этих эффектов на уровне построения номинальной траектории, перемещения в пространстве могут вообще не потребовать детерминистских маневров.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C352-4EA7-4248-8D12-46849054A3A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973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Вот и получается, что с одной стороны уже имеются технологии для межпланетных МКА, а с другой стороны имеем богатый математический аппарат, необходимый для построения траекторий. Встает вопрос, что мы можем с этим сделать, какие у нас есть возможности по передвижению малых аппаратов в дальнем космосе.</a:t>
            </a:r>
          </a:p>
          <a:p>
            <a:endParaRPr lang="ru-RU" baseline="0" dirty="0" smtClean="0"/>
          </a:p>
          <a:p>
            <a:r>
              <a:rPr lang="ru-RU" baseline="0" dirty="0" smtClean="0"/>
              <a:t>------------------------------------------------------------------------</a:t>
            </a:r>
          </a:p>
          <a:p>
            <a:endParaRPr lang="ru-RU" baseline="0" dirty="0" smtClean="0"/>
          </a:p>
          <a:p>
            <a:endParaRPr lang="ru-RU" baseline="0" dirty="0" smtClean="0"/>
          </a:p>
          <a:p>
            <a:r>
              <a:rPr lang="ru-RU" baseline="0" dirty="0" smtClean="0"/>
              <a:t>Цель данной работы состоит в том, чтобы с учетом имеющихся технологий изучить возможности полетов МКА в дальний космос. Возможности, которые предоставляет динамика.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C352-4EA7-4248-8D12-46849054A3A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307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75975-98F2-4760-897E-30B9A351610F}" type="datetime1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r>
              <a:rPr lang="ru-RU" dirty="0" smtClean="0"/>
              <a:t>/61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D1134-3E66-4E1F-8D96-FBEFA3C73D9F}" type="datetime1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2ECEF-B2DC-4D4D-8EC9-67217E4AE50E}" type="datetime1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BC7CF-4E29-472E-9D6E-A51E34702F4F}" type="datetime1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r>
              <a:rPr lang="ru-RU" dirty="0" smtClean="0"/>
              <a:t>/61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3CD-8D6D-40D2-BAC2-3F3D1515FDB5}" type="datetime1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r>
              <a:rPr lang="ru-RU" dirty="0" smtClean="0"/>
              <a:t>/61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21804-5F75-4F5E-A6AA-67C31DFCB4E7}" type="datetime1">
              <a:rPr lang="ru-RU" smtClean="0"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r>
              <a:rPr lang="ru-RU" dirty="0" smtClean="0"/>
              <a:t>/61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538FA-717E-4E24-BB2B-FE9D3AD68D58}" type="datetime1">
              <a:rPr lang="ru-RU" smtClean="0"/>
              <a:t>02.02.2017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1F844-5A34-4F78-84E8-D6ECEC5C34EE}" type="datetime1">
              <a:rPr lang="ru-RU" smtClean="0"/>
              <a:t>02.02.2017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r>
              <a:rPr lang="ru-RU" dirty="0" smtClean="0"/>
              <a:t>/61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36D6-4D69-47CD-83D1-093146CAD4DD}" type="datetime1">
              <a:rPr lang="ru-RU" smtClean="0"/>
              <a:t>02.02.2017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r>
              <a:rPr lang="ru-RU" dirty="0" smtClean="0"/>
              <a:t>/61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B9AB-B1AA-492E-9BBB-14AD9D8764D5}" type="datetime1">
              <a:rPr lang="ru-RU" smtClean="0"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27ACC-0FC9-45CB-8482-8E0DCA5F8684}" type="datetime1">
              <a:rPr lang="ru-RU" smtClean="0"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r>
              <a:rPr lang="ru-RU" dirty="0" smtClean="0"/>
              <a:t>/61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22C0C-CAA9-4CAF-959D-0B2E4CEBDC4B}" type="datetime1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r>
              <a:rPr lang="ru-RU" dirty="0" smtClean="0"/>
              <a:t>/61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asr.2016.07.003" TargetMode="External"/><Relationship Id="rId2" Type="http://schemas.openxmlformats.org/officeDocument/2006/relationships/hyperlink" Target="http://dx.doi.org/10.2514/1.G001850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3" descr="ipm-lab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0904"/>
            <a:ext cx="158432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Заголовок 1"/>
          <p:cNvSpPr>
            <a:spLocks noGrp="1"/>
          </p:cNvSpPr>
          <p:nvPr>
            <p:ph type="ctrTitle"/>
          </p:nvPr>
        </p:nvSpPr>
        <p:spPr>
          <a:xfrm>
            <a:off x="611189" y="193309"/>
            <a:ext cx="7993260" cy="6476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ru-RU" altLang="ru-RU" sz="2300" dirty="0" smtClean="0">
                <a:latin typeface="Calibri Light" panose="020F0302020204030204" pitchFamily="34" charset="0"/>
              </a:rPr>
              <a:t>Семинар отдела №5</a:t>
            </a:r>
            <a:br>
              <a:rPr lang="ru-RU" altLang="ru-RU" sz="2300" dirty="0" smtClean="0">
                <a:latin typeface="Calibri Light" panose="020F0302020204030204" pitchFamily="34" charset="0"/>
              </a:rPr>
            </a:br>
            <a:r>
              <a:rPr lang="ru-RU" altLang="ru-RU" sz="2300" dirty="0" smtClean="0">
                <a:latin typeface="Calibri Light" panose="020F0302020204030204" pitchFamily="34" charset="0"/>
              </a:rPr>
              <a:t>Институт прикладной математики </a:t>
            </a:r>
            <a:br>
              <a:rPr lang="ru-RU" altLang="ru-RU" sz="2300" dirty="0" smtClean="0">
                <a:latin typeface="Calibri Light" panose="020F0302020204030204" pitchFamily="34" charset="0"/>
              </a:rPr>
            </a:br>
            <a:r>
              <a:rPr lang="ru-RU" altLang="ru-RU" sz="2300" dirty="0" smtClean="0">
                <a:latin typeface="Calibri Light" panose="020F0302020204030204" pitchFamily="34" charset="0"/>
              </a:rPr>
              <a:t>им. М. В. Келдыша РАН</a:t>
            </a:r>
            <a:br>
              <a:rPr lang="ru-RU" altLang="ru-RU" sz="2300" dirty="0" smtClean="0">
                <a:latin typeface="Calibri Light" panose="020F0302020204030204" pitchFamily="34" charset="0"/>
              </a:rPr>
            </a:br>
            <a:r>
              <a:rPr lang="ru-RU" altLang="ru-RU" sz="2300" dirty="0">
                <a:latin typeface="Calibri Light" panose="020F0302020204030204" pitchFamily="34" charset="0"/>
              </a:rPr>
              <a:t>2</a:t>
            </a:r>
            <a:r>
              <a:rPr lang="ru-RU" altLang="ru-RU" sz="2300" dirty="0" smtClean="0">
                <a:latin typeface="Calibri Light" panose="020F0302020204030204" pitchFamily="34" charset="0"/>
              </a:rPr>
              <a:t> февраля 2017 г.</a:t>
            </a:r>
            <a:r>
              <a:rPr lang="ru-RU" altLang="ru-RU" sz="2000" dirty="0" smtClean="0">
                <a:latin typeface="Calibri Light" panose="020F0302020204030204" pitchFamily="34" charset="0"/>
              </a:rPr>
              <a:t/>
            </a:r>
            <a:br>
              <a:rPr lang="ru-RU" altLang="ru-RU" sz="2000" dirty="0" smtClean="0">
                <a:latin typeface="Calibri Light" panose="020F0302020204030204" pitchFamily="34" charset="0"/>
              </a:rPr>
            </a:br>
            <a:r>
              <a:rPr lang="en-US" altLang="ru-RU" sz="2000" dirty="0" smtClean="0">
                <a:latin typeface="Calibri Light" panose="020F0302020204030204" pitchFamily="34" charset="0"/>
              </a:rPr>
              <a:t/>
            </a:r>
            <a:br>
              <a:rPr lang="en-US" altLang="ru-RU" sz="2000" dirty="0" smtClean="0">
                <a:latin typeface="Calibri Light" panose="020F0302020204030204" pitchFamily="34" charset="0"/>
              </a:rPr>
            </a:br>
            <a:r>
              <a:rPr lang="ru-RU" altLang="ru-RU" sz="2000" dirty="0" smtClean="0">
                <a:latin typeface="Calibri Light" panose="020F0302020204030204" pitchFamily="34" charset="0"/>
              </a:rPr>
              <a:t/>
            </a:r>
            <a:br>
              <a:rPr lang="ru-RU" altLang="ru-RU" sz="2000" dirty="0" smtClean="0">
                <a:latin typeface="Calibri Light" panose="020F0302020204030204" pitchFamily="34" charset="0"/>
              </a:rPr>
            </a:br>
            <a:r>
              <a:rPr lang="ru-RU" sz="3600" dirty="0" smtClean="0">
                <a:latin typeface="Calibri Light" panose="020F0302020204030204" pitchFamily="34" charset="0"/>
              </a:rPr>
              <a:t>Баллистико-навигационные аспекты миссий малых космических аппаратов </a:t>
            </a:r>
            <a:br>
              <a:rPr lang="ru-RU" sz="3600" dirty="0" smtClean="0">
                <a:latin typeface="Calibri Light" panose="020F0302020204030204" pitchFamily="34" charset="0"/>
              </a:rPr>
            </a:br>
            <a:r>
              <a:rPr lang="ru-RU" sz="3600" dirty="0" smtClean="0">
                <a:latin typeface="Calibri Light" panose="020F0302020204030204" pitchFamily="34" charset="0"/>
              </a:rPr>
              <a:t>к Луне и точкам либрации</a:t>
            </a:r>
            <a:br>
              <a:rPr lang="ru-RU" sz="3600" dirty="0" smtClean="0">
                <a:latin typeface="Calibri Light" panose="020F0302020204030204" pitchFamily="34" charset="0"/>
              </a:rPr>
            </a:br>
            <a:r>
              <a:rPr lang="ru-RU" sz="3600" dirty="0">
                <a:latin typeface="Calibri Light" panose="020F0302020204030204" pitchFamily="34" charset="0"/>
              </a:rPr>
              <a:t/>
            </a:r>
            <a:br>
              <a:rPr lang="ru-RU" sz="3600" dirty="0">
                <a:latin typeface="Calibri Light" panose="020F0302020204030204" pitchFamily="34" charset="0"/>
              </a:rPr>
            </a:br>
            <a:r>
              <a:rPr lang="ru-RU" sz="2800" dirty="0" smtClean="0">
                <a:latin typeface="Calibri Light" panose="020F0302020204030204" pitchFamily="34" charset="0"/>
              </a:rPr>
              <a:t>М.Г. Широбоков</a:t>
            </a:r>
            <a:r>
              <a:rPr lang="ru-RU" sz="3600" dirty="0" smtClean="0">
                <a:latin typeface="Calibri Light" panose="020F0302020204030204" pitchFamily="34" charset="0"/>
              </a:rPr>
              <a:t/>
            </a:r>
            <a:br>
              <a:rPr lang="ru-RU" sz="3600" dirty="0" smtClean="0">
                <a:latin typeface="Calibri Light" panose="020F0302020204030204" pitchFamily="34" charset="0"/>
              </a:rPr>
            </a:br>
            <a:r>
              <a:rPr lang="ru-RU" sz="3600" dirty="0">
                <a:latin typeface="Calibri Light" panose="020F0302020204030204" pitchFamily="34" charset="0"/>
              </a:rPr>
              <a:t/>
            </a:r>
            <a:br>
              <a:rPr lang="ru-RU" sz="3600" dirty="0">
                <a:latin typeface="Calibri Light" panose="020F0302020204030204" pitchFamily="34" charset="0"/>
              </a:rPr>
            </a:br>
            <a:r>
              <a:rPr lang="ru-RU" sz="1800" dirty="0">
                <a:latin typeface="Calibri Light" panose="020F0302020204030204" pitchFamily="34" charset="0"/>
              </a:rPr>
              <a:t>по материалам диссертационной работы на соискание  </a:t>
            </a:r>
            <a:r>
              <a:rPr lang="ru-RU" sz="1800" dirty="0" smtClean="0">
                <a:latin typeface="Calibri Light" panose="020F0302020204030204" pitchFamily="34" charset="0"/>
              </a:rPr>
              <a:t/>
            </a:r>
            <a:br>
              <a:rPr lang="ru-RU" sz="1800" dirty="0" smtClean="0">
                <a:latin typeface="Calibri Light" panose="020F0302020204030204" pitchFamily="34" charset="0"/>
              </a:rPr>
            </a:br>
            <a:r>
              <a:rPr lang="ru-RU" sz="1800" dirty="0" smtClean="0">
                <a:latin typeface="Calibri Light" panose="020F0302020204030204" pitchFamily="34" charset="0"/>
              </a:rPr>
              <a:t>ученой </a:t>
            </a:r>
            <a:r>
              <a:rPr lang="ru-RU" sz="1800" dirty="0">
                <a:latin typeface="Calibri Light" panose="020F0302020204030204" pitchFamily="34" charset="0"/>
              </a:rPr>
              <a:t>степени кандидата физико-математических </a:t>
            </a:r>
            <a:r>
              <a:rPr lang="ru-RU" sz="1800" dirty="0" smtClean="0">
                <a:latin typeface="Calibri Light" panose="020F0302020204030204" pitchFamily="34" charset="0"/>
              </a:rPr>
              <a:t>наук</a:t>
            </a:r>
            <a:br>
              <a:rPr lang="ru-RU" sz="1800" dirty="0" smtClean="0">
                <a:latin typeface="Calibri Light" panose="020F0302020204030204" pitchFamily="34" charset="0"/>
              </a:rPr>
            </a:br>
            <a:r>
              <a:rPr lang="ru-RU" sz="1800" dirty="0">
                <a:latin typeface="Calibri Light" panose="020F0302020204030204" pitchFamily="34" charset="0"/>
              </a:rPr>
              <a:t/>
            </a:r>
            <a:br>
              <a:rPr lang="ru-RU" sz="1800" dirty="0">
                <a:latin typeface="Calibri Light" panose="020F0302020204030204" pitchFamily="34" charset="0"/>
              </a:rPr>
            </a:br>
            <a:r>
              <a:rPr lang="ru-RU" sz="1600" dirty="0" smtClean="0">
                <a:latin typeface="Calibri Light" panose="020F0302020204030204" pitchFamily="34" charset="0"/>
              </a:rPr>
              <a:t>научный руководитель </a:t>
            </a:r>
            <a:r>
              <a:rPr lang="ru-RU" sz="1600" dirty="0">
                <a:latin typeface="Calibri Light" panose="020F0302020204030204" pitchFamily="34" charset="0"/>
              </a:rPr>
              <a:t>д.ф.-м.н. М.Ю. </a:t>
            </a:r>
            <a:r>
              <a:rPr lang="ru-RU" sz="1600" dirty="0" smtClean="0">
                <a:latin typeface="Calibri Light" panose="020F0302020204030204" pitchFamily="34" charset="0"/>
              </a:rPr>
              <a:t>Овчинников</a:t>
            </a:r>
            <a:endParaRPr lang="ru-RU" altLang="ru-RU" sz="2000" dirty="0" smtClean="0">
              <a:latin typeface="Calibri Light" panose="020F0302020204030204" pitchFamily="34" charset="0"/>
            </a:endParaRPr>
          </a:p>
        </p:txBody>
      </p:sp>
      <p:pic>
        <p:nvPicPr>
          <p:cNvPr id="1026" name="Picture 2" descr="C:\Users\Максим\Desktop\emblema_mft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2765"/>
            <a:ext cx="1706596" cy="51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50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Маршрутная карта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1340768"/>
            <a:ext cx="8460432" cy="493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5896" y="637203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NASA</a:t>
            </a:r>
            <a:r>
              <a:rPr lang="en-US" dirty="0" smtClean="0"/>
              <a:t>: </a:t>
            </a:r>
            <a:r>
              <a:rPr lang="en-US" dirty="0" err="1" smtClean="0"/>
              <a:t>the“subway</a:t>
            </a:r>
            <a:r>
              <a:rPr lang="en-US" dirty="0" smtClean="0"/>
              <a:t> map”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10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846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Северные и южные гало-орбиты вокруг точки </a:t>
            </a:r>
            <a:r>
              <a:rPr lang="en-US" dirty="0" smtClean="0"/>
              <a:t>L1 </a:t>
            </a:r>
            <a:r>
              <a:rPr lang="ru-RU" dirty="0" smtClean="0"/>
              <a:t>системы Земля-Луна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5457998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Существуют и другие семейства периодических орбит вокруг точек либрации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sz="1400" dirty="0"/>
              <a:t>Doedel, E. J</a:t>
            </a:r>
            <a:r>
              <a:rPr lang="en-US" sz="1400" dirty="0" smtClean="0"/>
              <a:t>. et al., “Elemental </a:t>
            </a:r>
            <a:r>
              <a:rPr lang="en-US" sz="1400" dirty="0"/>
              <a:t>Periodic Orbits Associated with the Libration Points in </a:t>
            </a:r>
            <a:r>
              <a:rPr lang="en-US" sz="1400" dirty="0" smtClean="0"/>
              <a:t>the </a:t>
            </a:r>
            <a:r>
              <a:rPr lang="en-US" sz="1400" dirty="0"/>
              <a:t>Circular Restricted 3-Body Problem,” International Journal of Bifurcation and </a:t>
            </a:r>
            <a:r>
              <a:rPr lang="en-US" sz="1400" dirty="0" smtClean="0"/>
              <a:t>Chaos, 2007, </a:t>
            </a:r>
            <a:r>
              <a:rPr lang="en-US" sz="1400" dirty="0"/>
              <a:t>Vol. 17, </a:t>
            </a:r>
            <a:r>
              <a:rPr lang="en-US" sz="1400" dirty="0" smtClean="0"/>
              <a:t>Is. 8, </a:t>
            </a:r>
            <a:r>
              <a:rPr lang="en-US" sz="1400" dirty="0"/>
              <a:t>pp. </a:t>
            </a:r>
            <a:r>
              <a:rPr lang="en-US" sz="1400" dirty="0" smtClean="0"/>
              <a:t>2625–2677</a:t>
            </a:r>
            <a:endParaRPr lang="ru-RU" sz="1400" dirty="0"/>
          </a:p>
        </p:txBody>
      </p:sp>
      <p:pic>
        <p:nvPicPr>
          <p:cNvPr id="47106" name="Picture 2" descr="C:\Users\Максим\Desktop\L1HaloOrbitsNort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4267209" cy="320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 descr="C:\Users\Максим\Desktop\L1HaloOrbitsSout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416" y="1844824"/>
            <a:ext cx="4267209" cy="320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11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866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/>
              <a:t>Рассматриваемые в работе задачи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ru-RU" dirty="0" smtClean="0"/>
              <a:t>Перелет к лунной точке либрации </a:t>
            </a:r>
            <a:r>
              <a:rPr lang="en-US" dirty="0" smtClean="0"/>
              <a:t>L1 </a:t>
            </a:r>
            <a:r>
              <a:rPr lang="ru-RU" dirty="0" smtClean="0"/>
              <a:t>с использованием малой тяги и резонансных сближений с Луной</a:t>
            </a:r>
          </a:p>
          <a:p>
            <a:pPr>
              <a:spcAft>
                <a:spcPts val="1200"/>
              </a:spcAft>
            </a:pPr>
            <a:r>
              <a:rPr lang="ru-RU" dirty="0" smtClean="0"/>
              <a:t>Перелеты с либрационных орбит вокруг </a:t>
            </a:r>
            <a:r>
              <a:rPr lang="en-US" dirty="0" smtClean="0"/>
              <a:t>L1</a:t>
            </a:r>
            <a:r>
              <a:rPr lang="ru-RU" dirty="0" smtClean="0"/>
              <a:t> и </a:t>
            </a:r>
            <a:r>
              <a:rPr lang="en-US" dirty="0" smtClean="0"/>
              <a:t>L2 </a:t>
            </a:r>
            <a:r>
              <a:rPr lang="ru-RU" dirty="0" smtClean="0"/>
              <a:t>на окололунные орбиты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Смена номинальной орбиты в окрестности точки либрации в случае нештатной задержки коррекции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12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504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Calibri Light" panose="020F0302020204030204" pitchFamily="34" charset="0"/>
              </a:rPr>
              <a:t>Структура доклада</a:t>
            </a:r>
            <a:endParaRPr lang="ru-RU" sz="4000" dirty="0">
              <a:latin typeface="Calibri Light" panose="020F03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256584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800"/>
              </a:spcBef>
            </a:pP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Актуальность выбранной темы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ts val="1800"/>
              </a:spcBef>
            </a:pPr>
            <a:r>
              <a:rPr lang="ru-RU" b="1" u="sng" dirty="0" smtClean="0"/>
              <a:t>Анализ </a:t>
            </a:r>
            <a:r>
              <a:rPr lang="ru-RU" b="1" u="sng" dirty="0"/>
              <a:t>спиральных </a:t>
            </a:r>
            <a:r>
              <a:rPr lang="ru-RU" b="1" u="sng" dirty="0" smtClean="0"/>
              <a:t>траекторий перелета </a:t>
            </a:r>
            <a:r>
              <a:rPr lang="ru-RU" b="1" u="sng" dirty="0"/>
              <a:t>к лунной точке </a:t>
            </a:r>
            <a:r>
              <a:rPr lang="ru-RU" b="1" u="sng" dirty="0" smtClean="0"/>
              <a:t>либрации L1 </a:t>
            </a:r>
            <a:r>
              <a:rPr lang="ru-RU" b="1" u="sng" dirty="0"/>
              <a:t>с использованием резонансных </a:t>
            </a:r>
            <a:r>
              <a:rPr lang="ru-RU" b="1" u="sng" dirty="0" smtClean="0"/>
              <a:t>сближений</a:t>
            </a:r>
          </a:p>
          <a:p>
            <a:pPr>
              <a:spcBef>
                <a:spcPts val="1800"/>
              </a:spcBef>
            </a:pP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Варианты 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дальнейших перелетов с орбит вокруг 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лунных точек 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либрации 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L1 и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L2</a:t>
            </a:r>
            <a:endParaRPr lang="ru-RU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ts val="1800"/>
              </a:spcBef>
            </a:pP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Смена 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номинальной орбиты в окрестности коллинеарной точки либрации в случае нештатной задержки 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коррекции</a:t>
            </a:r>
          </a:p>
          <a:p>
            <a:pPr>
              <a:spcBef>
                <a:spcPts val="1800"/>
              </a:spcBef>
            </a:pP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Положения, выносимые на защиту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13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103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Типы перелетов к Луне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6779096" cy="4525963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800"/>
              </a:spcAft>
            </a:pPr>
            <a:r>
              <a:rPr lang="ru-RU" dirty="0" smtClean="0"/>
              <a:t>Гомановский перелет</a:t>
            </a:r>
          </a:p>
          <a:p>
            <a:pPr>
              <a:spcAft>
                <a:spcPts val="1800"/>
              </a:spcAft>
            </a:pPr>
            <a:r>
              <a:rPr lang="ru-RU" dirty="0" smtClean="0"/>
              <a:t>Низкоэнергетический перелет с использованием гравитации Солнца</a:t>
            </a:r>
          </a:p>
          <a:p>
            <a:pPr>
              <a:spcAft>
                <a:spcPts val="1800"/>
              </a:spcAft>
            </a:pPr>
            <a:r>
              <a:rPr lang="ru-RU" b="1" dirty="0" smtClean="0">
                <a:solidFill>
                  <a:srgbClr val="0070C0"/>
                </a:solidFill>
              </a:rPr>
              <a:t>Спиральная раскрутка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с околоземной орбиты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с помощью двигателя малой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тяги или солнечного паруса</a:t>
            </a:r>
          </a:p>
          <a:p>
            <a:pPr>
              <a:spcAft>
                <a:spcPts val="1200"/>
              </a:spcAft>
            </a:pPr>
            <a:r>
              <a:rPr lang="ru-RU" dirty="0" smtClean="0"/>
              <a:t>Попутная доставка</a:t>
            </a:r>
            <a:r>
              <a:rPr lang="en-US" dirty="0" smtClean="0"/>
              <a:t> </a:t>
            </a:r>
            <a:r>
              <a:rPr lang="ru-RU" dirty="0" smtClean="0"/>
              <a:t>к Луне</a:t>
            </a:r>
            <a:endParaRPr lang="ru-RU" dirty="0"/>
          </a:p>
        </p:txBody>
      </p:sp>
      <p:pic>
        <p:nvPicPr>
          <p:cNvPr id="6146" name="Picture 2" descr="C:\Users\Максим\Desktop\elEmWRGUUw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212976"/>
            <a:ext cx="3168352" cy="237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14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327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3600" dirty="0" smtClean="0"/>
              <a:t>Некоторые особенности построения </a:t>
            </a:r>
            <a:br>
              <a:rPr lang="ru-RU" altLang="ru-RU" sz="3600" dirty="0" smtClean="0"/>
            </a:br>
            <a:r>
              <a:rPr lang="ru-RU" altLang="ru-RU" sz="3600" dirty="0" smtClean="0"/>
              <a:t>спиральных траекторий к Луне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556891"/>
            <a:ext cx="8507288" cy="439238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ru-RU" sz="2800" dirty="0" smtClean="0"/>
              <a:t>Большое число витков</a:t>
            </a:r>
          </a:p>
          <a:p>
            <a:pPr>
              <a:spcAft>
                <a:spcPts val="1200"/>
              </a:spcAft>
              <a:defRPr/>
            </a:pPr>
            <a:r>
              <a:rPr lang="ru-RU" sz="2800" dirty="0" smtClean="0"/>
              <a:t>Влияние возмущений при старте с</a:t>
            </a:r>
            <a:r>
              <a:rPr lang="en-US" sz="2800" dirty="0" smtClean="0"/>
              <a:t> </a:t>
            </a:r>
            <a:r>
              <a:rPr lang="ru-RU" sz="2800" dirty="0" smtClean="0"/>
              <a:t>ГПО</a:t>
            </a:r>
            <a:r>
              <a:rPr lang="ru-RU" sz="2800" baseline="30000" dirty="0" smtClean="0"/>
              <a:t>1</a:t>
            </a:r>
            <a:r>
              <a:rPr lang="en-US" sz="2800" dirty="0" smtClean="0"/>
              <a:t> </a:t>
            </a:r>
            <a:r>
              <a:rPr lang="ru-RU" sz="2800" dirty="0" smtClean="0"/>
              <a:t>или НКО</a:t>
            </a:r>
            <a:r>
              <a:rPr lang="ru-RU" sz="2800" baseline="30000" dirty="0" smtClean="0"/>
              <a:t>2</a:t>
            </a:r>
          </a:p>
          <a:p>
            <a:pPr>
              <a:spcAft>
                <a:spcPts val="1200"/>
              </a:spcAft>
              <a:defRPr/>
            </a:pPr>
            <a:r>
              <a:rPr lang="ru-RU" sz="2800" dirty="0" smtClean="0"/>
              <a:t>Ограничения на поглощенную дозу радиации</a:t>
            </a:r>
            <a:endParaRPr lang="ru-RU" sz="2800" dirty="0"/>
          </a:p>
          <a:p>
            <a:pPr>
              <a:spcAft>
                <a:spcPts val="1200"/>
              </a:spcAft>
              <a:defRPr/>
            </a:pPr>
            <a:r>
              <a:rPr lang="ru-RU" sz="2800" dirty="0" smtClean="0"/>
              <a:t>Неподходящее время/дата старта (попутный запуск)</a:t>
            </a:r>
            <a:endParaRPr lang="en-US" sz="2800" dirty="0" smtClean="0"/>
          </a:p>
          <a:p>
            <a:pPr>
              <a:spcAft>
                <a:spcPts val="1200"/>
              </a:spcAft>
              <a:defRPr/>
            </a:pPr>
            <a:r>
              <a:rPr lang="ru-RU" sz="2800" dirty="0" smtClean="0"/>
              <a:t>Наличие теневых участков траектории</a:t>
            </a:r>
            <a:endParaRPr lang="en-US" sz="2800" dirty="0" smtClean="0"/>
          </a:p>
          <a:p>
            <a:pPr>
              <a:spcAft>
                <a:spcPts val="1200"/>
              </a:spcAft>
              <a:defRPr/>
            </a:pPr>
            <a:r>
              <a:rPr lang="ru-RU" sz="2800" dirty="0" smtClean="0"/>
              <a:t>Эффекты задачи трех тел </a:t>
            </a:r>
            <a:r>
              <a:rPr lang="en-US" sz="2800" dirty="0" smtClean="0"/>
              <a:t>(</a:t>
            </a:r>
            <a:r>
              <a:rPr lang="ru-RU" sz="2800" dirty="0" smtClean="0"/>
              <a:t>лунные сближения</a:t>
            </a:r>
            <a:r>
              <a:rPr lang="en-US" sz="2800" dirty="0" smtClean="0"/>
              <a:t>, </a:t>
            </a:r>
            <a:r>
              <a:rPr lang="ru-RU" sz="2800" dirty="0" smtClean="0"/>
              <a:t>баллистический захват</a:t>
            </a:r>
            <a:r>
              <a:rPr lang="en-US" sz="2800" dirty="0" smtClean="0"/>
              <a:t>)</a:t>
            </a:r>
            <a:endParaRPr lang="ru-RU" sz="28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539552" y="6073551"/>
            <a:ext cx="2610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aseline="30000" dirty="0" smtClean="0"/>
              <a:t>1</a:t>
            </a:r>
            <a:r>
              <a:rPr lang="ru-RU" sz="1400" dirty="0" smtClean="0"/>
              <a:t> ГПО – геопереходная орбита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39552" y="6433591"/>
            <a:ext cx="2610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aseline="30000" dirty="0" smtClean="0"/>
              <a:t>2</a:t>
            </a:r>
            <a:r>
              <a:rPr lang="ru-RU" sz="1400" dirty="0" smtClean="0"/>
              <a:t> НКО – низкая круговая орбита</a:t>
            </a:r>
            <a:endParaRPr lang="ru-RU" sz="1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15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05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Максим\Downloads\output_Lwp6H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3611">
            <a:off x="-381386" y="-34004"/>
            <a:ext cx="8947794" cy="670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Подъем орбиты КА при сближении с Луной</a:t>
            </a:r>
          </a:p>
        </p:txBody>
      </p:sp>
      <p:pic>
        <p:nvPicPr>
          <p:cNvPr id="6" name="Picture 2" descr="C:\Users\Максим\Desktop\PerRai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6768752" cy="50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16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819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Исследование резонансных сближений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4258816" cy="53732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900" b="1" dirty="0" smtClean="0"/>
              <a:t>SMART-1, 2001</a:t>
            </a:r>
          </a:p>
          <a:p>
            <a:pPr marL="0" indent="0">
              <a:buNone/>
            </a:pPr>
            <a:r>
              <a:rPr lang="ru-RU" sz="1900" dirty="0" smtClean="0"/>
              <a:t>резонансные сближения использовались  в миссии для экономии топлива</a:t>
            </a:r>
            <a:endParaRPr lang="ru-RU" sz="1900" b="1" dirty="0" smtClean="0"/>
          </a:p>
          <a:p>
            <a:pPr marL="0" indent="0">
              <a:buNone/>
            </a:pPr>
            <a:r>
              <a:rPr lang="en-US" sz="1900" b="1" dirty="0" smtClean="0"/>
              <a:t>Ross</a:t>
            </a:r>
            <a:r>
              <a:rPr lang="ru-RU" sz="1900" b="1" dirty="0" smtClean="0"/>
              <a:t> </a:t>
            </a:r>
            <a:r>
              <a:rPr lang="en-US" sz="1900" b="1" dirty="0"/>
              <a:t>and Scheeres, 2007</a:t>
            </a:r>
            <a:r>
              <a:rPr lang="ru-RU" sz="1900" dirty="0"/>
              <a:t>:</a:t>
            </a:r>
          </a:p>
          <a:p>
            <a:pPr marL="0" indent="0">
              <a:buNone/>
            </a:pPr>
            <a:r>
              <a:rPr lang="ru-RU" sz="1900" dirty="0" smtClean="0"/>
              <a:t>«скачки» </a:t>
            </a:r>
            <a:r>
              <a:rPr lang="ru-RU" sz="1900" dirty="0"/>
              <a:t>энергии в результате сближений, </a:t>
            </a:r>
            <a:r>
              <a:rPr lang="ru-RU" sz="1900" dirty="0" smtClean="0"/>
              <a:t>полуаналитический метод (плоский случай)</a:t>
            </a:r>
          </a:p>
          <a:p>
            <a:pPr marL="0" indent="0">
              <a:buNone/>
            </a:pPr>
            <a:r>
              <a:rPr lang="en-US" sz="1900" b="1" dirty="0" err="1" smtClean="0"/>
              <a:t>Lantoine</a:t>
            </a:r>
            <a:r>
              <a:rPr lang="en-US" sz="1900" b="1" dirty="0"/>
              <a:t>,</a:t>
            </a:r>
            <a:r>
              <a:rPr lang="ru-RU" sz="1900" b="1" dirty="0" smtClean="0"/>
              <a:t> </a:t>
            </a:r>
            <a:r>
              <a:rPr lang="en-US" sz="1900" b="1" dirty="0" smtClean="0"/>
              <a:t>Russell, </a:t>
            </a:r>
            <a:r>
              <a:rPr lang="en-US" sz="1900" b="1" dirty="0" err="1" smtClean="0"/>
              <a:t>Campagnola</a:t>
            </a:r>
            <a:r>
              <a:rPr lang="en-US" sz="1900" b="1" dirty="0" smtClean="0"/>
              <a:t>, </a:t>
            </a:r>
            <a:r>
              <a:rPr lang="en-US" sz="1900" b="1" dirty="0"/>
              <a:t>2011:</a:t>
            </a:r>
          </a:p>
          <a:p>
            <a:pPr marL="0" indent="0">
              <a:buNone/>
            </a:pPr>
            <a:r>
              <a:rPr lang="ru-RU" sz="1900" dirty="0"/>
              <a:t>прямая оптимизация траекторий перелета </a:t>
            </a:r>
            <a:r>
              <a:rPr lang="ru-RU" sz="1900" dirty="0" smtClean="0"/>
              <a:t>между </a:t>
            </a:r>
            <a:r>
              <a:rPr lang="ru-RU" sz="1900" dirty="0"/>
              <a:t>лунами Юпитера с использованием </a:t>
            </a:r>
            <a:r>
              <a:rPr lang="ru-RU" sz="1900" dirty="0" smtClean="0"/>
              <a:t>резонансных сближений</a:t>
            </a:r>
          </a:p>
          <a:p>
            <a:pPr marL="0" indent="0">
              <a:buNone/>
            </a:pPr>
            <a:r>
              <a:rPr lang="en-US" sz="1900" b="1" dirty="0" smtClean="0"/>
              <a:t>Alessi</a:t>
            </a:r>
            <a:r>
              <a:rPr lang="ru-RU" sz="1900" b="1" dirty="0" smtClean="0"/>
              <a:t> </a:t>
            </a:r>
            <a:r>
              <a:rPr lang="en-US" sz="1900" b="1" dirty="0" smtClean="0"/>
              <a:t>et al., </a:t>
            </a:r>
            <a:r>
              <a:rPr lang="en-US" sz="1900" b="1" dirty="0"/>
              <a:t>2013</a:t>
            </a:r>
            <a:r>
              <a:rPr lang="ru-RU" sz="1900" dirty="0"/>
              <a:t>: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ru-RU" sz="1900" dirty="0"/>
              <a:t>алгоритм расчета </a:t>
            </a:r>
            <a:r>
              <a:rPr lang="ru-RU" sz="1900" dirty="0" smtClean="0"/>
              <a:t>сближений в трехмерном случае</a:t>
            </a:r>
            <a:endParaRPr lang="en-US" sz="1900" dirty="0" smtClean="0"/>
          </a:p>
        </p:txBody>
      </p:sp>
      <p:pic>
        <p:nvPicPr>
          <p:cNvPr id="7" name="Picture 2" descr="C:\Users\Максим\Desktop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2"/>
            <a:ext cx="396495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4376425"/>
            <a:ext cx="439248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err="1"/>
              <a:t>Schroer</a:t>
            </a:r>
            <a:r>
              <a:rPr lang="en-US" sz="1900" b="1" dirty="0"/>
              <a:t> and </a:t>
            </a:r>
            <a:r>
              <a:rPr lang="en-US" sz="1900" b="1" dirty="0" err="1"/>
              <a:t>Ott</a:t>
            </a:r>
            <a:r>
              <a:rPr lang="en-US" sz="1900" b="1" dirty="0"/>
              <a:t>, 1997:</a:t>
            </a:r>
          </a:p>
          <a:p>
            <a:pPr>
              <a:spcAft>
                <a:spcPts val="1200"/>
              </a:spcAft>
            </a:pPr>
            <a:r>
              <a:rPr lang="ru-RU" sz="1900" dirty="0"/>
              <a:t>расчет низкоэнергетических траекторий к Луне </a:t>
            </a:r>
            <a:r>
              <a:rPr lang="ru-RU" sz="1900" dirty="0" smtClean="0"/>
              <a:t>с </a:t>
            </a:r>
            <a:r>
              <a:rPr lang="ru-RU" sz="1900" dirty="0"/>
              <a:t>использованием резонансов</a:t>
            </a:r>
          </a:p>
          <a:p>
            <a:r>
              <a:rPr lang="en-US" sz="1900" b="1" dirty="0"/>
              <a:t>Ross, 2003</a:t>
            </a:r>
            <a:r>
              <a:rPr lang="ru-RU" sz="1900" dirty="0"/>
              <a:t>:</a:t>
            </a:r>
          </a:p>
          <a:p>
            <a:r>
              <a:rPr lang="ru-RU" sz="1900" dirty="0"/>
              <a:t>расчет низкоэнергетических траекторий к Луне </a:t>
            </a:r>
            <a:r>
              <a:rPr lang="ru-RU" sz="1900" dirty="0" smtClean="0"/>
              <a:t>с </a:t>
            </a:r>
            <a:r>
              <a:rPr lang="ru-RU" sz="1900" dirty="0"/>
              <a:t>использованием резонансов и инвариантных </a:t>
            </a:r>
            <a:r>
              <a:rPr lang="ru-RU" sz="1900" dirty="0" smtClean="0"/>
              <a:t>многообразий</a:t>
            </a:r>
            <a:endParaRPr lang="en-US" sz="1900" dirty="0"/>
          </a:p>
        </p:txBody>
      </p:sp>
      <p:sp>
        <p:nvSpPr>
          <p:cNvPr id="5" name="TextBox 4"/>
          <p:cNvSpPr txBox="1"/>
          <p:nvPr/>
        </p:nvSpPr>
        <p:spPr>
          <a:xfrm>
            <a:off x="5508104" y="4088105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Schoenmaekers</a:t>
            </a:r>
            <a:r>
              <a:rPr lang="ru-RU" sz="1200" dirty="0" smtClean="0"/>
              <a:t>: траектория </a:t>
            </a:r>
            <a:r>
              <a:rPr lang="en-US" sz="1200" dirty="0" smtClean="0"/>
              <a:t>SMART-1</a:t>
            </a:r>
            <a:endParaRPr lang="ru-RU" sz="12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17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495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Постановка задачи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53136"/>
          </a:xfrm>
        </p:spPr>
        <p:txBody>
          <a:bodyPr>
            <a:normAutofit fontScale="850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ru-RU" sz="2800" dirty="0" smtClean="0"/>
              <a:t>Построить спиральные траектории перелета к либрационным орбитам вокруг </a:t>
            </a:r>
            <a:r>
              <a:rPr lang="en-US" sz="2800" dirty="0" smtClean="0"/>
              <a:t>L1</a:t>
            </a:r>
            <a:r>
              <a:rPr lang="ru-RU" sz="2800" dirty="0" smtClean="0"/>
              <a:t> с резонансными сближениями для различных случаев:</a:t>
            </a:r>
          </a:p>
          <a:p>
            <a:pPr>
              <a:spcAft>
                <a:spcPts val="600"/>
              </a:spcAft>
            </a:pPr>
            <a:r>
              <a:rPr lang="ru-RU" sz="2800" dirty="0" smtClean="0"/>
              <a:t>Начальные орбиты: </a:t>
            </a:r>
            <a:br>
              <a:rPr lang="ru-RU" sz="2800" dirty="0" smtClean="0"/>
            </a:br>
            <a:r>
              <a:rPr lang="ru-RU" sz="2800" dirty="0" smtClean="0"/>
              <a:t>НКО (радиус </a:t>
            </a:r>
            <a:r>
              <a:rPr lang="ru-RU" sz="2800" dirty="0"/>
              <a:t>300 </a:t>
            </a:r>
            <a:r>
              <a:rPr lang="ru-RU" sz="2800" dirty="0" smtClean="0"/>
              <a:t>км, наклонение </a:t>
            </a:r>
            <a:r>
              <a:rPr lang="en-US" sz="2800" dirty="0" smtClean="0"/>
              <a:t>51.6ᵒ</a:t>
            </a:r>
            <a:r>
              <a:rPr lang="ru-RU" sz="2800" dirty="0" smtClean="0"/>
              <a:t>) </a:t>
            </a:r>
            <a:r>
              <a:rPr lang="ru-RU" sz="2800" dirty="0"/>
              <a:t>и </a:t>
            </a:r>
            <a:r>
              <a:rPr lang="ru-RU" sz="2800" dirty="0" smtClean="0"/>
              <a:t>ГПО</a:t>
            </a:r>
          </a:p>
          <a:p>
            <a:pPr>
              <a:spcAft>
                <a:spcPts val="600"/>
              </a:spcAft>
            </a:pPr>
            <a:r>
              <a:rPr lang="ru-RU" sz="2800" dirty="0" smtClean="0"/>
              <a:t>Терминальное множество: гало-орбиты </a:t>
            </a:r>
            <a:r>
              <a:rPr lang="ru-RU" sz="2800" dirty="0"/>
              <a:t>вокруг точки </a:t>
            </a:r>
            <a:r>
              <a:rPr lang="en-US" sz="2800" dirty="0"/>
              <a:t>L1 </a:t>
            </a:r>
            <a:r>
              <a:rPr lang="ru-RU" sz="2800" dirty="0" smtClean="0"/>
              <a:t>системы Земля-Луна (</a:t>
            </a:r>
            <a:r>
              <a:rPr lang="en-US" sz="2800" dirty="0" err="1" smtClean="0"/>
              <a:t>Az</a:t>
            </a:r>
            <a:r>
              <a:rPr lang="en-US" sz="2800" dirty="0" smtClean="0"/>
              <a:t> = 15</a:t>
            </a:r>
            <a:r>
              <a:rPr lang="ru-RU" sz="2800" dirty="0" smtClean="0"/>
              <a:t> тыс.</a:t>
            </a:r>
            <a:r>
              <a:rPr lang="en-US" sz="2800" dirty="0" smtClean="0"/>
              <a:t> </a:t>
            </a:r>
            <a:r>
              <a:rPr lang="ru-RU" sz="2800" dirty="0" smtClean="0"/>
              <a:t>км и </a:t>
            </a:r>
            <a:r>
              <a:rPr lang="en-US" sz="2800" dirty="0" err="1" smtClean="0"/>
              <a:t>Az</a:t>
            </a:r>
            <a:r>
              <a:rPr lang="en-US" sz="2800" dirty="0" smtClean="0"/>
              <a:t> = 35</a:t>
            </a:r>
            <a:r>
              <a:rPr lang="ru-RU" sz="2800" dirty="0" smtClean="0"/>
              <a:t> тыс.</a:t>
            </a:r>
            <a:r>
              <a:rPr lang="en-US" sz="2800" dirty="0" smtClean="0"/>
              <a:t> </a:t>
            </a:r>
            <a:r>
              <a:rPr lang="ru-RU" sz="2800" dirty="0" smtClean="0"/>
              <a:t>км)</a:t>
            </a:r>
          </a:p>
          <a:p>
            <a:pPr>
              <a:spcAft>
                <a:spcPts val="600"/>
              </a:spcAft>
            </a:pPr>
            <a:r>
              <a:rPr lang="ru-RU" sz="2800" dirty="0" smtClean="0"/>
              <a:t>Космические аппараты: в классе мини и классе нано</a:t>
            </a:r>
          </a:p>
          <a:p>
            <a:pPr marL="0" indent="0">
              <a:buNone/>
            </a:pPr>
            <a:r>
              <a:rPr lang="ru-RU" sz="2800" dirty="0" smtClean="0"/>
              <a:t>Найти характеристики траектории перелета (затраты топлива, время полета, рабочее время двигателя) в зависимости от даты и времени старта, последовательности резонансов</a:t>
            </a:r>
            <a:r>
              <a:rPr lang="ru-RU" sz="2800" dirty="0"/>
              <a:t> </a:t>
            </a:r>
            <a:r>
              <a:rPr lang="ru-RU" sz="2800" dirty="0" smtClean="0"/>
              <a:t>и точки </a:t>
            </a:r>
            <a:r>
              <a:rPr lang="ru-RU" sz="2800" dirty="0"/>
              <a:t>входа на гало-орбиту</a:t>
            </a:r>
            <a:endParaRPr lang="ru-RU" sz="2800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18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407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ru-RU" altLang="ru-RU" sz="4000" dirty="0" smtClean="0"/>
              <a:t>Параметры КА и двигателя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389507"/>
              </p:ext>
            </p:extLst>
          </p:nvPr>
        </p:nvGraphicFramePr>
        <p:xfrm>
          <a:off x="179388" y="1286900"/>
          <a:ext cx="8794751" cy="25021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64420">
                  <a:extLst>
                    <a:ext uri="{9D8B030D-6E8A-4147-A177-3AD203B41FA5}"/>
                  </a:extLst>
                </a:gridCol>
                <a:gridCol w="1656184">
                  <a:extLst>
                    <a:ext uri="{9D8B030D-6E8A-4147-A177-3AD203B41FA5}"/>
                  </a:extLst>
                </a:gridCol>
                <a:gridCol w="1660863">
                  <a:extLst>
                    <a:ext uri="{9D8B030D-6E8A-4147-A177-3AD203B41FA5}"/>
                  </a:extLst>
                </a:gridCol>
                <a:gridCol w="1230497">
                  <a:extLst>
                    <a:ext uri="{9D8B030D-6E8A-4147-A177-3AD203B41FA5}"/>
                  </a:extLst>
                </a:gridCol>
                <a:gridCol w="1582787">
                  <a:extLst>
                    <a:ext uri="{9D8B030D-6E8A-4147-A177-3AD203B41FA5}"/>
                  </a:extLst>
                </a:gridCol>
              </a:tblGrid>
              <a:tr h="548770"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marL="91430" marR="91430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I</a:t>
                      </a:r>
                      <a:r>
                        <a:rPr lang="en-US" sz="2400" baseline="-25000" dirty="0" smtClean="0"/>
                        <a:t>sp</a:t>
                      </a:r>
                      <a:r>
                        <a:rPr lang="en-US" sz="2400" dirty="0" smtClean="0"/>
                        <a:t>, </a:t>
                      </a:r>
                      <a:r>
                        <a:rPr lang="ru-RU" sz="2400" dirty="0" smtClean="0"/>
                        <a:t>с</a:t>
                      </a:r>
                      <a:endParaRPr lang="ru-RU" sz="2400" dirty="0"/>
                    </a:p>
                  </a:txBody>
                  <a:tcPr marL="91430" marR="91430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N/m, </a:t>
                      </a:r>
                      <a:r>
                        <a:rPr lang="ru-RU" sz="2400" dirty="0" smtClean="0"/>
                        <a:t>Вт</a:t>
                      </a:r>
                      <a:r>
                        <a:rPr lang="en-US" sz="2400" dirty="0" smtClean="0"/>
                        <a:t>/</a:t>
                      </a:r>
                      <a:r>
                        <a:rPr lang="ru-RU" sz="2400" dirty="0" smtClean="0"/>
                        <a:t>кг</a:t>
                      </a:r>
                      <a:endParaRPr lang="ru-RU" sz="2400" dirty="0"/>
                    </a:p>
                  </a:txBody>
                  <a:tcPr marL="91430" marR="91430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eff </a:t>
                      </a:r>
                      <a:endParaRPr lang="ru-RU" sz="2400" dirty="0"/>
                    </a:p>
                  </a:txBody>
                  <a:tcPr marL="91430" marR="91430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а</a:t>
                      </a:r>
                      <a:r>
                        <a:rPr lang="en-US" sz="2400" baseline="-25000" dirty="0" smtClean="0"/>
                        <a:t>T</a:t>
                      </a:r>
                      <a:r>
                        <a:rPr lang="ru-RU" sz="2400" dirty="0" smtClean="0"/>
                        <a:t>, мм/с</a:t>
                      </a:r>
                      <a:r>
                        <a:rPr lang="ru-RU" sz="2400" baseline="30000" dirty="0" smtClean="0"/>
                        <a:t>2</a:t>
                      </a:r>
                      <a:r>
                        <a:rPr lang="en-US" sz="2400" dirty="0" smtClean="0"/>
                        <a:t> </a:t>
                      </a:r>
                      <a:endParaRPr lang="ru-RU" sz="2400" dirty="0"/>
                    </a:p>
                  </a:txBody>
                  <a:tcPr marL="91430" marR="91430" marT="45723" marB="45723"/>
                </a:tc>
                <a:extLst>
                  <a:ext uri="{0D108BD9-81ED-4DB2-BD59-A6C34878D82A}"/>
                </a:extLst>
              </a:tr>
              <a:tr h="85583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Характерный диапазон для МКА</a:t>
                      </a:r>
                      <a:endParaRPr lang="ru-RU" sz="2400" dirty="0"/>
                    </a:p>
                  </a:txBody>
                  <a:tcPr marL="91430" marR="91430" marT="45723" marB="4572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1500…3000</a:t>
                      </a:r>
                      <a:endParaRPr lang="ru-RU" sz="2400" dirty="0" smtClean="0"/>
                    </a:p>
                  </a:txBody>
                  <a:tcPr marL="91430" marR="91430" marT="45723" marB="4572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4…6</a:t>
                      </a:r>
                      <a:endParaRPr lang="ru-RU" sz="2400" dirty="0" smtClean="0"/>
                    </a:p>
                  </a:txBody>
                  <a:tcPr marL="91430" marR="91430" marT="45723" marB="4572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0.4…0.6</a:t>
                      </a:r>
                    </a:p>
                  </a:txBody>
                  <a:tcPr marL="91430" marR="91430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0.1…0.5</a:t>
                      </a:r>
                      <a:endParaRPr lang="ru-RU" sz="2400" dirty="0"/>
                    </a:p>
                  </a:txBody>
                  <a:tcPr marL="91430" marR="91430" marT="45723" marB="45723" anchor="ctr"/>
                </a:tc>
                <a:extLst>
                  <a:ext uri="{0D108BD9-81ED-4DB2-BD59-A6C34878D82A}"/>
                </a:extLst>
              </a:tr>
              <a:tr h="5487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SMART-1</a:t>
                      </a:r>
                      <a:endParaRPr lang="ru-RU" sz="2400" dirty="0"/>
                    </a:p>
                  </a:txBody>
                  <a:tcPr marL="91430" marR="91430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1640</a:t>
                      </a:r>
                      <a:endParaRPr lang="ru-RU" sz="2400" dirty="0"/>
                    </a:p>
                  </a:txBody>
                  <a:tcPr marL="91430" marR="91430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3.2</a:t>
                      </a:r>
                      <a:endParaRPr lang="ru-RU" sz="2400" dirty="0"/>
                    </a:p>
                  </a:txBody>
                  <a:tcPr marL="91430" marR="91430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0.51</a:t>
                      </a:r>
                      <a:endParaRPr lang="ru-RU" sz="2400" dirty="0"/>
                    </a:p>
                  </a:txBody>
                  <a:tcPr marL="91430" marR="91430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0.20</a:t>
                      </a:r>
                      <a:endParaRPr lang="ru-RU" sz="2400" dirty="0"/>
                    </a:p>
                  </a:txBody>
                  <a:tcPr marL="91430" marR="91430" marT="45723" marB="45723" anchor="ctr"/>
                </a:tc>
                <a:extLst>
                  <a:ext uri="{0D108BD9-81ED-4DB2-BD59-A6C34878D82A}"/>
                </a:extLst>
              </a:tr>
              <a:tr h="5487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Lunar IceCube</a:t>
                      </a:r>
                      <a:endParaRPr lang="ru-RU" sz="2400" dirty="0"/>
                    </a:p>
                  </a:txBody>
                  <a:tcPr marL="91430" marR="91430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3000</a:t>
                      </a:r>
                      <a:endParaRPr lang="ru-RU" sz="2400" dirty="0"/>
                    </a:p>
                  </a:txBody>
                  <a:tcPr marL="91430" marR="91430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4.3</a:t>
                      </a:r>
                      <a:endParaRPr lang="ru-RU" sz="2400" dirty="0"/>
                    </a:p>
                  </a:txBody>
                  <a:tcPr marL="91430" marR="91430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0.42</a:t>
                      </a:r>
                      <a:endParaRPr lang="ru-RU" sz="2400" dirty="0"/>
                    </a:p>
                  </a:txBody>
                  <a:tcPr marL="91430" marR="91430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0.10</a:t>
                      </a:r>
                      <a:endParaRPr lang="ru-RU" sz="2400" dirty="0"/>
                    </a:p>
                  </a:txBody>
                  <a:tcPr marL="91430" marR="91430" marT="45723" marB="45723" anchor="ctr"/>
                </a:tc>
                <a:extLst>
                  <a:ext uri="{0D108BD9-81ED-4DB2-BD59-A6C34878D82A}"/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222077"/>
              </p:ext>
            </p:extLst>
          </p:nvPr>
        </p:nvGraphicFramePr>
        <p:xfrm>
          <a:off x="179512" y="4095060"/>
          <a:ext cx="6096000" cy="2468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В данном исследовании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/>
                        <a:t>Масса КА: 300 кг</a:t>
                      </a:r>
                      <a:endParaRPr lang="en-US" sz="24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Масса КА: 10 кг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«Мини-ДУ»</a:t>
                      </a:r>
                    </a:p>
                    <a:p>
                      <a:pPr algn="ctr"/>
                      <a:r>
                        <a:rPr lang="en-US" sz="2400" dirty="0" err="1" smtClean="0"/>
                        <a:t>I</a:t>
                      </a:r>
                      <a:r>
                        <a:rPr lang="en-US" sz="2400" baseline="-25000" dirty="0" err="1" smtClean="0"/>
                        <a:t>sp</a:t>
                      </a:r>
                      <a:r>
                        <a:rPr lang="en-US" sz="2400" baseline="0" dirty="0" smtClean="0"/>
                        <a:t> = 1600 </a:t>
                      </a:r>
                      <a:r>
                        <a:rPr lang="ru-RU" sz="2400" baseline="0" dirty="0" smtClean="0"/>
                        <a:t>с</a:t>
                      </a:r>
                    </a:p>
                    <a:p>
                      <a:pPr algn="ctr"/>
                      <a:r>
                        <a:rPr lang="en-US" sz="2400" baseline="0" dirty="0" smtClean="0"/>
                        <a:t>F</a:t>
                      </a:r>
                      <a:r>
                        <a:rPr lang="en-US" sz="2400" baseline="-25000" dirty="0" smtClean="0"/>
                        <a:t>T</a:t>
                      </a:r>
                      <a:r>
                        <a:rPr lang="en-US" sz="2400" baseline="0" dirty="0" smtClean="0"/>
                        <a:t> = 7</a:t>
                      </a:r>
                      <a:r>
                        <a:rPr lang="ru-RU" sz="2400" baseline="0" dirty="0" smtClean="0"/>
                        <a:t>7.5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ru-RU" sz="2400" baseline="0" dirty="0" smtClean="0"/>
                        <a:t>мН</a:t>
                      </a:r>
                    </a:p>
                    <a:p>
                      <a:pPr algn="ctr"/>
                      <a:r>
                        <a:rPr lang="en-US" sz="2400" baseline="0" dirty="0" smtClean="0"/>
                        <a:t>eff</a:t>
                      </a:r>
                      <a:r>
                        <a:rPr lang="ru-RU" sz="2400" baseline="0" dirty="0" smtClean="0"/>
                        <a:t> = </a:t>
                      </a:r>
                      <a:r>
                        <a:rPr lang="en-US" sz="2400" baseline="0" dirty="0" smtClean="0"/>
                        <a:t>0.45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«Нано-ДУ»</a:t>
                      </a:r>
                    </a:p>
                    <a:p>
                      <a:pPr algn="ctr"/>
                      <a:r>
                        <a:rPr lang="en-US" sz="2400" dirty="0" err="1" smtClean="0"/>
                        <a:t>I</a:t>
                      </a:r>
                      <a:r>
                        <a:rPr lang="en-US" sz="2400" baseline="-25000" dirty="0" err="1" smtClean="0"/>
                        <a:t>sp</a:t>
                      </a:r>
                      <a:r>
                        <a:rPr lang="en-US" sz="2400" dirty="0" smtClean="0"/>
                        <a:t> = 3000 </a:t>
                      </a:r>
                      <a:r>
                        <a:rPr lang="ru-RU" sz="2400" dirty="0" smtClean="0"/>
                        <a:t>с</a:t>
                      </a:r>
                    </a:p>
                    <a:p>
                      <a:pPr algn="ctr"/>
                      <a:r>
                        <a:rPr lang="en-US" sz="2400" dirty="0" smtClean="0"/>
                        <a:t>F</a:t>
                      </a:r>
                      <a:r>
                        <a:rPr lang="en-US" sz="2400" baseline="-25000" dirty="0" smtClean="0"/>
                        <a:t>T</a:t>
                      </a:r>
                      <a:r>
                        <a:rPr lang="en-US" sz="2400" dirty="0" smtClean="0"/>
                        <a:t> = </a:t>
                      </a:r>
                      <a:r>
                        <a:rPr lang="ru-RU" sz="2400" dirty="0" smtClean="0"/>
                        <a:t>1.4</a:t>
                      </a:r>
                      <a:r>
                        <a:rPr lang="en-US" sz="2400" dirty="0" smtClean="0"/>
                        <a:t> </a:t>
                      </a:r>
                      <a:r>
                        <a:rPr lang="ru-RU" sz="2400" dirty="0" smtClean="0"/>
                        <a:t>мН</a:t>
                      </a:r>
                    </a:p>
                    <a:p>
                      <a:pPr algn="ctr"/>
                      <a:r>
                        <a:rPr lang="en-US" sz="2400" dirty="0" smtClean="0"/>
                        <a:t>eff</a:t>
                      </a:r>
                      <a:r>
                        <a:rPr lang="ru-RU" sz="2400" dirty="0" smtClean="0"/>
                        <a:t> = </a:t>
                      </a:r>
                      <a:r>
                        <a:rPr lang="en-US" sz="2400" dirty="0" smtClean="0"/>
                        <a:t>0.45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Picture 2" descr="C:\Users\Максим\Desktop\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13037"/>
            <a:ext cx="997592" cy="103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44208" y="5546000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ОКБ Факел</a:t>
            </a:r>
            <a:r>
              <a:rPr lang="ru-RU" sz="1400" dirty="0" smtClean="0"/>
              <a:t>: СПД-100В</a:t>
            </a:r>
            <a:endParaRPr lang="ru-RU" sz="1400" dirty="0"/>
          </a:p>
        </p:txBody>
      </p:sp>
      <p:pic>
        <p:nvPicPr>
          <p:cNvPr id="4099" name="Picture 3" descr="C:\Users\Максим\Desktop\2433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413037"/>
            <a:ext cx="111442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50732" y="5354101"/>
            <a:ext cx="1115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Busek</a:t>
            </a:r>
            <a:r>
              <a:rPr lang="en-US" sz="1400" dirty="0" smtClean="0"/>
              <a:t>: BIT-3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19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418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Calibri Light" panose="020F0302020204030204" pitchFamily="34" charset="0"/>
              </a:rPr>
              <a:t>Структура доклада</a:t>
            </a:r>
            <a:endParaRPr lang="ru-RU" sz="4000" dirty="0">
              <a:latin typeface="Calibri Light" panose="020F03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256584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800"/>
              </a:spcBef>
            </a:pPr>
            <a:r>
              <a:rPr lang="ru-RU" dirty="0" smtClean="0"/>
              <a:t>Актуальность выбранной темы</a:t>
            </a:r>
            <a:endParaRPr lang="en-US" dirty="0" smtClean="0"/>
          </a:p>
          <a:p>
            <a:pPr>
              <a:spcBef>
                <a:spcPts val="1800"/>
              </a:spcBef>
            </a:pPr>
            <a:r>
              <a:rPr lang="ru-RU" dirty="0" smtClean="0"/>
              <a:t>Анализ </a:t>
            </a:r>
            <a:r>
              <a:rPr lang="ru-RU" dirty="0"/>
              <a:t>спиральных </a:t>
            </a:r>
            <a:r>
              <a:rPr lang="ru-RU" dirty="0" smtClean="0"/>
              <a:t>траекторий перелета </a:t>
            </a:r>
            <a:r>
              <a:rPr lang="ru-RU" dirty="0"/>
              <a:t>к лунной точке </a:t>
            </a:r>
            <a:r>
              <a:rPr lang="ru-RU" dirty="0" smtClean="0"/>
              <a:t>либрации L1 </a:t>
            </a:r>
            <a:r>
              <a:rPr lang="ru-RU" dirty="0"/>
              <a:t>с использованием резонансных </a:t>
            </a:r>
            <a:r>
              <a:rPr lang="ru-RU" dirty="0" smtClean="0"/>
              <a:t>сближений</a:t>
            </a:r>
          </a:p>
          <a:p>
            <a:pPr>
              <a:spcBef>
                <a:spcPts val="1800"/>
              </a:spcBef>
            </a:pPr>
            <a:r>
              <a:rPr lang="ru-RU" dirty="0" smtClean="0"/>
              <a:t>Варианты </a:t>
            </a:r>
            <a:r>
              <a:rPr lang="ru-RU" dirty="0"/>
              <a:t>дальнейших перелетов с орбит вокруг </a:t>
            </a:r>
            <a:r>
              <a:rPr lang="ru-RU" dirty="0" smtClean="0"/>
              <a:t>лунных точек </a:t>
            </a:r>
            <a:r>
              <a:rPr lang="ru-RU" dirty="0"/>
              <a:t>либрации </a:t>
            </a:r>
            <a:r>
              <a:rPr lang="ru-RU" dirty="0" smtClean="0"/>
              <a:t>L1 и </a:t>
            </a:r>
            <a:r>
              <a:rPr lang="en-US" dirty="0" smtClean="0"/>
              <a:t>L2</a:t>
            </a:r>
            <a:endParaRPr lang="ru-RU" dirty="0" smtClean="0"/>
          </a:p>
          <a:p>
            <a:pPr>
              <a:spcBef>
                <a:spcPts val="1800"/>
              </a:spcBef>
            </a:pPr>
            <a:r>
              <a:rPr lang="ru-RU" dirty="0" smtClean="0"/>
              <a:t>Смена </a:t>
            </a:r>
            <a:r>
              <a:rPr lang="ru-RU" dirty="0"/>
              <a:t>номинальной орбиты в окрестности коллинеарной точки либрации в случае нештатной задержки </a:t>
            </a:r>
            <a:r>
              <a:rPr lang="ru-RU" dirty="0" smtClean="0"/>
              <a:t>коррекции</a:t>
            </a:r>
          </a:p>
          <a:p>
            <a:pPr>
              <a:spcBef>
                <a:spcPts val="1800"/>
              </a:spcBef>
            </a:pPr>
            <a:r>
              <a:rPr lang="ru-RU" dirty="0" smtClean="0"/>
              <a:t>Положения, выносимые на защиту</a:t>
            </a:r>
            <a:endParaRPr lang="en-US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077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Основные этапы перелета</a:t>
            </a:r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ru-RU" altLang="ru-RU" sz="2800" b="1" dirty="0" smtClean="0"/>
              <a:t>Первый этап</a:t>
            </a:r>
            <a:r>
              <a:rPr lang="en-US" altLang="ru-RU" sz="2800" dirty="0"/>
              <a:t>:</a:t>
            </a:r>
            <a:r>
              <a:rPr lang="ru-RU" altLang="ru-RU" sz="2800" dirty="0" smtClean="0"/>
              <a:t> подъем орбиты непрерывной касательной тягой, чтобы перигей вышел за пределы радиационных поясов</a:t>
            </a:r>
          </a:p>
          <a:p>
            <a:pPr>
              <a:spcAft>
                <a:spcPts val="1200"/>
              </a:spcAft>
            </a:pPr>
            <a:r>
              <a:rPr lang="ru-RU" altLang="ru-RU" sz="2800" b="1" dirty="0" smtClean="0"/>
              <a:t>Второй этап</a:t>
            </a:r>
            <a:r>
              <a:rPr lang="en-US" altLang="ru-RU" sz="2800" dirty="0" smtClean="0"/>
              <a:t>:</a:t>
            </a:r>
            <a:r>
              <a:rPr lang="ru-RU" altLang="ru-RU" sz="2800" dirty="0" smtClean="0"/>
              <a:t> оптимальное по времени увеличение размеров орбиты до тех пор, пока лунные сближения не станут достаточно эффективными</a:t>
            </a:r>
          </a:p>
          <a:p>
            <a:pPr>
              <a:spcAft>
                <a:spcPts val="1200"/>
              </a:spcAft>
            </a:pPr>
            <a:r>
              <a:rPr lang="ru-RU" altLang="ru-RU" sz="2800" b="1" dirty="0" smtClean="0"/>
              <a:t>Третий этап</a:t>
            </a:r>
            <a:r>
              <a:rPr lang="en-US" altLang="ru-RU" sz="2800" dirty="0" smtClean="0"/>
              <a:t>:</a:t>
            </a:r>
            <a:r>
              <a:rPr lang="ru-RU" altLang="ru-RU" sz="2800" dirty="0" smtClean="0"/>
              <a:t> серия резонансных сближений с Луной</a:t>
            </a:r>
            <a:r>
              <a:rPr lang="en-US" altLang="ru-RU" sz="2800" dirty="0" smtClean="0"/>
              <a:t>, </a:t>
            </a:r>
            <a:r>
              <a:rPr lang="ru-RU" altLang="ru-RU" sz="2800" dirty="0" smtClean="0"/>
              <a:t>баллистический захват Луной или выход на устойчивое многообразие гало-орбиты вокруг </a:t>
            </a:r>
            <a:r>
              <a:rPr lang="en-US" altLang="ru-RU" sz="2800" dirty="0" smtClean="0"/>
              <a:t>L1</a:t>
            </a:r>
            <a:endParaRPr lang="ru-RU" altLang="ru-RU" sz="2800" dirty="0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20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087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ru-RU" altLang="ru-RU" sz="4000" dirty="0"/>
              <a:t>Алгоритм построения траектории</a:t>
            </a:r>
            <a:endParaRPr lang="ru-RU" altLang="ru-RU" sz="4000" dirty="0" smtClean="0"/>
          </a:p>
        </p:txBody>
      </p:sp>
      <p:cxnSp>
        <p:nvCxnSpPr>
          <p:cNvPr id="14" name="Прямая со стрелкой 13"/>
          <p:cNvCxnSpPr>
            <a:stCxn id="7" idx="2"/>
            <a:endCxn id="16" idx="1"/>
          </p:cNvCxnSpPr>
          <p:nvPr/>
        </p:nvCxnSpPr>
        <p:spPr>
          <a:xfrm>
            <a:off x="2039788" y="4686747"/>
            <a:ext cx="660003" cy="79898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endCxn id="16" idx="3"/>
          </p:cNvCxnSpPr>
          <p:nvPr/>
        </p:nvCxnSpPr>
        <p:spPr>
          <a:xfrm flipH="1">
            <a:off x="6336133" y="4013201"/>
            <a:ext cx="1044179" cy="147252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95536" y="1052736"/>
            <a:ext cx="1944216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/>
              <a:t>Точка на опорной орбите</a:t>
            </a:r>
            <a:endParaRPr lang="ru-RU" altLang="ru-RU" sz="2000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798142" y="1206654"/>
            <a:ext cx="1099170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ru-RU" sz="2000" dirty="0"/>
              <a:t>λ</a:t>
            </a:r>
            <a:r>
              <a:rPr lang="en-US" altLang="ru-RU" sz="2000" baseline="-25000" dirty="0" smtClean="0"/>
              <a:t>S</a:t>
            </a:r>
            <a:r>
              <a:rPr lang="ru-RU" altLang="ru-RU" sz="2000" baseline="-25000" dirty="0" smtClean="0"/>
              <a:t>0</a:t>
            </a:r>
            <a:r>
              <a:rPr lang="en-US" altLang="ru-RU" sz="2000" dirty="0" smtClean="0"/>
              <a:t>, </a:t>
            </a:r>
            <a:r>
              <a:rPr lang="el-GR" altLang="ru-RU" sz="2000" dirty="0" smtClean="0"/>
              <a:t>ΔΩ</a:t>
            </a:r>
            <a:r>
              <a:rPr lang="ru-RU" altLang="ru-RU" sz="2000" baseline="-25000" dirty="0" smtClean="0"/>
              <a:t>0</a:t>
            </a:r>
            <a:endParaRPr lang="ru-RU" altLang="ru-RU" sz="2000" baseline="-25000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483767" y="1206654"/>
            <a:ext cx="215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dirty="0"/>
              <a:t>+</a:t>
            </a:r>
            <a:endParaRPr lang="ru-RU" altLang="ru-RU" sz="20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3527" y="1830834"/>
            <a:ext cx="3645793" cy="23852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/>
              <a:t>Первый этап</a:t>
            </a:r>
            <a:endParaRPr lang="en-US" altLang="ru-RU" sz="2400" b="1" dirty="0"/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ru-RU" altLang="ru-RU" sz="2000" dirty="0" smtClean="0"/>
              <a:t>Касательная тяга</a:t>
            </a:r>
            <a:endParaRPr lang="en-US" altLang="ru-RU" sz="2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dirty="0"/>
              <a:t>+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/>
              <a:t>Сопротивление атмосферы</a:t>
            </a:r>
            <a:endParaRPr lang="en-US" altLang="ru-RU" sz="2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/>
              <a:t>Вторая зональная гармоника</a:t>
            </a:r>
            <a:endParaRPr lang="en-US" altLang="ru-RU" sz="2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/>
              <a:t>Лунно-солнечные возмущения</a:t>
            </a:r>
            <a:endParaRPr lang="en-US" altLang="ru-RU" sz="2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/>
              <a:t>Тень Земли</a:t>
            </a:r>
            <a:endParaRPr lang="ru-RU" altLang="ru-RU" sz="20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47663" y="4286697"/>
            <a:ext cx="984250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dirty="0"/>
              <a:t>r</a:t>
            </a:r>
            <a:r>
              <a:rPr lang="el-GR" altLang="ru-RU" sz="2000" baseline="-25000" dirty="0"/>
              <a:t>π</a:t>
            </a:r>
            <a:r>
              <a:rPr lang="en-US" altLang="ru-RU" sz="2000" dirty="0"/>
              <a:t> = </a:t>
            </a:r>
            <a:r>
              <a:rPr lang="en-US" altLang="ru-RU" sz="2000" dirty="0" err="1"/>
              <a:t>r</a:t>
            </a:r>
            <a:r>
              <a:rPr lang="en-US" altLang="ru-RU" sz="2000" baseline="-25000" dirty="0" err="1"/>
              <a:t>rad</a:t>
            </a:r>
            <a:endParaRPr lang="ru-RU" altLang="ru-RU" sz="2000" baseline="-2500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571999" y="1311722"/>
            <a:ext cx="1985168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/>
              <a:t>Точка на орбите вокруг </a:t>
            </a:r>
            <a:r>
              <a:rPr lang="en-US" altLang="ru-RU" sz="2000" dirty="0" smtClean="0"/>
              <a:t>L1</a:t>
            </a:r>
            <a:endParaRPr lang="ru-RU" altLang="ru-RU" sz="2000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948263" y="1291084"/>
            <a:ext cx="1616422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/>
              <a:t>Серия резонансов</a:t>
            </a:r>
            <a:endParaRPr lang="ru-RU" altLang="ru-RU" sz="2000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588223" y="1462534"/>
            <a:ext cx="338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dirty="0"/>
              <a:t>+</a:t>
            </a:r>
            <a:endParaRPr lang="ru-RU" altLang="ru-RU" sz="2000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283967" y="2089597"/>
            <a:ext cx="4536505" cy="19236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/>
              <a:t>Третий этап</a:t>
            </a:r>
            <a:endParaRPr lang="en-US" altLang="ru-RU" sz="2400" b="1" dirty="0"/>
          </a:p>
          <a:p>
            <a:pPr algn="ctr" eaLnBrk="1" hangingPunct="1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ru-RU" altLang="ru-RU" sz="2000" dirty="0" smtClean="0"/>
              <a:t>Управление вблизи перигея, обеспечивающее резонансные сближения</a:t>
            </a:r>
            <a:endParaRPr lang="en-US" altLang="ru-RU" sz="2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/>
              <a:t>Ограниченная круговая задача трех тел</a:t>
            </a:r>
            <a:endParaRPr lang="ru-RU" altLang="ru-RU" sz="2000" dirty="0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699791" y="4293096"/>
            <a:ext cx="3636342" cy="23852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/>
              <a:t>Второй этап</a:t>
            </a:r>
            <a:endParaRPr lang="en-US" altLang="ru-RU" sz="2400" b="1" dirty="0"/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ru-RU" altLang="ru-RU" sz="2000" dirty="0" smtClean="0"/>
              <a:t>Оптимальное по быстродействию управление</a:t>
            </a:r>
            <a:endParaRPr lang="en-US" altLang="ru-RU" sz="2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dirty="0"/>
              <a:t>+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/>
              <a:t>Вторая зональная гармоника</a:t>
            </a:r>
            <a:endParaRPr lang="en-US" altLang="ru-RU" sz="2000" dirty="0"/>
          </a:p>
          <a:p>
            <a:pPr algn="ctr">
              <a:spcBef>
                <a:spcPct val="0"/>
              </a:spcBef>
              <a:buNone/>
            </a:pPr>
            <a:r>
              <a:rPr lang="ru-RU" altLang="ru-RU" sz="2000" dirty="0"/>
              <a:t>Лунно-солнечные возмущения</a:t>
            </a:r>
            <a:endParaRPr lang="en-US" altLang="ru-RU" sz="2000" dirty="0"/>
          </a:p>
          <a:p>
            <a:pPr algn="ctr">
              <a:spcBef>
                <a:spcPct val="0"/>
              </a:spcBef>
              <a:buNone/>
            </a:pPr>
            <a:r>
              <a:rPr lang="ru-RU" altLang="ru-RU" sz="2000" dirty="0"/>
              <a:t>Тень Земли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07503" y="4933617"/>
            <a:ext cx="23043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/>
              <a:t>Орбитальные элементы в начале второго этапа</a:t>
            </a:r>
            <a:endParaRPr lang="ru-RU" altLang="ru-RU" sz="2000" dirty="0"/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588223" y="4933616"/>
            <a:ext cx="223224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/>
              <a:t>Орбитальные элементы в </a:t>
            </a:r>
            <a:r>
              <a:rPr lang="ru-RU" altLang="ru-RU" sz="2000" dirty="0" smtClean="0"/>
              <a:t>конце </a:t>
            </a:r>
            <a:r>
              <a:rPr lang="ru-RU" altLang="ru-RU" sz="2000" dirty="0"/>
              <a:t>второго этапа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21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574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  <p:bldP spid="6" grpId="0" animBg="1"/>
      <p:bldP spid="7" grpId="0" animBg="1"/>
      <p:bldP spid="9" grpId="0" animBg="1"/>
      <p:bldP spid="10" grpId="0" animBg="1"/>
      <p:bldP spid="11" grpId="0"/>
      <p:bldP spid="12" grpId="0" animBg="1"/>
      <p:bldP spid="16" grpId="0" animBg="1"/>
      <p:bldP spid="20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Третий этап</a:t>
            </a:r>
            <a:r>
              <a:rPr lang="ru-RU" dirty="0" smtClean="0"/>
              <a:t>: резонансные орбиты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Резонанс  </a:t>
            </a:r>
            <a:r>
              <a:rPr lang="en-US" i="1" dirty="0" smtClean="0">
                <a:latin typeface="Century Schoolbook" panose="02040604050505020304" pitchFamily="18" charset="0"/>
              </a:rPr>
              <a:t>l:m</a:t>
            </a:r>
            <a:r>
              <a:rPr lang="en-US" dirty="0" smtClean="0"/>
              <a:t> </a:t>
            </a:r>
            <a:r>
              <a:rPr lang="ru-RU" dirty="0" smtClean="0"/>
              <a:t> </a:t>
            </a:r>
            <a:r>
              <a:rPr lang="en-US" dirty="0" smtClean="0"/>
              <a:t>– </a:t>
            </a:r>
            <a:r>
              <a:rPr lang="ru-RU" dirty="0" smtClean="0"/>
              <a:t> </a:t>
            </a:r>
            <a:r>
              <a:rPr lang="en-US" i="1" dirty="0" smtClean="0">
                <a:latin typeface="Century Schoolbook" panose="02040604050505020304" pitchFamily="18" charset="0"/>
              </a:rPr>
              <a:t>l</a:t>
            </a:r>
            <a:r>
              <a:rPr lang="ru-RU" dirty="0" smtClean="0"/>
              <a:t> витков КА вокруг Земли за </a:t>
            </a:r>
            <a:r>
              <a:rPr lang="en-US" i="1" dirty="0" smtClean="0">
                <a:latin typeface="Century Schoolbook" panose="02040604050505020304" pitchFamily="18" charset="0"/>
              </a:rPr>
              <a:t>m</a:t>
            </a:r>
            <a:r>
              <a:rPr lang="en-US" dirty="0" smtClean="0"/>
              <a:t> </a:t>
            </a:r>
            <a:r>
              <a:rPr lang="ru-RU" dirty="0" smtClean="0"/>
              <a:t>витков Луны вокруг Земли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Ограничения: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ru-RU" dirty="0" smtClean="0"/>
              <a:t>Цепочки резонансов:</a:t>
            </a:r>
          </a:p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386" y="2564904"/>
            <a:ext cx="50768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710" y="3861048"/>
            <a:ext cx="14001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599" y="4437112"/>
            <a:ext cx="16764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211" y="5790778"/>
            <a:ext cx="63531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22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051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ru-RU" altLang="ru-RU" sz="3200" b="1" dirty="0" smtClean="0"/>
              <a:t>Третий этап</a:t>
            </a:r>
            <a:r>
              <a:rPr lang="ru-RU" altLang="ru-RU" sz="3200" dirty="0" smtClean="0"/>
              <a:t>: расчет резонансных сближений</a:t>
            </a:r>
            <a:br>
              <a:rPr lang="ru-RU" altLang="ru-RU" sz="3200" dirty="0" smtClean="0"/>
            </a:br>
            <a:r>
              <a:rPr lang="ru-RU" altLang="ru-RU" sz="3200" dirty="0" smtClean="0"/>
              <a:t>(пример для последовательности 5:2      3:1)</a:t>
            </a:r>
          </a:p>
        </p:txBody>
      </p:sp>
      <p:pic>
        <p:nvPicPr>
          <p:cNvPr id="30725" name="Picture 5" descr="C:\Users\Максим\Desktop\Новая папка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268413"/>
            <a:ext cx="69469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C:\Users\Максим\Desktop\Новая папка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268413"/>
            <a:ext cx="69469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C:\Users\Максим\Desktop\Новая папка\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268413"/>
            <a:ext cx="69469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 descr="C:\Users\Максим\Desktop\Новая папка\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268413"/>
            <a:ext cx="69469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 descr="C:\Users\Максим\Desktop\Новая папка\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268413"/>
            <a:ext cx="69469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0" descr="C:\Users\Максим\Desktop\Новая папка\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268413"/>
            <a:ext cx="69469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1" descr="C:\Users\Максим\Desktop\Новая папка\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268413"/>
            <a:ext cx="6948488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2" descr="C:\Users\Максим\Desktop\Новая папка\8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268413"/>
            <a:ext cx="6948488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3" descr="C:\Users\Максим\Desktop\Новая папка\9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268413"/>
            <a:ext cx="6948488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14" descr="C:\Users\Максим\Desktop\Новая папка\1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268413"/>
            <a:ext cx="6948488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73238"/>
            <a:ext cx="8382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9" name="Picture 1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3149600"/>
            <a:ext cx="16859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0" name="Picture 2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638550"/>
            <a:ext cx="13620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2" name="Picture 2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05038"/>
            <a:ext cx="16859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3" name="Picture 2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08275"/>
            <a:ext cx="124777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0" descr="C:\Users\Максим\Desktop\11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25" y="1268413"/>
            <a:ext cx="6935788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581128"/>
            <a:ext cx="17811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301208"/>
            <a:ext cx="20859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933" y="3786187"/>
            <a:ext cx="1242467" cy="794941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66" y="855895"/>
            <a:ext cx="435882" cy="31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34" y="4595961"/>
            <a:ext cx="675322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620170"/>
            <a:ext cx="302895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 descr="C:\Users\Максим\Desktop\Disk D\Работа -- ИПМ\Earth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645024"/>
            <a:ext cx="290612" cy="28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C:\Users\Максим\Desktop\moon_png_by_thatoneangelfish-d7731lb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516" y="3633298"/>
            <a:ext cx="342900" cy="27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9" descr="C:\Users\Максим\Desktop\Disk D\Работа -- ИПМ\Earth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403" y="3646076"/>
            <a:ext cx="290612" cy="28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23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796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Подзадачи второго этапа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ru-RU" dirty="0" smtClean="0"/>
              <a:t>Решение усредненной задачи в простой модели (центральное поле Земли + </a:t>
            </a:r>
            <a:r>
              <a:rPr lang="en-US" dirty="0" smtClean="0"/>
              <a:t>J2)</a:t>
            </a:r>
          </a:p>
          <a:p>
            <a:pPr>
              <a:spcAft>
                <a:spcPts val="1200"/>
              </a:spcAft>
            </a:pPr>
            <a:r>
              <a:rPr lang="ru-RU" dirty="0" smtClean="0"/>
              <a:t>Фазирование добавлением начального пассивного участка и параллельной пристрелкой</a:t>
            </a:r>
          </a:p>
          <a:p>
            <a:pPr>
              <a:spcAft>
                <a:spcPts val="1200"/>
              </a:spcAft>
            </a:pPr>
            <a:r>
              <a:rPr lang="ru-RU" dirty="0" smtClean="0"/>
              <a:t>Уточнение с учетом теневых участков и лунно-солнечных возмущений параллельной пристрелкой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24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474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Характеристики первого этапа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21582"/>
              </p:ext>
            </p:extLst>
          </p:nvPr>
        </p:nvGraphicFramePr>
        <p:xfrm>
          <a:off x="539552" y="1879064"/>
          <a:ext cx="7920880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7996"/>
                <a:gridCol w="3150390"/>
                <a:gridCol w="3112494"/>
              </a:tblGrid>
              <a:tr h="368516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ГПО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НКО</a:t>
                      </a:r>
                    </a:p>
                  </a:txBody>
                  <a:tcPr anchor="ctr"/>
                </a:tc>
              </a:tr>
              <a:tr h="814555">
                <a:tc>
                  <a:txBody>
                    <a:bodyPr/>
                    <a:lstStyle/>
                    <a:p>
                      <a:pPr algn="ctr"/>
                      <a:r>
                        <a:rPr lang="ru-RU" sz="2400" smtClean="0"/>
                        <a:t>Мини-ДУ</a:t>
                      </a:r>
                      <a:endParaRPr lang="ru-RU" sz="24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T</a:t>
                      </a:r>
                      <a:r>
                        <a:rPr lang="en-US" sz="2400" b="1" baseline="0" dirty="0" smtClean="0">
                          <a:solidFill>
                            <a:srgbClr val="0070C0"/>
                          </a:solidFill>
                        </a:rPr>
                        <a:t> = 7</a:t>
                      </a:r>
                      <a:r>
                        <a:rPr lang="ru-RU" sz="2400" b="1" baseline="0" dirty="0" smtClean="0">
                          <a:solidFill>
                            <a:srgbClr val="0070C0"/>
                          </a:solidFill>
                        </a:rPr>
                        <a:t>2.3 </a:t>
                      </a:r>
                      <a:r>
                        <a:rPr lang="en-US" sz="2400" b="1" baseline="0" dirty="0" smtClean="0">
                          <a:solidFill>
                            <a:srgbClr val="0070C0"/>
                          </a:solidFill>
                        </a:rPr>
                        <a:t>±</a:t>
                      </a:r>
                      <a:r>
                        <a:rPr lang="ru-RU" sz="2400" b="1" baseline="0" dirty="0" smtClean="0">
                          <a:solidFill>
                            <a:srgbClr val="0070C0"/>
                          </a:solidFill>
                        </a:rPr>
                        <a:t> 2.1</a:t>
                      </a:r>
                      <a:r>
                        <a:rPr lang="en-US" sz="24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ru-RU" sz="2400" b="1" baseline="0" dirty="0" smtClean="0">
                          <a:solidFill>
                            <a:srgbClr val="0070C0"/>
                          </a:solidFill>
                        </a:rPr>
                        <a:t>дней</a:t>
                      </a:r>
                    </a:p>
                    <a:p>
                      <a:r>
                        <a:rPr lang="en-US" sz="2400" dirty="0" smtClean="0"/>
                        <a:t>ΔM/M</a:t>
                      </a:r>
                      <a:r>
                        <a:rPr lang="ru-RU" sz="2400" baseline="-25000" dirty="0" smtClean="0"/>
                        <a:t>0</a:t>
                      </a:r>
                      <a:r>
                        <a:rPr lang="en-US" sz="2400" dirty="0" smtClean="0"/>
                        <a:t> = 0.10 (</a:t>
                      </a:r>
                      <a:r>
                        <a:rPr lang="en-US" sz="2400" baseline="0" dirty="0" smtClean="0"/>
                        <a:t>±</a:t>
                      </a:r>
                      <a:r>
                        <a:rPr lang="ru-RU" sz="2400" baseline="0" dirty="0" smtClean="0"/>
                        <a:t>0.</a:t>
                      </a:r>
                      <a:r>
                        <a:rPr lang="en-US" sz="2400" baseline="0" dirty="0" smtClean="0"/>
                        <a:t>6%)</a:t>
                      </a:r>
                      <a:endParaRPr lang="ru-RU" sz="2400" baseline="0" dirty="0" smtClean="0"/>
                    </a:p>
                    <a:p>
                      <a:r>
                        <a:rPr lang="en-US" sz="2400" baseline="0" dirty="0" smtClean="0"/>
                        <a:t>T</a:t>
                      </a:r>
                      <a:r>
                        <a:rPr lang="ru-RU" sz="2400" baseline="-25000" dirty="0" smtClean="0"/>
                        <a:t>тень</a:t>
                      </a:r>
                      <a:r>
                        <a:rPr lang="en-US" sz="2400" baseline="0" dirty="0" smtClean="0"/>
                        <a:t> = </a:t>
                      </a:r>
                      <a:r>
                        <a:rPr lang="ru-RU" sz="2400" baseline="0" dirty="0" smtClean="0"/>
                        <a:t>1.9 </a:t>
                      </a:r>
                      <a:r>
                        <a:rPr lang="en-US" sz="2400" baseline="0" dirty="0" smtClean="0"/>
                        <a:t>±</a:t>
                      </a:r>
                      <a:r>
                        <a:rPr lang="ru-RU" sz="2400" baseline="0" dirty="0" smtClean="0"/>
                        <a:t> 1.9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ru-RU" sz="2400" baseline="0" dirty="0" smtClean="0"/>
                        <a:t>дней</a:t>
                      </a:r>
                    </a:p>
                    <a:p>
                      <a:r>
                        <a:rPr lang="en-US" sz="2400" dirty="0" err="1" smtClean="0"/>
                        <a:t>T</a:t>
                      </a:r>
                      <a:r>
                        <a:rPr lang="en-US" sz="2400" baseline="-25000" dirty="0" err="1" smtClean="0"/>
                        <a:t>max</a:t>
                      </a:r>
                      <a:r>
                        <a:rPr lang="en-US" sz="2400" baseline="-25000" dirty="0" smtClean="0"/>
                        <a:t>,</a:t>
                      </a:r>
                      <a:r>
                        <a:rPr lang="ru-RU" sz="2400" baseline="-25000" dirty="0" smtClean="0"/>
                        <a:t>тень</a:t>
                      </a:r>
                      <a:r>
                        <a:rPr lang="en-US" sz="2400" dirty="0" smtClean="0"/>
                        <a:t> = </a:t>
                      </a:r>
                      <a:r>
                        <a:rPr lang="ru-RU" sz="2400" dirty="0" smtClean="0"/>
                        <a:t>1.1 </a:t>
                      </a:r>
                      <a:r>
                        <a:rPr lang="en-US" sz="2400" baseline="0" dirty="0" smtClean="0"/>
                        <a:t>±</a:t>
                      </a:r>
                      <a:r>
                        <a:rPr lang="ru-RU" sz="2400" baseline="0" dirty="0" smtClean="0"/>
                        <a:t> 1.1</a:t>
                      </a:r>
                      <a:r>
                        <a:rPr lang="ru-RU" sz="2400" dirty="0" smtClean="0"/>
                        <a:t> ч</a:t>
                      </a:r>
                      <a:endParaRPr lang="en-US" sz="2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</a:t>
                      </a:r>
                      <a:r>
                        <a:rPr lang="en-US" sz="2400" baseline="0" dirty="0" smtClean="0"/>
                        <a:t> = </a:t>
                      </a:r>
                      <a:r>
                        <a:rPr lang="ru-RU" sz="2400" baseline="0" dirty="0" smtClean="0"/>
                        <a:t>185.7 </a:t>
                      </a:r>
                      <a:r>
                        <a:rPr lang="en-US" sz="2400" baseline="0" dirty="0" smtClean="0"/>
                        <a:t>±</a:t>
                      </a:r>
                      <a:r>
                        <a:rPr lang="ru-RU" sz="2400" baseline="0" dirty="0" smtClean="0"/>
                        <a:t> 5.6 дней</a:t>
                      </a:r>
                    </a:p>
                    <a:p>
                      <a:r>
                        <a:rPr lang="en-US" sz="2400" dirty="0" smtClean="0"/>
                        <a:t>ΔM/M</a:t>
                      </a:r>
                      <a:r>
                        <a:rPr lang="ru-RU" sz="2400" baseline="-25000" dirty="0" smtClean="0"/>
                        <a:t>0  </a:t>
                      </a:r>
                      <a:r>
                        <a:rPr lang="en-US" sz="2400" dirty="0" smtClean="0"/>
                        <a:t>= 0.23</a:t>
                      </a:r>
                      <a:r>
                        <a:rPr lang="ru-RU" sz="2400" baseline="0" dirty="0" smtClean="0"/>
                        <a:t> </a:t>
                      </a:r>
                      <a:r>
                        <a:rPr lang="en-US" sz="2400" baseline="0" dirty="0" smtClean="0"/>
                        <a:t>(±0.8%)</a:t>
                      </a:r>
                      <a:r>
                        <a:rPr lang="ru-RU" sz="2400" baseline="0" dirty="0" smtClean="0"/>
                        <a:t> </a:t>
                      </a:r>
                      <a:endParaRPr lang="ru-RU" sz="2400" dirty="0" smtClean="0"/>
                    </a:p>
                    <a:p>
                      <a:r>
                        <a:rPr lang="en-US" sz="2400" baseline="0" dirty="0" smtClean="0"/>
                        <a:t>T</a:t>
                      </a:r>
                      <a:r>
                        <a:rPr lang="ru-RU" sz="2400" baseline="-25000" dirty="0" smtClean="0"/>
                        <a:t>тень</a:t>
                      </a:r>
                      <a:r>
                        <a:rPr lang="en-US" sz="2400" baseline="0" dirty="0" smtClean="0"/>
                        <a:t> = </a:t>
                      </a:r>
                      <a:r>
                        <a:rPr lang="ru-RU" sz="2400" baseline="0" dirty="0" smtClean="0"/>
                        <a:t>21.9 </a:t>
                      </a:r>
                      <a:r>
                        <a:rPr lang="en-US" sz="2400" baseline="0" dirty="0" smtClean="0"/>
                        <a:t>±</a:t>
                      </a:r>
                      <a:r>
                        <a:rPr lang="ru-RU" sz="2400" baseline="0" dirty="0" smtClean="0"/>
                        <a:t> 4.8 дней</a:t>
                      </a:r>
                    </a:p>
                    <a:p>
                      <a:r>
                        <a:rPr lang="en-US" sz="2400" dirty="0" err="1" smtClean="0"/>
                        <a:t>T</a:t>
                      </a:r>
                      <a:r>
                        <a:rPr lang="en-US" sz="2400" baseline="-25000" dirty="0" err="1" smtClean="0"/>
                        <a:t>max</a:t>
                      </a:r>
                      <a:r>
                        <a:rPr lang="en-US" sz="2400" baseline="-25000" dirty="0" smtClean="0"/>
                        <a:t>,</a:t>
                      </a:r>
                      <a:r>
                        <a:rPr lang="ru-RU" sz="2400" baseline="-25000" dirty="0" smtClean="0"/>
                        <a:t>тень</a:t>
                      </a:r>
                      <a:r>
                        <a:rPr lang="en-US" sz="2400" dirty="0" smtClean="0"/>
                        <a:t> = </a:t>
                      </a:r>
                      <a:r>
                        <a:rPr lang="ru-RU" sz="2400" dirty="0" smtClean="0"/>
                        <a:t>0.8 </a:t>
                      </a:r>
                      <a:r>
                        <a:rPr lang="en-US" sz="2400" baseline="0" dirty="0" smtClean="0"/>
                        <a:t>±</a:t>
                      </a:r>
                      <a:r>
                        <a:rPr lang="ru-RU" sz="2400" baseline="0" dirty="0" smtClean="0"/>
                        <a:t> 0.2 ч</a:t>
                      </a:r>
                      <a:endParaRPr lang="en-US" sz="2400" dirty="0" smtClean="0"/>
                    </a:p>
                  </a:txBody>
                  <a:tcPr anchor="ctr"/>
                </a:tc>
              </a:tr>
              <a:tr h="1481226"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/>
                        <a:t>Нано-ДУ</a:t>
                      </a:r>
                      <a:endParaRPr lang="ru-RU" sz="24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</a:t>
                      </a:r>
                      <a:r>
                        <a:rPr lang="en-US" sz="2400" baseline="0" dirty="0" smtClean="0"/>
                        <a:t> = </a:t>
                      </a:r>
                      <a:r>
                        <a:rPr lang="ru-RU" sz="2400" baseline="0" dirty="0" smtClean="0"/>
                        <a:t>139.0 </a:t>
                      </a:r>
                      <a:r>
                        <a:rPr lang="en-US" sz="2400" baseline="0" dirty="0" smtClean="0"/>
                        <a:t>±</a:t>
                      </a:r>
                      <a:r>
                        <a:rPr lang="ru-RU" sz="2400" baseline="0" dirty="0" smtClean="0"/>
                        <a:t> 3.5 дней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ΔM/M</a:t>
                      </a:r>
                      <a:r>
                        <a:rPr lang="ru-RU" sz="2400" b="1" baseline="-25000" dirty="0" smtClean="0">
                          <a:solidFill>
                            <a:srgbClr val="0070C0"/>
                          </a:solidFill>
                        </a:rPr>
                        <a:t>0</a:t>
                      </a:r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 = 0.05</a:t>
                      </a:r>
                      <a:r>
                        <a:rPr lang="ru-RU" sz="2400" b="1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(</a:t>
                      </a:r>
                      <a:r>
                        <a:rPr lang="en-US" sz="2400" b="1" baseline="0" dirty="0" smtClean="0">
                          <a:solidFill>
                            <a:srgbClr val="0070C0"/>
                          </a:solidFill>
                        </a:rPr>
                        <a:t>±</a:t>
                      </a:r>
                      <a:r>
                        <a:rPr lang="ru-RU" sz="2400" b="1" baseline="0" dirty="0" smtClean="0">
                          <a:solidFill>
                            <a:srgbClr val="0070C0"/>
                          </a:solidFill>
                        </a:rPr>
                        <a:t>0.</a:t>
                      </a:r>
                      <a:r>
                        <a:rPr lang="en-US" sz="2400" b="1" baseline="0" dirty="0" smtClean="0">
                          <a:solidFill>
                            <a:srgbClr val="0070C0"/>
                          </a:solidFill>
                        </a:rPr>
                        <a:t>6%)</a:t>
                      </a:r>
                      <a:endParaRPr lang="ru-RU" sz="2400" b="1" baseline="0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en-US" sz="2400" baseline="0" dirty="0" smtClean="0"/>
                        <a:t>T</a:t>
                      </a:r>
                      <a:r>
                        <a:rPr lang="ru-RU" sz="2400" baseline="-25000" dirty="0" smtClean="0"/>
                        <a:t>тень</a:t>
                      </a:r>
                      <a:r>
                        <a:rPr lang="en-US" sz="2400" baseline="0" dirty="0" smtClean="0"/>
                        <a:t> = </a:t>
                      </a:r>
                      <a:r>
                        <a:rPr lang="ru-RU" sz="2400" baseline="0" dirty="0" smtClean="0"/>
                        <a:t>4.1 </a:t>
                      </a:r>
                      <a:r>
                        <a:rPr lang="en-US" sz="2400" baseline="0" dirty="0" smtClean="0"/>
                        <a:t>±</a:t>
                      </a:r>
                      <a:r>
                        <a:rPr lang="ru-RU" sz="2400" baseline="0" dirty="0" smtClean="0"/>
                        <a:t> 2.6 дней</a:t>
                      </a:r>
                    </a:p>
                    <a:p>
                      <a:r>
                        <a:rPr lang="en-US" sz="2400" dirty="0" err="1" smtClean="0"/>
                        <a:t>T</a:t>
                      </a:r>
                      <a:r>
                        <a:rPr lang="en-US" sz="2400" baseline="-25000" dirty="0" err="1" smtClean="0"/>
                        <a:t>max</a:t>
                      </a:r>
                      <a:r>
                        <a:rPr lang="en-US" sz="2400" baseline="-25000" dirty="0" smtClean="0"/>
                        <a:t>,</a:t>
                      </a:r>
                      <a:r>
                        <a:rPr lang="ru-RU" sz="2400" baseline="-25000" dirty="0" smtClean="0"/>
                        <a:t>тень</a:t>
                      </a:r>
                      <a:r>
                        <a:rPr lang="en-US" sz="2400" dirty="0" smtClean="0"/>
                        <a:t> = </a:t>
                      </a:r>
                      <a:r>
                        <a:rPr lang="ru-RU" sz="2400" dirty="0" smtClean="0"/>
                        <a:t>1.3</a:t>
                      </a:r>
                      <a:r>
                        <a:rPr lang="ru-RU" sz="2400" baseline="0" dirty="0" smtClean="0"/>
                        <a:t> </a:t>
                      </a:r>
                      <a:r>
                        <a:rPr lang="en-US" sz="2400" baseline="0" dirty="0" smtClean="0"/>
                        <a:t>±</a:t>
                      </a:r>
                      <a:r>
                        <a:rPr lang="ru-RU" sz="2400" baseline="0" dirty="0" smtClean="0"/>
                        <a:t> 0.9 ч</a:t>
                      </a:r>
                      <a:endParaRPr lang="en-US" sz="2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</a:t>
                      </a:r>
                      <a:r>
                        <a:rPr lang="en-US" sz="2400" baseline="0" dirty="0" smtClean="0"/>
                        <a:t> = </a:t>
                      </a:r>
                      <a:r>
                        <a:rPr lang="ru-RU" sz="2400" baseline="0" dirty="0" smtClean="0"/>
                        <a:t>366.1 </a:t>
                      </a:r>
                      <a:r>
                        <a:rPr lang="en-US" sz="2400" baseline="0" dirty="0" smtClean="0"/>
                        <a:t>±</a:t>
                      </a:r>
                      <a:r>
                        <a:rPr lang="ru-RU" sz="2400" baseline="0" dirty="0" smtClean="0"/>
                        <a:t> 4.7 дней</a:t>
                      </a:r>
                    </a:p>
                    <a:p>
                      <a:r>
                        <a:rPr lang="en-US" sz="2400" dirty="0" smtClean="0"/>
                        <a:t>ΔM/M</a:t>
                      </a:r>
                      <a:r>
                        <a:rPr lang="ru-RU" sz="2400" baseline="-25000" dirty="0" smtClean="0"/>
                        <a:t>0  </a:t>
                      </a:r>
                      <a:r>
                        <a:rPr lang="en-US" sz="2400" dirty="0" smtClean="0"/>
                        <a:t>=</a:t>
                      </a:r>
                      <a:r>
                        <a:rPr lang="en-US" sz="2400" baseline="0" dirty="0" smtClean="0"/>
                        <a:t> 0.13</a:t>
                      </a:r>
                      <a:r>
                        <a:rPr lang="ru-RU" sz="2400" baseline="0" dirty="0" smtClean="0"/>
                        <a:t> </a:t>
                      </a:r>
                      <a:r>
                        <a:rPr lang="en-US" sz="2400" baseline="0" dirty="0" smtClean="0"/>
                        <a:t>(±</a:t>
                      </a:r>
                      <a:r>
                        <a:rPr lang="ru-RU" sz="2400" baseline="0" dirty="0" smtClean="0"/>
                        <a:t>0.</a:t>
                      </a:r>
                      <a:r>
                        <a:rPr lang="en-US" sz="2400" baseline="0" dirty="0" smtClean="0"/>
                        <a:t>2%)</a:t>
                      </a:r>
                      <a:endParaRPr lang="ru-RU" sz="2400" baseline="0" dirty="0" smtClean="0"/>
                    </a:p>
                    <a:p>
                      <a:r>
                        <a:rPr lang="en-US" sz="2400" baseline="0" dirty="0" smtClean="0"/>
                        <a:t>T</a:t>
                      </a:r>
                      <a:r>
                        <a:rPr lang="ru-RU" sz="2400" baseline="-25000" dirty="0" smtClean="0"/>
                        <a:t>тень</a:t>
                      </a:r>
                      <a:r>
                        <a:rPr lang="en-US" sz="2400" baseline="0" dirty="0" smtClean="0"/>
                        <a:t> = </a:t>
                      </a:r>
                      <a:r>
                        <a:rPr lang="ru-RU" sz="2400" baseline="0" dirty="0" smtClean="0"/>
                        <a:t>43.2 </a:t>
                      </a:r>
                      <a:r>
                        <a:rPr lang="en-US" sz="2400" baseline="0" dirty="0" smtClean="0"/>
                        <a:t>±</a:t>
                      </a:r>
                      <a:r>
                        <a:rPr lang="ru-RU" sz="2400" baseline="0" dirty="0" smtClean="0"/>
                        <a:t> 4.5 дней</a:t>
                      </a:r>
                    </a:p>
                    <a:p>
                      <a:r>
                        <a:rPr lang="en-US" sz="2400" dirty="0" err="1" smtClean="0"/>
                        <a:t>T</a:t>
                      </a:r>
                      <a:r>
                        <a:rPr lang="en-US" sz="2400" baseline="-25000" dirty="0" err="1" smtClean="0"/>
                        <a:t>max</a:t>
                      </a:r>
                      <a:r>
                        <a:rPr lang="en-US" sz="2400" baseline="-25000" dirty="0" smtClean="0"/>
                        <a:t>,</a:t>
                      </a:r>
                      <a:r>
                        <a:rPr lang="ru-RU" sz="2400" baseline="-25000" dirty="0" smtClean="0"/>
                        <a:t>тень</a:t>
                      </a:r>
                      <a:r>
                        <a:rPr lang="en-US" sz="2400" dirty="0" smtClean="0"/>
                        <a:t> = </a:t>
                      </a:r>
                      <a:r>
                        <a:rPr lang="ru-RU" sz="2400" dirty="0" smtClean="0"/>
                        <a:t>0.8 </a:t>
                      </a:r>
                      <a:r>
                        <a:rPr lang="en-US" sz="2400" baseline="0" dirty="0" smtClean="0"/>
                        <a:t>±</a:t>
                      </a:r>
                      <a:r>
                        <a:rPr lang="ru-RU" sz="2400" baseline="0" dirty="0" smtClean="0"/>
                        <a:t> 0.1 ч</a:t>
                      </a:r>
                      <a:endParaRPr lang="en-US" sz="2400" dirty="0" smtClean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25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350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Последовательности резонансов на третьем этапе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47664" y="630932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</a:t>
            </a:r>
            <a:r>
              <a:rPr lang="en-US" baseline="-25000" dirty="0" err="1" smtClean="0"/>
              <a:t>z</a:t>
            </a:r>
            <a:r>
              <a:rPr lang="en-US" dirty="0" smtClean="0"/>
              <a:t> = 35 000 </a:t>
            </a:r>
            <a:r>
              <a:rPr lang="ru-RU" dirty="0" smtClean="0"/>
              <a:t>км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940152" y="486916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</a:t>
            </a:r>
            <a:r>
              <a:rPr lang="en-US" baseline="-25000" dirty="0" err="1" smtClean="0"/>
              <a:t>z</a:t>
            </a:r>
            <a:r>
              <a:rPr lang="en-US" dirty="0" smtClean="0"/>
              <a:t> = </a:t>
            </a:r>
            <a:r>
              <a:rPr lang="ru-RU" dirty="0" smtClean="0"/>
              <a:t>1</a:t>
            </a:r>
            <a:r>
              <a:rPr lang="en-US" dirty="0" smtClean="0"/>
              <a:t>5 000 </a:t>
            </a:r>
            <a:r>
              <a:rPr lang="ru-RU" dirty="0" smtClean="0"/>
              <a:t>км</a:t>
            </a:r>
            <a:endParaRPr lang="ru-RU" dirty="0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53988"/>
            <a:ext cx="3864769" cy="495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269" y="1153988"/>
            <a:ext cx="3850481" cy="347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269" y="1153988"/>
            <a:ext cx="3850481" cy="347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53988"/>
            <a:ext cx="3864769" cy="495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269" y="1153988"/>
            <a:ext cx="3850481" cy="347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153988"/>
            <a:ext cx="3864769" cy="495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53987"/>
            <a:ext cx="3864769" cy="495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269" y="1153988"/>
            <a:ext cx="3850481" cy="347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26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24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Рассматриваемые случаи</a:t>
            </a:r>
            <a:r>
              <a:rPr lang="en-US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 втором этапе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54353"/>
              </p:ext>
            </p:extLst>
          </p:nvPr>
        </p:nvGraphicFramePr>
        <p:xfrm>
          <a:off x="3347864" y="2132856"/>
          <a:ext cx="2376264" cy="1584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6264"/>
              </a:tblGrid>
              <a:tr h="1584176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ГПО</a:t>
                      </a:r>
                    </a:p>
                    <a:p>
                      <a:pPr algn="ctr"/>
                      <a:r>
                        <a:rPr lang="ru-RU" sz="2800" dirty="0" smtClean="0"/>
                        <a:t>Мини-ДУ</a:t>
                      </a:r>
                      <a:endParaRPr lang="en-US" sz="2800" dirty="0" smtClean="0"/>
                    </a:p>
                    <a:p>
                      <a:pPr algn="ctr"/>
                      <a:r>
                        <a:rPr lang="en-US" sz="2800" dirty="0" err="1" smtClean="0"/>
                        <a:t>A</a:t>
                      </a:r>
                      <a:r>
                        <a:rPr lang="en-US" sz="2800" baseline="-25000" dirty="0" err="1" smtClean="0"/>
                        <a:t>z</a:t>
                      </a:r>
                      <a:r>
                        <a:rPr lang="en-US" sz="2800" dirty="0" smtClean="0"/>
                        <a:t> = 35 000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ru-RU" sz="2800" baseline="0" dirty="0" smtClean="0"/>
                        <a:t>км</a:t>
                      </a:r>
                      <a:endParaRPr lang="ru-RU" sz="28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383443"/>
              </p:ext>
            </p:extLst>
          </p:nvPr>
        </p:nvGraphicFramePr>
        <p:xfrm>
          <a:off x="3347864" y="4005064"/>
          <a:ext cx="2376264" cy="1584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6264"/>
              </a:tblGrid>
              <a:tr h="1584176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ГПО</a:t>
                      </a:r>
                    </a:p>
                    <a:p>
                      <a:pPr algn="ctr"/>
                      <a:r>
                        <a:rPr lang="ru-RU" sz="2800" dirty="0" smtClean="0"/>
                        <a:t>Мини-ДУ</a:t>
                      </a:r>
                      <a:endParaRPr lang="en-US" sz="2800" dirty="0" smtClean="0"/>
                    </a:p>
                    <a:p>
                      <a:pPr algn="ctr"/>
                      <a:r>
                        <a:rPr lang="en-US" sz="2800" dirty="0" err="1" smtClean="0"/>
                        <a:t>A</a:t>
                      </a:r>
                      <a:r>
                        <a:rPr lang="en-US" sz="2800" baseline="-25000" dirty="0" err="1" smtClean="0"/>
                        <a:t>z</a:t>
                      </a:r>
                      <a:r>
                        <a:rPr lang="en-US" sz="2800" dirty="0" smtClean="0"/>
                        <a:t> = </a:t>
                      </a:r>
                      <a:r>
                        <a:rPr lang="ru-RU" sz="2800" dirty="0" smtClean="0">
                          <a:solidFill>
                            <a:srgbClr val="0070C0"/>
                          </a:solidFill>
                        </a:rPr>
                        <a:t>1</a:t>
                      </a:r>
                      <a:r>
                        <a:rPr lang="en-US" sz="2800" dirty="0" smtClean="0">
                          <a:solidFill>
                            <a:srgbClr val="0070C0"/>
                          </a:solidFill>
                        </a:rPr>
                        <a:t>5 000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ru-RU" sz="2800" baseline="0" dirty="0" smtClean="0"/>
                        <a:t>км</a:t>
                      </a:r>
                      <a:endParaRPr lang="ru-RU" sz="28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077205"/>
              </p:ext>
            </p:extLst>
          </p:nvPr>
        </p:nvGraphicFramePr>
        <p:xfrm>
          <a:off x="683568" y="2132856"/>
          <a:ext cx="2376264" cy="1584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6264"/>
              </a:tblGrid>
              <a:tr h="1584176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ГПО</a:t>
                      </a:r>
                    </a:p>
                    <a:p>
                      <a:pPr algn="ctr"/>
                      <a:r>
                        <a:rPr lang="ru-RU" sz="2800" dirty="0" smtClean="0">
                          <a:solidFill>
                            <a:srgbClr val="0070C0"/>
                          </a:solidFill>
                        </a:rPr>
                        <a:t>Нано-ДУ</a:t>
                      </a:r>
                      <a:endParaRPr lang="en-US" sz="2800" dirty="0" smtClean="0">
                        <a:solidFill>
                          <a:srgbClr val="0070C0"/>
                        </a:solidFill>
                      </a:endParaRPr>
                    </a:p>
                    <a:p>
                      <a:pPr algn="ctr"/>
                      <a:r>
                        <a:rPr lang="en-US" sz="2800" dirty="0" err="1" smtClean="0"/>
                        <a:t>A</a:t>
                      </a:r>
                      <a:r>
                        <a:rPr lang="en-US" sz="2800" baseline="-25000" dirty="0" err="1" smtClean="0"/>
                        <a:t>z</a:t>
                      </a:r>
                      <a:r>
                        <a:rPr lang="en-US" sz="2800" dirty="0" smtClean="0"/>
                        <a:t> = 35 000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ru-RU" sz="2800" baseline="0" dirty="0" smtClean="0"/>
                        <a:t>км</a:t>
                      </a:r>
                      <a:endParaRPr lang="ru-RU" sz="28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294000"/>
              </p:ext>
            </p:extLst>
          </p:nvPr>
        </p:nvGraphicFramePr>
        <p:xfrm>
          <a:off x="6012160" y="2132856"/>
          <a:ext cx="2376264" cy="1584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6264"/>
              </a:tblGrid>
              <a:tr h="1584176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0070C0"/>
                          </a:solidFill>
                        </a:rPr>
                        <a:t>НКО</a:t>
                      </a:r>
                    </a:p>
                    <a:p>
                      <a:pPr algn="ctr"/>
                      <a:r>
                        <a:rPr lang="ru-RU" sz="2800" dirty="0" smtClean="0"/>
                        <a:t>Мини-ДУ</a:t>
                      </a:r>
                      <a:endParaRPr lang="en-US" sz="2800" dirty="0" smtClean="0"/>
                    </a:p>
                    <a:p>
                      <a:pPr algn="ctr"/>
                      <a:r>
                        <a:rPr lang="en-US" sz="2800" dirty="0" err="1" smtClean="0"/>
                        <a:t>A</a:t>
                      </a:r>
                      <a:r>
                        <a:rPr lang="en-US" sz="2800" baseline="-25000" dirty="0" err="1" smtClean="0"/>
                        <a:t>z</a:t>
                      </a:r>
                      <a:r>
                        <a:rPr lang="en-US" sz="2800" dirty="0" smtClean="0"/>
                        <a:t> = 35 000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ru-RU" sz="2800" baseline="0" dirty="0" smtClean="0"/>
                        <a:t>км</a:t>
                      </a:r>
                      <a:endParaRPr lang="ru-RU" sz="2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Стрелка вправо 9"/>
          <p:cNvSpPr/>
          <p:nvPr/>
        </p:nvSpPr>
        <p:spPr>
          <a:xfrm rot="10800000">
            <a:off x="2483769" y="2780926"/>
            <a:ext cx="1224136" cy="360041"/>
          </a:xfrm>
          <a:prstGeom prst="rightArrow">
            <a:avLst/>
          </a:prstGeom>
          <a:solidFill>
            <a:schemeClr val="accent1">
              <a:alpha val="10000"/>
            </a:schemeClr>
          </a:solidFill>
          <a:ln>
            <a:solidFill>
              <a:schemeClr val="accent1">
                <a:shade val="50000"/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5310867" y="2312876"/>
            <a:ext cx="1224136" cy="360040"/>
          </a:xfrm>
          <a:prstGeom prst="rightArrow">
            <a:avLst/>
          </a:prstGeom>
          <a:solidFill>
            <a:schemeClr val="accent1">
              <a:alpha val="10000"/>
            </a:schemeClr>
          </a:solidFill>
          <a:ln>
            <a:solidFill>
              <a:schemeClr val="accent1">
                <a:shade val="50000"/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5400000">
            <a:off x="3563888" y="4149080"/>
            <a:ext cx="1944216" cy="360040"/>
          </a:xfrm>
          <a:prstGeom prst="rightArrow">
            <a:avLst/>
          </a:prstGeom>
          <a:solidFill>
            <a:schemeClr val="accent1">
              <a:alpha val="10000"/>
            </a:schemeClr>
          </a:solidFill>
          <a:ln>
            <a:solidFill>
              <a:schemeClr val="accent1">
                <a:shade val="50000"/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27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557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Характеристики целых траекторий</a:t>
            </a:r>
            <a:br>
              <a:rPr lang="ru-RU" sz="3600" dirty="0" smtClean="0"/>
            </a:br>
            <a:r>
              <a:rPr lang="ru-RU" sz="3600" dirty="0" smtClean="0"/>
              <a:t>ГПО, мини-ДУ, </a:t>
            </a:r>
            <a:r>
              <a:rPr lang="en-US" sz="3600" dirty="0" err="1" smtClean="0"/>
              <a:t>Az</a:t>
            </a:r>
            <a:r>
              <a:rPr lang="en-US" sz="3600" dirty="0" smtClean="0"/>
              <a:t> = </a:t>
            </a:r>
            <a:r>
              <a:rPr lang="ru-RU" sz="3600" dirty="0" smtClean="0"/>
              <a:t>35 000 км</a:t>
            </a:r>
            <a:endParaRPr lang="ru-RU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65852"/>
            <a:ext cx="6695123" cy="5203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1465200"/>
            <a:ext cx="6695123" cy="5203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28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991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Быстрый перелет на третьем этапе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090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На третьем этапе решается оптимальная по быстродействию задача перелета</a:t>
            </a:r>
          </a:p>
          <a:p>
            <a:r>
              <a:rPr lang="ru-RU" dirty="0" smtClean="0"/>
              <a:t>Пусть </a:t>
            </a:r>
            <a:r>
              <a:rPr lang="ru-RU" dirty="0" err="1" smtClean="0"/>
              <a:t>миниаппарат</a:t>
            </a:r>
            <a:r>
              <a:rPr lang="ru-RU" dirty="0" smtClean="0"/>
              <a:t> стартует с ГПО</a:t>
            </a:r>
            <a:r>
              <a:rPr lang="en-US" dirty="0" smtClean="0"/>
              <a:t>, </a:t>
            </a:r>
            <a:r>
              <a:rPr lang="ru-RU" dirty="0" smtClean="0"/>
              <a:t>причем в момент старта </a:t>
            </a:r>
            <a:r>
              <a:rPr lang="el-GR" dirty="0" smtClean="0"/>
              <a:t>ΔΩ</a:t>
            </a:r>
            <a:r>
              <a:rPr lang="ru-RU" baseline="-25000" dirty="0" smtClean="0"/>
              <a:t>0</a:t>
            </a:r>
            <a:r>
              <a:rPr lang="en-US" baseline="-25000" dirty="0" smtClean="0"/>
              <a:t> </a:t>
            </a:r>
            <a:r>
              <a:rPr lang="ru-RU" dirty="0" smtClean="0"/>
              <a:t>=</a:t>
            </a:r>
            <a:r>
              <a:rPr lang="en-US" dirty="0" smtClean="0"/>
              <a:t> </a:t>
            </a:r>
            <a:r>
              <a:rPr lang="ru-RU" dirty="0" smtClean="0"/>
              <a:t>0</a:t>
            </a:r>
            <a:r>
              <a:rPr lang="en-US" dirty="0" smtClean="0"/>
              <a:t>ᵒ</a:t>
            </a:r>
            <a:r>
              <a:rPr lang="ru-RU" dirty="0" smtClean="0"/>
              <a:t> и </a:t>
            </a:r>
            <a:r>
              <a:rPr lang="el-GR" dirty="0" smtClean="0"/>
              <a:t>λ</a:t>
            </a:r>
            <a:r>
              <a:rPr lang="en-US" baseline="-25000" dirty="0" smtClean="0"/>
              <a:t>S</a:t>
            </a:r>
            <a:r>
              <a:rPr lang="ru-RU" baseline="-25000" dirty="0" smtClean="0"/>
              <a:t>0 </a:t>
            </a:r>
            <a:r>
              <a:rPr lang="ru-RU" dirty="0" smtClean="0"/>
              <a:t>= 0</a:t>
            </a:r>
            <a:r>
              <a:rPr lang="en-US" dirty="0" smtClean="0"/>
              <a:t>ᵒ</a:t>
            </a:r>
          </a:p>
          <a:p>
            <a:r>
              <a:rPr lang="ru-RU" dirty="0" smtClean="0"/>
              <a:t>Экономный перелет:</a:t>
            </a:r>
          </a:p>
          <a:p>
            <a:pPr lvl="1"/>
            <a:r>
              <a:rPr lang="ru-RU" dirty="0" smtClean="0"/>
              <a:t>Время полета: 115.4 дней</a:t>
            </a:r>
          </a:p>
          <a:p>
            <a:pPr lvl="1"/>
            <a:r>
              <a:rPr lang="ru-RU" dirty="0" smtClean="0"/>
              <a:t>Затрачено топлива: 0.757 кг</a:t>
            </a:r>
          </a:p>
          <a:p>
            <a:r>
              <a:rPr lang="ru-RU" dirty="0" smtClean="0"/>
              <a:t>Быстрый перелет:</a:t>
            </a:r>
          </a:p>
          <a:p>
            <a:pPr lvl="1"/>
            <a:r>
              <a:rPr lang="ru-RU" dirty="0" smtClean="0"/>
              <a:t>Время полета: 38.7 дней</a:t>
            </a:r>
          </a:p>
          <a:p>
            <a:pPr lvl="1"/>
            <a:r>
              <a:rPr lang="ru-RU" dirty="0" smtClean="0"/>
              <a:t>Затрачено топлива: 17.1 кг</a:t>
            </a:r>
            <a:endParaRPr lang="ru-RU" dirty="0"/>
          </a:p>
        </p:txBody>
      </p:sp>
      <p:pic>
        <p:nvPicPr>
          <p:cNvPr id="3074" name="Picture 2" descr="C:\Users\Максим\Desktop\Без назван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861048"/>
            <a:ext cx="2376264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44208" y="543593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RAL Space</a:t>
            </a:r>
            <a:r>
              <a:rPr lang="en-US" dirty="0" smtClean="0"/>
              <a:t>: D-CIXS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29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38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Тренд на увеличение числа малых космических аппаратов (МКА)</a:t>
            </a:r>
            <a:endParaRPr lang="ru-RU" sz="3600" dirty="0"/>
          </a:p>
        </p:txBody>
      </p:sp>
      <p:pic>
        <p:nvPicPr>
          <p:cNvPr id="1026" name="Picture 2" descr="C:\Users\Максим\Desktop\Disk D\Работа -- ИПМ\0 - Разное\1 - Мои диссертации\Кандидатская диссертация\1 - Текст диссертации\Figures\Introduction\HistoricalNanoAndMicrosatellitesLaunch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093918" cy="447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6156593"/>
            <a:ext cx="80939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Doncaster</a:t>
            </a:r>
            <a:r>
              <a:rPr lang="en-US" sz="1600" dirty="0"/>
              <a:t> B., Shulman J. 2016 Nano/Microsatellite Market Forecast. </a:t>
            </a:r>
            <a:r>
              <a:rPr lang="en-US" sz="1600" dirty="0" err="1"/>
              <a:t>SpaceWorks</a:t>
            </a:r>
            <a:endParaRPr lang="en-US" sz="1600" dirty="0"/>
          </a:p>
          <a:p>
            <a:r>
              <a:rPr lang="pt-BR" sz="1600" dirty="0"/>
              <a:t>Enterprises, Inc. (SEI), Atlanta, GA. — 2016.</a:t>
            </a:r>
            <a:endParaRPr lang="ru-RU" sz="1600" dirty="0"/>
          </a:p>
        </p:txBody>
      </p:sp>
      <p:pic>
        <p:nvPicPr>
          <p:cNvPr id="1027" name="Picture 3" descr="C:\Users\Максим\Desktop\Disk D\Работа -- ИПМ\0 - Разное\1 - Мои диссертации\Кандидатская диссертация\1 - Текст диссертации\Figures\Introduction\LaunchHistoryAndForecas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90569"/>
            <a:ext cx="7632388" cy="467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546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Выводы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8352928" cy="537321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ru-RU" sz="1800" dirty="0" smtClean="0"/>
              <a:t>Разработана методика автоматизированного проектирования </a:t>
            </a:r>
            <a:r>
              <a:rPr lang="ru-RU" sz="1800" dirty="0"/>
              <a:t>спиральных траекторий перелета к лунной точке либрации L1 с использованием резонансных </a:t>
            </a:r>
            <a:r>
              <a:rPr lang="ru-RU" sz="1800" dirty="0" smtClean="0"/>
              <a:t>сближений. Предложен метод проектирования последовательных резонансных сближений.</a:t>
            </a:r>
          </a:p>
          <a:p>
            <a:pPr>
              <a:spcBef>
                <a:spcPts val="600"/>
              </a:spcBef>
            </a:pPr>
            <a:r>
              <a:rPr lang="ru-RU" sz="1800" dirty="0" smtClean="0"/>
              <a:t>Исследовано влияние на характеристики перелета выбранных </a:t>
            </a:r>
            <a:r>
              <a:rPr lang="ru-RU" sz="1800" dirty="0"/>
              <a:t>1) даты и времени старта, 2) последовательности резонансных сближений, и 3) точки входа на терминальную орбиту вокруг точки </a:t>
            </a:r>
            <a:r>
              <a:rPr lang="en-US" sz="1800" dirty="0" smtClean="0"/>
              <a:t>L1</a:t>
            </a:r>
            <a:r>
              <a:rPr lang="ru-RU" sz="1800" dirty="0" smtClean="0"/>
              <a:t>.</a:t>
            </a:r>
            <a:endParaRPr lang="en-US" sz="1800" dirty="0"/>
          </a:p>
          <a:p>
            <a:pPr>
              <a:spcBef>
                <a:spcPts val="600"/>
              </a:spcBef>
            </a:pPr>
            <a:r>
              <a:rPr lang="ru-RU" sz="1800" dirty="0" smtClean="0"/>
              <a:t>Проанализированы случаи различных стартовых и </a:t>
            </a:r>
            <a:r>
              <a:rPr lang="ru-RU" sz="1800" dirty="0"/>
              <a:t>терминальных </a:t>
            </a:r>
            <a:r>
              <a:rPr lang="ru-RU" sz="1800" dirty="0" smtClean="0"/>
              <a:t>орбит, а также двух типовых ДУ малой тяги. Во всех случаях были получены характеристики траекторий перелета, они сгруппированы в таблицы, где каждой ячейке отвечает время старта и ориентация околоземной орбиты.</a:t>
            </a:r>
          </a:p>
          <a:p>
            <a:pPr>
              <a:spcBef>
                <a:spcPts val="600"/>
              </a:spcBef>
            </a:pPr>
            <a:r>
              <a:rPr lang="ru-RU" sz="1800" dirty="0" smtClean="0"/>
              <a:t>Доля топлива на </a:t>
            </a:r>
            <a:r>
              <a:rPr lang="ru-RU" sz="1800" dirty="0" err="1" smtClean="0"/>
              <a:t>миниаппарате</a:t>
            </a:r>
            <a:r>
              <a:rPr lang="ru-RU" sz="1800" dirty="0" smtClean="0"/>
              <a:t> составляет порядка 20% от общей массы аппарата (старт с ГПО) и 38% (старт с НКО). Для </a:t>
            </a:r>
            <a:r>
              <a:rPr lang="ru-RU" sz="1800" dirty="0" err="1" smtClean="0"/>
              <a:t>наноаппарата</a:t>
            </a:r>
            <a:r>
              <a:rPr lang="ru-RU" sz="1800" dirty="0" smtClean="0"/>
              <a:t> доля топлива составляет порядка 10% (старт с ГПО). С точки зрения времени полета, быстрее попасть на гало-орбиту </a:t>
            </a:r>
            <a:r>
              <a:rPr lang="en-US" sz="1800" dirty="0" err="1" smtClean="0"/>
              <a:t>Az</a:t>
            </a:r>
            <a:r>
              <a:rPr lang="en-US" sz="1800" dirty="0" smtClean="0"/>
              <a:t> = 35</a:t>
            </a:r>
            <a:r>
              <a:rPr lang="ru-RU" sz="1800" dirty="0" smtClean="0"/>
              <a:t> тыс.</a:t>
            </a:r>
            <a:r>
              <a:rPr lang="en-US" sz="1800" dirty="0" smtClean="0"/>
              <a:t> </a:t>
            </a:r>
            <a:r>
              <a:rPr lang="ru-RU" sz="1800" dirty="0" smtClean="0"/>
              <a:t>км, чем на гало-орбиту </a:t>
            </a:r>
            <a:r>
              <a:rPr lang="en-US" sz="1800" dirty="0" err="1" smtClean="0"/>
              <a:t>Az</a:t>
            </a:r>
            <a:r>
              <a:rPr lang="en-US" sz="1800" dirty="0" smtClean="0"/>
              <a:t> = 15</a:t>
            </a:r>
            <a:r>
              <a:rPr lang="ru-RU" sz="1800" dirty="0" smtClean="0"/>
              <a:t> тыс.</a:t>
            </a:r>
            <a:r>
              <a:rPr lang="en-US" sz="1800" dirty="0" smtClean="0"/>
              <a:t> </a:t>
            </a:r>
            <a:r>
              <a:rPr lang="ru-RU" sz="1800" dirty="0" smtClean="0"/>
              <a:t>км. </a:t>
            </a:r>
          </a:p>
          <a:p>
            <a:pPr>
              <a:spcBef>
                <a:spcPts val="600"/>
              </a:spcBef>
            </a:pPr>
            <a:r>
              <a:rPr lang="ru-RU" sz="1800" dirty="0" smtClean="0"/>
              <a:t>Найдены оптимальные последовательности резонансов: </a:t>
            </a:r>
            <a:r>
              <a:rPr lang="en-US" altLang="ru-RU" sz="1800" dirty="0"/>
              <a:t>3:1 → </a:t>
            </a:r>
            <a:r>
              <a:rPr lang="en-US" altLang="ru-RU" sz="1800" dirty="0" smtClean="0"/>
              <a:t>2:1</a:t>
            </a:r>
            <a:r>
              <a:rPr lang="ru-RU" altLang="ru-RU" sz="1800" dirty="0" smtClean="0"/>
              <a:t> (для гало-орбиты </a:t>
            </a:r>
            <a:r>
              <a:rPr lang="en-US" altLang="ru-RU" sz="1800" dirty="0" err="1" smtClean="0"/>
              <a:t>Az</a:t>
            </a:r>
            <a:r>
              <a:rPr lang="ru-RU" altLang="ru-RU" sz="1800" dirty="0" smtClean="0"/>
              <a:t> </a:t>
            </a:r>
            <a:r>
              <a:rPr lang="en-US" altLang="ru-RU" sz="1800" dirty="0" smtClean="0"/>
              <a:t>=</a:t>
            </a:r>
            <a:r>
              <a:rPr lang="ru-RU" altLang="ru-RU" sz="1800" dirty="0" smtClean="0"/>
              <a:t> </a:t>
            </a:r>
            <a:r>
              <a:rPr lang="en-US" altLang="ru-RU" sz="1800" dirty="0" smtClean="0"/>
              <a:t>3</a:t>
            </a:r>
            <a:r>
              <a:rPr lang="ru-RU" altLang="ru-RU" sz="1800" dirty="0" smtClean="0"/>
              <a:t>5 тыс.</a:t>
            </a:r>
            <a:r>
              <a:rPr lang="en-US" altLang="ru-RU" sz="1800" dirty="0" smtClean="0"/>
              <a:t> </a:t>
            </a:r>
            <a:r>
              <a:rPr lang="ru-RU" altLang="ru-RU" sz="1800" dirty="0" smtClean="0"/>
              <a:t>км) и </a:t>
            </a:r>
            <a:r>
              <a:rPr lang="en-US" altLang="ru-RU" sz="1800" dirty="0"/>
              <a:t>3:1 → </a:t>
            </a:r>
            <a:r>
              <a:rPr lang="ru-RU" altLang="ru-RU" sz="1800" dirty="0" smtClean="0"/>
              <a:t>5:2 (</a:t>
            </a:r>
            <a:r>
              <a:rPr lang="en-US" altLang="ru-RU" sz="1800" dirty="0" err="1" smtClean="0"/>
              <a:t>Az</a:t>
            </a:r>
            <a:r>
              <a:rPr lang="en-US" altLang="ru-RU" sz="1800" dirty="0" smtClean="0"/>
              <a:t> = 15</a:t>
            </a:r>
            <a:r>
              <a:rPr lang="ru-RU" altLang="ru-RU" sz="1800" dirty="0" smtClean="0"/>
              <a:t> тыс.</a:t>
            </a:r>
            <a:r>
              <a:rPr lang="en-US" altLang="ru-RU" sz="1800" dirty="0" smtClean="0"/>
              <a:t> </a:t>
            </a:r>
            <a:r>
              <a:rPr lang="ru-RU" altLang="ru-RU" sz="1800" dirty="0" smtClean="0"/>
              <a:t>км).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30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216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Calibri Light" panose="020F0302020204030204" pitchFamily="34" charset="0"/>
              </a:rPr>
              <a:t>Структура доклада</a:t>
            </a:r>
            <a:endParaRPr lang="ru-RU" sz="4000" dirty="0">
              <a:latin typeface="Calibri Light" panose="020F03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256584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800"/>
              </a:spcBef>
            </a:pP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Актуальность выбранной темы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ts val="1800"/>
              </a:spcBef>
            </a:pP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Анализ 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спиральных 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траекторий перелета 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к лунной точке 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либрации L1 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с использованием резонансных 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сближений</a:t>
            </a:r>
          </a:p>
          <a:p>
            <a:pPr>
              <a:spcBef>
                <a:spcPts val="1800"/>
              </a:spcBef>
            </a:pPr>
            <a:r>
              <a:rPr lang="ru-RU" b="1" u="sng" dirty="0" smtClean="0"/>
              <a:t>Варианты </a:t>
            </a:r>
            <a:r>
              <a:rPr lang="ru-RU" b="1" u="sng" dirty="0"/>
              <a:t>дальнейших перелетов с орбит вокруг </a:t>
            </a:r>
            <a:r>
              <a:rPr lang="ru-RU" b="1" u="sng" dirty="0" smtClean="0"/>
              <a:t>лунных точек </a:t>
            </a:r>
            <a:r>
              <a:rPr lang="ru-RU" b="1" u="sng" dirty="0"/>
              <a:t>либрации </a:t>
            </a:r>
            <a:r>
              <a:rPr lang="ru-RU" b="1" u="sng" dirty="0" smtClean="0"/>
              <a:t>L1 и </a:t>
            </a:r>
            <a:r>
              <a:rPr lang="en-US" b="1" u="sng" dirty="0" smtClean="0"/>
              <a:t>L2</a:t>
            </a:r>
            <a:endParaRPr lang="ru-RU" b="1" u="sng" dirty="0" smtClean="0"/>
          </a:p>
          <a:p>
            <a:pPr>
              <a:spcBef>
                <a:spcPts val="1800"/>
              </a:spcBef>
            </a:pP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Смена 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номинальной орбиты в окрестности коллинеарной точки либрации в случае нештатной задержки 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коррекции</a:t>
            </a:r>
          </a:p>
          <a:p>
            <a:pPr>
              <a:spcBef>
                <a:spcPts val="1800"/>
              </a:spcBef>
            </a:pP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Положения, выносимые на защиту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31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499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Постановка задачи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ru-RU" dirty="0" smtClean="0"/>
              <a:t>Построить множество окололунных орбит, доступных при сходе вдоль неустойчивого многообразия с гало-орбит вокруг точек </a:t>
            </a:r>
            <a:r>
              <a:rPr lang="en-US" dirty="0" smtClean="0"/>
              <a:t>L1</a:t>
            </a:r>
            <a:r>
              <a:rPr lang="ru-RU" dirty="0" smtClean="0"/>
              <a:t> и </a:t>
            </a:r>
            <a:r>
              <a:rPr lang="en-US" dirty="0" smtClean="0"/>
              <a:t>L2 </a:t>
            </a:r>
            <a:r>
              <a:rPr lang="ru-RU" dirty="0" smtClean="0"/>
              <a:t>системы Земля-Луна</a:t>
            </a:r>
          </a:p>
          <a:p>
            <a:r>
              <a:rPr lang="ru-RU" dirty="0" smtClean="0"/>
              <a:t>Стабилизировать найденные окололунные орбиты малой тягой, при этом тяга</a:t>
            </a:r>
          </a:p>
          <a:p>
            <a:pPr lvl="1"/>
            <a:r>
              <a:rPr lang="ru-RU" dirty="0" smtClean="0"/>
              <a:t>направлена против скорости аппарата </a:t>
            </a:r>
            <a:br>
              <a:rPr lang="ru-RU" dirty="0" smtClean="0"/>
            </a:br>
            <a:r>
              <a:rPr lang="ru-RU" dirty="0" smtClean="0"/>
              <a:t>(в инерциальной системе отсчета)</a:t>
            </a:r>
          </a:p>
          <a:p>
            <a:pPr lvl="1"/>
            <a:r>
              <a:rPr lang="ru-RU" dirty="0" smtClean="0"/>
              <a:t>включена лишь в окрестности Луны</a:t>
            </a:r>
          </a:p>
          <a:p>
            <a:pPr lvl="1"/>
            <a:endParaRPr lang="ru-RU" dirty="0"/>
          </a:p>
          <a:p>
            <a:pPr lvl="1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32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067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Оскулирующие параметры окололунных орбит при сходе по неустойчивому многообразию гало-орбит вокруг </a:t>
            </a:r>
            <a:r>
              <a:rPr lang="en-US" sz="2400" dirty="0" smtClean="0"/>
              <a:t>L1</a:t>
            </a:r>
            <a:endParaRPr lang="ru-RU" sz="2400" dirty="0"/>
          </a:p>
        </p:txBody>
      </p:sp>
      <p:pic>
        <p:nvPicPr>
          <p:cNvPr id="14338" name="Picture 2" descr="C:\Users\Максим\Desktop\Disk D\Работа -- ИПМ\0 - Разное\1 - Мои диссертации\Кандидатская диссертация\1 - Текст диссертации\Figures\Chapter3\lib2lun\Passive\L1_AllnoRev0+15+25+3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80" y="1772816"/>
            <a:ext cx="7354230" cy="459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33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067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Интерес к околополярным орбитам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12968" cy="45259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Залежи водяного льда на южном полюсе были обнаружены в ряде миссий:</a:t>
            </a:r>
          </a:p>
          <a:p>
            <a:endParaRPr lang="ru-RU" dirty="0" smtClean="0"/>
          </a:p>
          <a:p>
            <a:endParaRPr lang="ru-RU" dirty="0"/>
          </a:p>
          <a:p>
            <a:endParaRPr lang="ru-RU" sz="2800" dirty="0" smtClean="0"/>
          </a:p>
          <a:p>
            <a:pPr>
              <a:spcBef>
                <a:spcPts val="1800"/>
              </a:spcBef>
            </a:pPr>
            <a:r>
              <a:rPr lang="ru-RU" sz="2800" dirty="0" smtClean="0"/>
              <a:t>Устойчивость с учетом масконов:</a:t>
            </a:r>
            <a:endParaRPr lang="en-US" sz="2800" dirty="0" smtClean="0"/>
          </a:p>
          <a:p>
            <a:pPr>
              <a:spcAft>
                <a:spcPts val="1200"/>
              </a:spcAft>
            </a:pPr>
            <a:endParaRPr lang="ru-RU" dirty="0" smtClean="0"/>
          </a:p>
          <a:p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5508104" y="2204865"/>
            <a:ext cx="3456384" cy="2148005"/>
            <a:chOff x="4603152" y="3212976"/>
            <a:chExt cx="3318128" cy="2079130"/>
          </a:xfrm>
        </p:grpSpPr>
        <p:pic>
          <p:nvPicPr>
            <p:cNvPr id="4098" name="Picture 2" descr="C:\Users\Максим\Desktop\147916370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3212976"/>
              <a:ext cx="2948384" cy="167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603152" y="4934617"/>
              <a:ext cx="3318128" cy="357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err="1" smtClean="0"/>
                <a:t>ЦНИИМаш</a:t>
              </a:r>
              <a:r>
                <a:rPr lang="ru-RU" dirty="0" smtClean="0"/>
                <a:t>: Будущая лунная база</a:t>
              </a:r>
              <a:endParaRPr lang="ru-RU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907704" y="6495925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Lara et al</a:t>
            </a:r>
            <a:r>
              <a:rPr lang="en-US" dirty="0" smtClean="0"/>
              <a:t>.</a:t>
            </a:r>
            <a:r>
              <a:rPr lang="ru-RU" b="1" dirty="0" smtClean="0"/>
              <a:t> (2009)</a:t>
            </a:r>
            <a:r>
              <a:rPr lang="en-US" dirty="0" smtClean="0"/>
              <a:t>: </a:t>
            </a:r>
            <a:r>
              <a:rPr lang="ru-RU" dirty="0" smtClean="0"/>
              <a:t>Замороженные орбиты, </a:t>
            </a:r>
            <a:r>
              <a:rPr lang="en-US" dirty="0" smtClean="0"/>
              <a:t>a = 1861 </a:t>
            </a:r>
            <a:r>
              <a:rPr lang="ru-RU" dirty="0" smtClean="0"/>
              <a:t>км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39552" y="2632881"/>
            <a:ext cx="5040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dirty="0"/>
              <a:t>Луна-24 (1976), </a:t>
            </a:r>
            <a:r>
              <a:rPr lang="en-US" sz="2400" dirty="0"/>
              <a:t>Clementine (1994), Lunar Prospector (1998), Moon Impact Probe (2008), Chandrayaan-1 (2009), LCROSS (2009)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347864" y="6217567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Среднее наклонение, градусы</a:t>
            </a:r>
            <a:endParaRPr lang="ru-RU" sz="1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09" y="4908004"/>
            <a:ext cx="6656251" cy="140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1298" y="5476047"/>
            <a:ext cx="580491" cy="16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34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807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Максим\Desktop\Disk D\Работа -- ИПМ\0 - Разное\1 - Мои диссертации\Кандидатская диссертация\1 - Текст диссертации\Figures\Chapter3\lib2lun\Passive\L1_Color_Collis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6934214" cy="520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Распределение более и менее устойчивых оскулирующих окололунных орбит при сходе по неустойчивому многообразию гало-орбит вокруг </a:t>
            </a:r>
            <a:r>
              <a:rPr lang="en-US" sz="2400" dirty="0" smtClean="0"/>
              <a:t>L1</a:t>
            </a:r>
            <a:endParaRPr lang="ru-RU" sz="2400" dirty="0"/>
          </a:p>
        </p:txBody>
      </p:sp>
      <p:pic>
        <p:nvPicPr>
          <p:cNvPr id="15363" name="Picture 3" descr="C:\Users\Максим\Desktop\Disk D\Работа -- ИПМ\0 - Разное\1 - Мои диссертации\Кандидатская диссертация\1 - Текст диссертации\Figures\Chapter3\lib2lun\Passive\L1_Color_LeftTransi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0" y="1339200"/>
            <a:ext cx="6934214" cy="520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Максим\Desktop\Disk D\Работа -- ИПМ\0 - Разное\1 - Мои диссертации\Кандидатская диссертация\1 - Текст диссертации\Figures\Chapter3\lib2lun\Passive\L1_Color_RightTransiti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0" y="1339200"/>
            <a:ext cx="6934214" cy="520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Максим\Desktop\Disk D\Работа -- ИПМ\0 - Разное\1 - Мои диссертации\Кандидатская диссертация\1 - Текст диссертации\Figures\Chapter3\lib2lun\Passive\L1_Color_Al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0" y="1339200"/>
            <a:ext cx="6934214" cy="520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35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349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Стабилизация окололунных орбит малой тягой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ru-RU" sz="2800" dirty="0" smtClean="0"/>
              <a:t>Тяга направлена против скорости (в инерциальной системе отсчета) в те интервалы времени, когда аппарат находится достаточно близко к Луне – не дальше 10 радиусов Луны</a:t>
            </a:r>
          </a:p>
          <a:p>
            <a:r>
              <a:rPr lang="ru-RU" sz="2800" dirty="0" smtClean="0"/>
              <a:t>Орбита считается стабилизированной, если за последовательные два витка вокруг Луны максимальная вариация наклонения от среднего значения не превзойдет 1 градус, а вариация расстояния до периселения не превысит 1000 км</a:t>
            </a:r>
            <a:endParaRPr lang="ru-RU" sz="28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36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034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Пример стабилизации траектории малой тягой в окрестности Луны</a:t>
            </a:r>
            <a:endParaRPr lang="ru-RU" dirty="0"/>
          </a:p>
        </p:txBody>
      </p:sp>
      <p:pic>
        <p:nvPicPr>
          <p:cNvPr id="2050" name="Picture 2" descr="C:\Users\Максим\Desktop\Disk D\Работа -- ИПМ\3 - Конференции\2017.01.12 - Семинар в МАИ, предзащита\L1North10000_300k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3510"/>
            <a:ext cx="6768752" cy="529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Максим\Desktop\Disk D\Работа -- ИПМ\3 - Конференции\2017.01.12 - Семинар в МАИ, предзащита\L1North10000_300k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6552728" cy="512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C:\Users\Максим\Desktop\moon_png_by_thatoneangelfish-d7731l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166" y="3677073"/>
            <a:ext cx="342900" cy="27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37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265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Стабилизируемые и нестабилизируемые орбиты при сходе вдоль неустойчивого многообразия гало-орбит вокруг </a:t>
            </a:r>
            <a:r>
              <a:rPr lang="en-US" sz="2400" dirty="0" smtClean="0"/>
              <a:t>L1</a:t>
            </a:r>
            <a:endParaRPr lang="ru-RU" sz="2400" dirty="0"/>
          </a:p>
        </p:txBody>
      </p:sp>
      <p:pic>
        <p:nvPicPr>
          <p:cNvPr id="1026" name="Picture 2" descr="C:\Users\Максим\Desktop\Disk D\Работа -- ИПМ\3 - Конференции\2017.01.12 - Семинар в МАИ, предзащита\L1WhichOrbitsAreStabiliz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0" y="1339200"/>
            <a:ext cx="6934214" cy="520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38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676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Стабилизированные малой тягой окололунные орбиты при сходе по неустойчивому многообразию гало-орбит вокруг </a:t>
            </a:r>
            <a:r>
              <a:rPr lang="en-US" sz="2400" dirty="0" smtClean="0"/>
              <a:t>L1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err="1" smtClean="0"/>
              <a:t>Миниаппарат</a:t>
            </a:r>
            <a:r>
              <a:rPr lang="ru-RU" sz="2400" dirty="0" smtClean="0"/>
              <a:t>: 250 кг, СПД-100В</a:t>
            </a:r>
            <a:endParaRPr lang="ru-RU" sz="2400" dirty="0"/>
          </a:p>
        </p:txBody>
      </p:sp>
      <p:pic>
        <p:nvPicPr>
          <p:cNvPr id="16386" name="Picture 2" descr="C:\Users\Максим\Desktop\Disk D\Работа -- ИПМ\0 - Разное\1 - Мои диссертации\Кандидатская диссертация\1 - Текст диссертации\Figures\Chapter3\lib2lun\Active\L1WhichOrbitsAreStabiliz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0" y="1339200"/>
            <a:ext cx="6934214" cy="520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Максим\Desktop\Disk D\Работа -- ИПМ\0 - Разное\1 - Мои диссертации\Кандидатская диссертация\1 - Текст диссертации\Figures\Chapter3\lib2lun\Active\L1FinallyStabiliz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0" y="1339200"/>
            <a:ext cx="6934214" cy="520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Максим\Desktop\untitl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0" y="1339200"/>
            <a:ext cx="6934801" cy="520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39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111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Задачи, решаемые</a:t>
            </a:r>
            <a:r>
              <a:rPr lang="en-US" dirty="0" smtClean="0"/>
              <a:t> </a:t>
            </a:r>
            <a:r>
              <a:rPr lang="ru-RU" dirty="0" smtClean="0"/>
              <a:t>МКА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ru-RU" sz="3000" dirty="0" smtClean="0"/>
              <a:t>Дистанционное зондирование (</a:t>
            </a:r>
            <a:r>
              <a:rPr lang="ru-RU" sz="3000" dirty="0" err="1" smtClean="0"/>
              <a:t>ТаблетСат</a:t>
            </a:r>
            <a:r>
              <a:rPr lang="ru-RU" sz="3000" dirty="0" smtClean="0"/>
              <a:t>-Аврора</a:t>
            </a:r>
            <a:r>
              <a:rPr lang="en-US" sz="30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ru-RU" sz="3000" dirty="0" smtClean="0"/>
              <a:t>Наблюдения за ионосферой (</a:t>
            </a:r>
            <a:r>
              <a:rPr lang="en-US" sz="3000" dirty="0" smtClean="0"/>
              <a:t>DEMETER)</a:t>
            </a:r>
          </a:p>
          <a:p>
            <a:pPr>
              <a:lnSpc>
                <a:spcPct val="150000"/>
              </a:lnSpc>
            </a:pPr>
            <a:r>
              <a:rPr lang="ru-RU" sz="3000" dirty="0" smtClean="0"/>
              <a:t>Электрические разряды в атмосфере (Чибис-М)</a:t>
            </a:r>
            <a:endParaRPr lang="en-US" sz="3000" dirty="0" smtClean="0"/>
          </a:p>
          <a:p>
            <a:pPr>
              <a:lnSpc>
                <a:spcPct val="150000"/>
              </a:lnSpc>
            </a:pPr>
            <a:r>
              <a:rPr lang="ru-RU" sz="3000" dirty="0" smtClean="0"/>
              <a:t>Магнитосферные явления (</a:t>
            </a:r>
            <a:r>
              <a:rPr lang="en-US" sz="3000" dirty="0" smtClean="0"/>
              <a:t>Astrid</a:t>
            </a:r>
            <a:r>
              <a:rPr lang="ru-RU" sz="3000" dirty="0" smtClean="0"/>
              <a:t>, Резонанс</a:t>
            </a:r>
            <a:r>
              <a:rPr lang="en-US" sz="30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ru-RU" sz="3000" dirty="0" smtClean="0"/>
              <a:t>Солнечная активность (</a:t>
            </a:r>
            <a:r>
              <a:rPr lang="en-US" sz="3000" dirty="0" smtClean="0"/>
              <a:t>Picard)</a:t>
            </a:r>
          </a:p>
          <a:p>
            <a:pPr>
              <a:lnSpc>
                <a:spcPct val="150000"/>
              </a:lnSpc>
            </a:pPr>
            <a:r>
              <a:rPr lang="ru-RU" sz="3000" dirty="0" smtClean="0"/>
              <a:t>Система противоракетной обороны (</a:t>
            </a:r>
            <a:r>
              <a:rPr lang="en-US" sz="3000" dirty="0" smtClean="0"/>
              <a:t>SPIRALE)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029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аксим\Desktop\Disk D\Работа -- ИПМ\3 - Конференции\2017.01.12 - Семинар в МАИ, предзащита\L1-BIT3-FinallyStabilized-Specifi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0" y="1339200"/>
            <a:ext cx="6934801" cy="520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Стабилизированные малой тягой окололунные орбиты при сходе по неустойчивому многообразию гало-орбит вокруг </a:t>
            </a:r>
            <a:r>
              <a:rPr lang="en-US" sz="2400" dirty="0"/>
              <a:t>L1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err="1" smtClean="0"/>
              <a:t>Наноаппарат</a:t>
            </a:r>
            <a:r>
              <a:rPr lang="ru-RU" sz="2400" dirty="0"/>
              <a:t>: 9</a:t>
            </a:r>
            <a:r>
              <a:rPr lang="ru-RU" sz="2400" dirty="0" smtClean="0"/>
              <a:t> </a:t>
            </a:r>
            <a:r>
              <a:rPr lang="ru-RU" sz="2400" dirty="0"/>
              <a:t>кг, </a:t>
            </a:r>
            <a:r>
              <a:rPr lang="en-US" sz="2400" dirty="0" smtClean="0"/>
              <a:t>BIT-3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40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496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56184"/>
            <a:ext cx="8229600" cy="5069160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1200"/>
              </a:spcAft>
            </a:pPr>
            <a:r>
              <a:rPr lang="ru-RU" dirty="0" smtClean="0"/>
              <a:t>Построено множество оскулирующих окололунных орбит, получаемых при сходе вдоль неустойчивых многообразий гало-орбит вокруг точек </a:t>
            </a:r>
            <a:r>
              <a:rPr lang="en-US" dirty="0" smtClean="0"/>
              <a:t>L1</a:t>
            </a:r>
            <a:r>
              <a:rPr lang="ru-RU" dirty="0" smtClean="0"/>
              <a:t> и </a:t>
            </a:r>
            <a:r>
              <a:rPr lang="en-US" dirty="0" smtClean="0"/>
              <a:t>L2</a:t>
            </a:r>
          </a:p>
          <a:p>
            <a:pPr>
              <a:spcAft>
                <a:spcPts val="1200"/>
              </a:spcAft>
            </a:pPr>
            <a:r>
              <a:rPr lang="ru-RU" dirty="0" smtClean="0"/>
              <a:t>Построено множество стабилизированных малой тягой окололунных орбит для случаев обеих точек либрации и двух аппаратов – в классе мини и в классе нано</a:t>
            </a:r>
          </a:p>
          <a:p>
            <a:pPr>
              <a:spcAft>
                <a:spcPts val="1200"/>
              </a:spcAft>
            </a:pPr>
            <a:r>
              <a:rPr lang="ru-RU" dirty="0" smtClean="0"/>
              <a:t>Множество достижимых окололунных орбит имеет широкий диапазон наклонений (вплоть до 140 градусов) и высоты периселения (вплоть до поверхности Луны), это верно как для </a:t>
            </a:r>
            <a:r>
              <a:rPr lang="ru-RU" dirty="0" err="1" smtClean="0"/>
              <a:t>миниаппарата</a:t>
            </a:r>
            <a:r>
              <a:rPr lang="ru-RU" dirty="0" smtClean="0"/>
              <a:t>, так и для </a:t>
            </a:r>
            <a:r>
              <a:rPr lang="ru-RU" dirty="0" err="1" smtClean="0"/>
              <a:t>наноаппарата</a:t>
            </a:r>
            <a:endParaRPr lang="ru-RU" dirty="0" smtClean="0"/>
          </a:p>
          <a:p>
            <a:pPr>
              <a:spcAft>
                <a:spcPts val="1200"/>
              </a:spcAft>
            </a:pPr>
            <a:r>
              <a:rPr lang="ru-RU" dirty="0" smtClean="0"/>
              <a:t>Чем больше требуемое наклонение окололунной орбиты, тем крупнее должна быть гало-орбита. Полярные и околополярные орбиты доступны при сходе с гало-орбит вокруг </a:t>
            </a:r>
            <a:r>
              <a:rPr lang="en-US" dirty="0" smtClean="0"/>
              <a:t>L1</a:t>
            </a:r>
            <a:r>
              <a:rPr lang="ru-RU" dirty="0" smtClean="0"/>
              <a:t> при </a:t>
            </a:r>
            <a:r>
              <a:rPr lang="en-US" dirty="0" err="1" smtClean="0"/>
              <a:t>Az</a:t>
            </a:r>
            <a:r>
              <a:rPr lang="en-US" dirty="0" smtClean="0"/>
              <a:t> = 35</a:t>
            </a:r>
            <a:r>
              <a:rPr lang="ru-RU" dirty="0" smtClean="0"/>
              <a:t> тыс.</a:t>
            </a:r>
            <a:r>
              <a:rPr lang="en-US" dirty="0" smtClean="0"/>
              <a:t> </a:t>
            </a:r>
            <a:r>
              <a:rPr lang="ru-RU" dirty="0" smtClean="0"/>
              <a:t>км и больше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41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924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Calibri Light" panose="020F0302020204030204" pitchFamily="34" charset="0"/>
              </a:rPr>
              <a:t>Структура доклада</a:t>
            </a:r>
            <a:endParaRPr lang="ru-RU" sz="4000" dirty="0">
              <a:latin typeface="Calibri Light" panose="020F03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256584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800"/>
              </a:spcBef>
            </a:pP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Актуальность выбранной темы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ts val="1800"/>
              </a:spcBef>
            </a:pP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Анализ 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спиральных 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траекторий перелета 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к лунной точке 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либрации L1 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с использованием резонансных 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сближений</a:t>
            </a:r>
          </a:p>
          <a:p>
            <a:pPr>
              <a:spcBef>
                <a:spcPts val="1800"/>
              </a:spcBef>
            </a:pP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Варианты 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дальнейших перелетов с орбит вокруг 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лунных точек 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либрации 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L1 и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L2</a:t>
            </a:r>
            <a:endParaRPr lang="ru-RU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ts val="1800"/>
              </a:spcBef>
            </a:pPr>
            <a:r>
              <a:rPr lang="ru-RU" b="1" u="sng" dirty="0" smtClean="0"/>
              <a:t>Смена </a:t>
            </a:r>
            <a:r>
              <a:rPr lang="ru-RU" b="1" u="sng" dirty="0"/>
              <a:t>номинальной орбиты в окрестности коллинеарной точки либрации в случае нештатной задержки </a:t>
            </a:r>
            <a:r>
              <a:rPr lang="ru-RU" b="1" u="sng" dirty="0" smtClean="0"/>
              <a:t>коррекции</a:t>
            </a:r>
          </a:p>
          <a:p>
            <a:pPr>
              <a:spcBef>
                <a:spcPts val="1800"/>
              </a:spcBef>
            </a:pP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Положения, выносимые на защиту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42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717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Миссии к коллинеарным </a:t>
            </a:r>
            <a:br>
              <a:rPr lang="ru-RU" dirty="0" smtClean="0"/>
            </a:br>
            <a:r>
              <a:rPr lang="ru-RU" dirty="0" smtClean="0"/>
              <a:t>точкам либрации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44216"/>
            <a:ext cx="8568952" cy="4997152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ru-RU" sz="3100" dirty="0" smtClean="0"/>
              <a:t>Всего 14 миссий к коллинеарным точкам либрации</a:t>
            </a:r>
          </a:p>
          <a:p>
            <a:pPr>
              <a:spcAft>
                <a:spcPts val="600"/>
              </a:spcAft>
            </a:pPr>
            <a:r>
              <a:rPr lang="ru-RU" sz="3100" dirty="0" smtClean="0"/>
              <a:t>На текущий момент на орбитах оперируют аппараты </a:t>
            </a:r>
            <a:r>
              <a:rPr lang="en-US" sz="3100" dirty="0" smtClean="0"/>
              <a:t>Wind, SOHO, ACE, Gaia, DSCOVR</a:t>
            </a:r>
            <a:r>
              <a:rPr lang="ru-RU" sz="3100" dirty="0" smtClean="0"/>
              <a:t> и </a:t>
            </a:r>
            <a:r>
              <a:rPr lang="en-US" sz="3100" dirty="0" smtClean="0"/>
              <a:t>LISA Pathfinder</a:t>
            </a:r>
            <a:endParaRPr lang="ru-RU" sz="3100" dirty="0" smtClean="0"/>
          </a:p>
          <a:p>
            <a:r>
              <a:rPr lang="ru-RU" sz="3100" dirty="0" smtClean="0"/>
              <a:t>Планируемые миссии:</a:t>
            </a:r>
            <a:endParaRPr lang="en-US" sz="3100" dirty="0" smtClean="0"/>
          </a:p>
          <a:p>
            <a:pPr lvl="1">
              <a:spcBef>
                <a:spcPts val="1800"/>
              </a:spcBef>
              <a:spcAft>
                <a:spcPts val="600"/>
              </a:spcAft>
            </a:pPr>
            <a:r>
              <a:rPr lang="ru-RU" dirty="0" smtClean="0"/>
              <a:t>Спектр-РГ (Роскосмос/</a:t>
            </a:r>
            <a:r>
              <a:rPr lang="en-US" dirty="0" smtClean="0"/>
              <a:t>DLR</a:t>
            </a:r>
            <a:r>
              <a:rPr lang="ru-RU" dirty="0" smtClean="0"/>
              <a:t>), </a:t>
            </a:r>
            <a:r>
              <a:rPr lang="en-US" dirty="0" smtClean="0"/>
              <a:t>SE L2</a:t>
            </a:r>
            <a:endParaRPr lang="ru-RU" dirty="0" smtClean="0"/>
          </a:p>
          <a:p>
            <a:pPr lvl="1">
              <a:spcAft>
                <a:spcPts val="600"/>
              </a:spcAft>
            </a:pPr>
            <a:r>
              <a:rPr lang="ru-RU" dirty="0"/>
              <a:t>Миллиметрон </a:t>
            </a:r>
            <a:r>
              <a:rPr lang="ru-RU" dirty="0" smtClean="0"/>
              <a:t>(Роскосмос), </a:t>
            </a:r>
            <a:r>
              <a:rPr lang="en-US" dirty="0"/>
              <a:t>SE L2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James </a:t>
            </a:r>
            <a:r>
              <a:rPr lang="en-US" dirty="0"/>
              <a:t>Webb </a:t>
            </a:r>
            <a:r>
              <a:rPr lang="en-US" dirty="0" smtClean="0"/>
              <a:t>ST (NASA/ESA/CSA/STSCI), SE L2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EQUULEUS (JAXA), EM </a:t>
            </a:r>
            <a:r>
              <a:rPr lang="en-US" dirty="0" smtClean="0"/>
              <a:t>L2</a:t>
            </a:r>
            <a:endParaRPr lang="en-US" dirty="0"/>
          </a:p>
          <a:p>
            <a:pPr lvl="1">
              <a:spcAft>
                <a:spcPts val="600"/>
              </a:spcAft>
            </a:pPr>
            <a:r>
              <a:rPr lang="en-US" dirty="0" smtClean="0"/>
              <a:t>Aditya (ISRO), SE L1</a:t>
            </a:r>
            <a:endParaRPr lang="en-US" dirty="0"/>
          </a:p>
          <a:p>
            <a:pPr lvl="1"/>
            <a:endParaRPr lang="ru-RU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43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931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Особенности движения </a:t>
            </a:r>
            <a:br>
              <a:rPr lang="ru-RU" dirty="0" smtClean="0"/>
            </a:br>
            <a:r>
              <a:rPr lang="ru-RU" dirty="0" smtClean="0"/>
              <a:t>вокруг точек либрации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6997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ru-RU" sz="2800" dirty="0" smtClean="0"/>
              <a:t>Неустойчивость </a:t>
            </a:r>
            <a:r>
              <a:rPr lang="ru-RU" sz="2800" dirty="0"/>
              <a:t>движения </a:t>
            </a:r>
            <a:r>
              <a:rPr lang="ru-RU" sz="2800" dirty="0" smtClean="0"/>
              <a:t>требует точного определения орбиты</a:t>
            </a:r>
            <a:r>
              <a:rPr lang="de-DE" sz="2800" dirty="0" smtClean="0"/>
              <a:t> </a:t>
            </a:r>
            <a:r>
              <a:rPr lang="ru-RU" sz="2800" dirty="0" smtClean="0"/>
              <a:t>и выполнения корректирующих маневров</a:t>
            </a:r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ru-RU" sz="2800" dirty="0" smtClean="0"/>
              <a:t>В среднем</a:t>
            </a:r>
            <a:r>
              <a:rPr lang="en-US" sz="2800" dirty="0" smtClean="0"/>
              <a:t> </a:t>
            </a:r>
            <a:r>
              <a:rPr lang="ru-RU" sz="2800" dirty="0" smtClean="0"/>
              <a:t>требуется 1</a:t>
            </a:r>
            <a:r>
              <a:rPr lang="en-US" sz="2800" dirty="0" smtClean="0"/>
              <a:t>-2 </a:t>
            </a:r>
            <a:r>
              <a:rPr lang="ru-RU" sz="2800" dirty="0" smtClean="0"/>
              <a:t>м/с</a:t>
            </a:r>
            <a:r>
              <a:rPr lang="en-US" sz="2800" dirty="0" smtClean="0"/>
              <a:t> </a:t>
            </a:r>
            <a:r>
              <a:rPr lang="ru-RU" sz="2800" dirty="0" smtClean="0"/>
              <a:t>в год</a:t>
            </a:r>
            <a:r>
              <a:rPr lang="en-US" sz="2800" baseline="30000" dirty="0" smtClean="0"/>
              <a:t>1</a:t>
            </a:r>
            <a:r>
              <a:rPr lang="ru-RU" sz="2800" dirty="0" smtClean="0"/>
              <a:t> (Солнце-Земля) и   5-8 м/с в год</a:t>
            </a:r>
            <a:r>
              <a:rPr lang="en-US" sz="2800" baseline="30000" dirty="0" smtClean="0"/>
              <a:t>2</a:t>
            </a:r>
            <a:r>
              <a:rPr lang="ru-RU" sz="2800" dirty="0" smtClean="0"/>
              <a:t> (Земля-Луна)</a:t>
            </a:r>
            <a:endParaRPr lang="en-US" sz="2800" dirty="0" smtClean="0"/>
          </a:p>
          <a:p>
            <a:pPr>
              <a:lnSpc>
                <a:spcPct val="130000"/>
              </a:lnSpc>
            </a:pPr>
            <a:r>
              <a:rPr lang="ru-RU" sz="2800" dirty="0" smtClean="0"/>
              <a:t>Любая </a:t>
            </a:r>
            <a:r>
              <a:rPr lang="ru-RU" sz="2800" dirty="0"/>
              <a:t>задержка коррекции, вызванная возможным отказом </a:t>
            </a:r>
            <a:r>
              <a:rPr lang="ru-RU" sz="2800" dirty="0" smtClean="0"/>
              <a:t>двигателя</a:t>
            </a:r>
            <a:r>
              <a:rPr lang="ru-RU" sz="2800" baseline="30000" dirty="0"/>
              <a:t> </a:t>
            </a:r>
            <a:r>
              <a:rPr lang="ru-RU" sz="2800" dirty="0" smtClean="0"/>
              <a:t>или </a:t>
            </a:r>
            <a:r>
              <a:rPr lang="ru-RU" sz="2800" dirty="0"/>
              <a:t>потерей </a:t>
            </a:r>
            <a:r>
              <a:rPr lang="ru-RU" sz="2800" dirty="0" smtClean="0"/>
              <a:t>связи с </a:t>
            </a:r>
            <a:r>
              <a:rPr lang="ru-RU" sz="2800" dirty="0"/>
              <a:t>КА может привести к существенному </a:t>
            </a:r>
            <a:r>
              <a:rPr lang="ru-RU" sz="2800" dirty="0" smtClean="0"/>
              <a:t>отклонению КА </a:t>
            </a:r>
            <a:r>
              <a:rPr lang="ru-RU" sz="2800" dirty="0"/>
              <a:t>от номинальной </a:t>
            </a:r>
            <a:r>
              <a:rPr lang="ru-RU" sz="2800" dirty="0" smtClean="0"/>
              <a:t>периодической орбиты</a:t>
            </a:r>
            <a:endParaRPr lang="ru-RU" sz="2800" dirty="0"/>
          </a:p>
          <a:p>
            <a:pPr marL="0" indent="0">
              <a:lnSpc>
                <a:spcPct val="130000"/>
              </a:lnSpc>
              <a:buNone/>
            </a:pPr>
            <a:endParaRPr lang="de-DE" sz="2600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6228601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 smtClean="0"/>
              <a:t>1</a:t>
            </a:r>
            <a:r>
              <a:rPr lang="ru-RU" sz="1600" dirty="0" smtClean="0"/>
              <a:t>миссии </a:t>
            </a:r>
            <a:r>
              <a:rPr lang="en-US" sz="1600" dirty="0" smtClean="0"/>
              <a:t>Wind</a:t>
            </a:r>
            <a:r>
              <a:rPr lang="ru-RU" sz="1600" dirty="0" smtClean="0"/>
              <a:t> </a:t>
            </a:r>
            <a:r>
              <a:rPr lang="en-US" sz="1600" dirty="0" smtClean="0"/>
              <a:t>(L1), SOHO (L1), ACE (L1), WMAP (L2), Hershel (L2), Plank (L2), Gaia (L2)</a:t>
            </a:r>
          </a:p>
          <a:p>
            <a:r>
              <a:rPr lang="en-US" sz="1600" baseline="30000" dirty="0" smtClean="0"/>
              <a:t>2</a:t>
            </a:r>
            <a:r>
              <a:rPr lang="ru-RU" sz="1600" dirty="0" smtClean="0"/>
              <a:t>миссия </a:t>
            </a:r>
            <a:r>
              <a:rPr lang="en-US" sz="1600" dirty="0" smtClean="0"/>
              <a:t>ARTEMIS (L1,L2)</a:t>
            </a:r>
            <a:r>
              <a:rPr lang="ru-RU" sz="1600" dirty="0" smtClean="0"/>
              <a:t>, </a:t>
            </a:r>
            <a:r>
              <a:rPr lang="en-US" sz="1600" dirty="0" smtClean="0"/>
              <a:t>Gómez</a:t>
            </a:r>
            <a:r>
              <a:rPr lang="ru-RU" sz="1600" dirty="0" smtClean="0"/>
              <a:t>, </a:t>
            </a:r>
            <a:r>
              <a:rPr lang="en-US" sz="1600" dirty="0" smtClean="0"/>
              <a:t>Howell et al.</a:t>
            </a:r>
            <a:r>
              <a:rPr lang="ru-RU" sz="1600" dirty="0" smtClean="0"/>
              <a:t> (1998), </a:t>
            </a:r>
            <a:r>
              <a:rPr lang="en-US" sz="1600" dirty="0" err="1" smtClean="0"/>
              <a:t>Pavlak</a:t>
            </a:r>
            <a:r>
              <a:rPr lang="en-US" sz="1600" dirty="0" smtClean="0"/>
              <a:t> </a:t>
            </a:r>
            <a:r>
              <a:rPr lang="ru-RU" sz="1600" dirty="0" smtClean="0"/>
              <a:t>(2010)</a:t>
            </a:r>
            <a:endParaRPr lang="ru-RU" sz="16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44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585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Статистический анализ </a:t>
            </a:r>
            <a:br>
              <a:rPr lang="ru-RU" dirty="0" smtClean="0"/>
            </a:br>
            <a:r>
              <a:rPr lang="ru-RU" dirty="0" smtClean="0"/>
              <a:t>нештатных ситуаций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72208"/>
            <a:ext cx="8363272" cy="5069160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Tafazoli </a:t>
            </a:r>
            <a:r>
              <a:rPr lang="ru-RU" dirty="0" smtClean="0"/>
              <a:t>(2009) </a:t>
            </a:r>
            <a:r>
              <a:rPr lang="ru-RU" dirty="0"/>
              <a:t>изучил 156 неудач на 129 аппаратах с 1980 по 2005 </a:t>
            </a:r>
            <a:r>
              <a:rPr lang="ru-RU" dirty="0" smtClean="0"/>
              <a:t>год</a:t>
            </a:r>
          </a:p>
          <a:p>
            <a:pPr>
              <a:spcAft>
                <a:spcPts val="1200"/>
              </a:spcAft>
            </a:pPr>
            <a:r>
              <a:rPr lang="ru-RU" dirty="0" smtClean="0"/>
              <a:t>59% нештатных ситуаций пришлось на систему управления КА (орб. + угл.) и систему электропитания</a:t>
            </a:r>
          </a:p>
          <a:p>
            <a:pPr>
              <a:spcAft>
                <a:spcPts val="1200"/>
              </a:spcAft>
            </a:pPr>
            <a:r>
              <a:rPr lang="ru-RU" dirty="0" smtClean="0"/>
              <a:t>45% нештатных ситуаций связано с неполадками в электронике</a:t>
            </a:r>
          </a:p>
          <a:p>
            <a:pPr>
              <a:spcAft>
                <a:spcPts val="1200"/>
              </a:spcAft>
            </a:pPr>
            <a:r>
              <a:rPr lang="ru-RU" dirty="0" smtClean="0"/>
              <a:t>40% рассмотренных ситуаций привели к полной потере миссии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Рекомендации:</a:t>
            </a:r>
          </a:p>
          <a:p>
            <a:pPr lvl="1"/>
            <a:r>
              <a:rPr lang="ru-RU" dirty="0" smtClean="0"/>
              <a:t>Тщательное тестирование аппарата перед запуском</a:t>
            </a:r>
          </a:p>
          <a:p>
            <a:pPr lvl="1"/>
            <a:r>
              <a:rPr lang="ru-RU" dirty="0" smtClean="0"/>
              <a:t>Резервирование и дублирование компонент</a:t>
            </a:r>
          </a:p>
          <a:p>
            <a:pPr lvl="1"/>
            <a:r>
              <a:rPr lang="ru-RU" dirty="0" smtClean="0"/>
              <a:t>Обеспечение гибкости смены управления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45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084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1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Временная потеря управления </a:t>
            </a:r>
            <a:br>
              <a:rPr lang="ru-RU" dirty="0" smtClean="0"/>
            </a:br>
            <a:r>
              <a:rPr lang="ru-RU" dirty="0" smtClean="0"/>
              <a:t>в межпланетных миссиях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997152"/>
          </a:xfrm>
        </p:spPr>
        <p:txBody>
          <a:bodyPr>
            <a:noAutofit/>
          </a:bodyPr>
          <a:lstStyle/>
          <a:p>
            <a:r>
              <a:rPr lang="en-US" sz="1800" dirty="0" smtClean="0"/>
              <a:t>SOHO</a:t>
            </a:r>
            <a:r>
              <a:rPr lang="ru-RU" sz="1800" dirty="0" smtClean="0"/>
              <a:t> (</a:t>
            </a:r>
            <a:r>
              <a:rPr lang="en-US" sz="1800" dirty="0" smtClean="0"/>
              <a:t>ESA/NASA, 199</a:t>
            </a:r>
            <a:r>
              <a:rPr lang="ru-RU" sz="1800" dirty="0" smtClean="0"/>
              <a:t>8</a:t>
            </a:r>
            <a:r>
              <a:rPr lang="en-US" sz="1800" dirty="0" smtClean="0"/>
              <a:t>)</a:t>
            </a:r>
            <a:r>
              <a:rPr lang="ru-RU" sz="1800" dirty="0" smtClean="0"/>
              <a:t>:</a:t>
            </a:r>
          </a:p>
          <a:p>
            <a:pPr lvl="1"/>
            <a:r>
              <a:rPr lang="ru-RU" sz="1400" dirty="0" smtClean="0"/>
              <a:t>Выход из строя двух гироскопов привел к неправильной ориентации КА</a:t>
            </a:r>
          </a:p>
          <a:p>
            <a:pPr lvl="1"/>
            <a:r>
              <a:rPr lang="ru-RU" sz="1400" dirty="0" smtClean="0"/>
              <a:t>Потеря связи с аппаратом более чем на месяц</a:t>
            </a:r>
          </a:p>
          <a:p>
            <a:pPr lvl="1"/>
            <a:r>
              <a:rPr lang="ru-RU" sz="1400" dirty="0" smtClean="0"/>
              <a:t>После возобновления связи на КА было загружено ПО, позволившее управлять ориентацией аппарата без использования гироскопов</a:t>
            </a:r>
          </a:p>
          <a:p>
            <a:pPr lvl="1">
              <a:spcAft>
                <a:spcPts val="1200"/>
              </a:spcAft>
            </a:pPr>
            <a:r>
              <a:rPr lang="ru-RU" sz="1400" dirty="0" smtClean="0"/>
              <a:t>Использование двигателей для поддержания угловой ориентации привело к необходимости корректировать орбитальное движение каждую неделю</a:t>
            </a:r>
          </a:p>
          <a:p>
            <a:r>
              <a:rPr lang="en-US" sz="1800" dirty="0" err="1" smtClean="0"/>
              <a:t>Akatsuki</a:t>
            </a:r>
            <a:r>
              <a:rPr lang="ru-RU" sz="1800" dirty="0" smtClean="0"/>
              <a:t> </a:t>
            </a:r>
            <a:r>
              <a:rPr lang="en-US" sz="1800" dirty="0" smtClean="0"/>
              <a:t>(JAXA, 2010)</a:t>
            </a:r>
            <a:endParaRPr lang="ru-RU" sz="1800" dirty="0" smtClean="0"/>
          </a:p>
          <a:p>
            <a:pPr lvl="1"/>
            <a:r>
              <a:rPr lang="ru-RU" sz="1400" dirty="0" smtClean="0"/>
              <a:t>Поломка обратного клапана в системе подачи топлива</a:t>
            </a:r>
          </a:p>
          <a:p>
            <a:pPr lvl="1"/>
            <a:r>
              <a:rPr lang="ru-RU" sz="1400" dirty="0" smtClean="0"/>
              <a:t>Двигатель не отработал нужное время</a:t>
            </a:r>
          </a:p>
          <a:p>
            <a:pPr lvl="1"/>
            <a:r>
              <a:rPr lang="ru-RU" sz="1400" dirty="0" smtClean="0"/>
              <a:t>На 5 лет КА стал искусственным спутником Солнца</a:t>
            </a:r>
          </a:p>
          <a:p>
            <a:pPr lvl="1">
              <a:spcAft>
                <a:spcPts val="1200"/>
              </a:spcAft>
            </a:pPr>
            <a:r>
              <a:rPr lang="ru-RU" sz="1400" dirty="0" smtClean="0"/>
              <a:t>Перевод на высокоэллиптическую орбиту Венеры с помощью двигателей ориентации</a:t>
            </a:r>
          </a:p>
          <a:p>
            <a:r>
              <a:rPr lang="en-US" sz="1800" dirty="0" smtClean="0"/>
              <a:t>Juno</a:t>
            </a:r>
            <a:r>
              <a:rPr lang="ru-RU" sz="1800" dirty="0" smtClean="0"/>
              <a:t> (</a:t>
            </a:r>
            <a:r>
              <a:rPr lang="en-US" sz="1800" dirty="0" smtClean="0"/>
              <a:t>NASA/JPL, 201</a:t>
            </a:r>
            <a:r>
              <a:rPr lang="ru-RU" sz="1800" dirty="0" smtClean="0"/>
              <a:t>6</a:t>
            </a:r>
            <a:r>
              <a:rPr lang="en-US" sz="1800" dirty="0" smtClean="0"/>
              <a:t>)</a:t>
            </a:r>
            <a:endParaRPr lang="ru-RU" sz="1800" dirty="0" smtClean="0"/>
          </a:p>
          <a:p>
            <a:pPr lvl="1"/>
            <a:r>
              <a:rPr lang="ru-RU" sz="1400" dirty="0" smtClean="0"/>
              <a:t>За день до маневра у Юпитера КА неожиданно перешел в режим безопасности</a:t>
            </a:r>
          </a:p>
          <a:p>
            <a:pPr lvl="1"/>
            <a:r>
              <a:rPr lang="ru-RU" sz="1400" dirty="0" smtClean="0"/>
              <a:t>Спустя несколько дней КА вышел из режима безопасности</a:t>
            </a:r>
          </a:p>
          <a:p>
            <a:pPr lvl="1"/>
            <a:r>
              <a:rPr lang="ru-RU" sz="1400" dirty="0" smtClean="0"/>
              <a:t>Маневр был отложен на 2 месяца</a:t>
            </a:r>
            <a:endParaRPr lang="en-US" sz="1400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46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742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Постановка задачи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spcAft>
                <a:spcPts val="1200"/>
              </a:spcAft>
            </a:pPr>
            <a:r>
              <a:rPr lang="ru-RU" dirty="0" smtClean="0"/>
              <a:t>Аппарат движется в окрестности неустойчивой номинальной орбиты вокруг коллинеарной точки либрации, поддерживая свое движение регулярными импульсами коррекции</a:t>
            </a:r>
          </a:p>
          <a:p>
            <a:pPr>
              <a:spcAft>
                <a:spcPts val="1200"/>
              </a:spcAft>
            </a:pPr>
            <a:r>
              <a:rPr lang="ru-RU" dirty="0" smtClean="0"/>
              <a:t>В некоторый момент времени импульс коррекции пропущен, аппарат движется по баллистической траектории, двигатели тягу не производят, управление орбитальным движением невозможно</a:t>
            </a:r>
          </a:p>
          <a:p>
            <a:r>
              <a:rPr lang="ru-RU" dirty="0" smtClean="0"/>
              <a:t>Спустя некоторое время полное управление орбитальным движением становится доступным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47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608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Постановка задачи (прод.)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ru-RU" dirty="0" smtClean="0"/>
              <a:t>Рассчитать траекторию перелета на исходную орбиту</a:t>
            </a:r>
          </a:p>
          <a:p>
            <a:pPr>
              <a:spcAft>
                <a:spcPts val="1200"/>
              </a:spcAft>
            </a:pPr>
            <a:r>
              <a:rPr lang="ru-RU" dirty="0" smtClean="0"/>
              <a:t>Рассчитать траекторию перелета на оптимальную по </a:t>
            </a:r>
            <a:r>
              <a:rPr lang="el-GR" dirty="0"/>
              <a:t>Δ</a:t>
            </a:r>
            <a:r>
              <a:rPr lang="en-US" dirty="0"/>
              <a:t>v </a:t>
            </a:r>
            <a:r>
              <a:rPr lang="ru-RU" dirty="0" smtClean="0"/>
              <a:t>орбиту того же класса</a:t>
            </a:r>
            <a:endParaRPr lang="ru-RU" dirty="0"/>
          </a:p>
          <a:p>
            <a:pPr>
              <a:spcAft>
                <a:spcPts val="1200"/>
              </a:spcAft>
            </a:pPr>
            <a:r>
              <a:rPr lang="ru-RU" dirty="0" smtClean="0"/>
              <a:t>Исследовать полученные характеристики перелетов в зависимости от</a:t>
            </a:r>
          </a:p>
          <a:p>
            <a:pPr lvl="1"/>
            <a:r>
              <a:rPr lang="ru-RU" dirty="0" smtClean="0"/>
              <a:t>Времени задержки коррекции</a:t>
            </a:r>
          </a:p>
          <a:p>
            <a:pPr lvl="1"/>
            <a:r>
              <a:rPr lang="ru-RU" dirty="0" smtClean="0"/>
              <a:t>Начальных условий в момент пропуска коррекции</a:t>
            </a:r>
          </a:p>
          <a:p>
            <a:pPr lvl="1"/>
            <a:r>
              <a:rPr lang="ru-RU" dirty="0" smtClean="0"/>
              <a:t>Точки либрации и системы трех тел</a:t>
            </a:r>
          </a:p>
          <a:p>
            <a:pPr lvl="1"/>
            <a:r>
              <a:rPr lang="ru-RU" dirty="0" smtClean="0"/>
              <a:t>Размеров исходной орбиты</a:t>
            </a:r>
          </a:p>
          <a:p>
            <a:pPr lvl="1"/>
            <a:r>
              <a:rPr lang="ru-RU" dirty="0" smtClean="0"/>
              <a:t>Типов орбит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48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888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Классы рассматриваемых задач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ru-RU" sz="2800" b="1" dirty="0" smtClean="0"/>
              <a:t>Системы трех тел</a:t>
            </a:r>
            <a:r>
              <a:rPr lang="ru-RU" sz="2800" dirty="0" smtClean="0"/>
              <a:t>: Земля-Луна и Солнце-Земля</a:t>
            </a:r>
          </a:p>
          <a:p>
            <a:pPr>
              <a:spcAft>
                <a:spcPts val="1200"/>
              </a:spcAft>
            </a:pPr>
            <a:r>
              <a:rPr lang="ru-RU" sz="2800" b="1" dirty="0" smtClean="0"/>
              <a:t>Точки либрации</a:t>
            </a:r>
            <a:r>
              <a:rPr lang="ru-RU" sz="2800" dirty="0" smtClean="0"/>
              <a:t>: </a:t>
            </a:r>
            <a:r>
              <a:rPr lang="en-US" sz="2800" dirty="0" smtClean="0"/>
              <a:t>L1</a:t>
            </a:r>
            <a:r>
              <a:rPr lang="ru-RU" sz="2800" dirty="0" smtClean="0"/>
              <a:t> и </a:t>
            </a:r>
            <a:r>
              <a:rPr lang="en-US" sz="2800" dirty="0" smtClean="0"/>
              <a:t>L2</a:t>
            </a:r>
          </a:p>
          <a:p>
            <a:pPr>
              <a:spcAft>
                <a:spcPts val="1200"/>
              </a:spcAft>
            </a:pPr>
            <a:r>
              <a:rPr lang="ru-RU" sz="2800" b="1" dirty="0" smtClean="0"/>
              <a:t>Типы орбит</a:t>
            </a:r>
            <a:r>
              <a:rPr lang="ru-RU" sz="2800" dirty="0" smtClean="0"/>
              <a:t>: гало-орбиты и квазигало-орбиты</a:t>
            </a:r>
          </a:p>
          <a:p>
            <a:r>
              <a:rPr lang="ru-RU" sz="2800" b="1" dirty="0" smtClean="0"/>
              <a:t>Модели движения</a:t>
            </a:r>
            <a:r>
              <a:rPr lang="ru-RU" sz="2800" dirty="0" smtClean="0"/>
              <a:t>: круговая ограниченная задача трех тел (с последующим уточнением в эфемеридной модели движения тел Солнечной системы)</a:t>
            </a:r>
            <a:endParaRPr lang="ru-RU" sz="2800" dirty="0"/>
          </a:p>
          <a:p>
            <a:endParaRPr lang="ru-RU" sz="28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49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470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Технологии для </a:t>
            </a:r>
            <a:br>
              <a:rPr lang="ru-RU" dirty="0" smtClean="0"/>
            </a:br>
            <a:r>
              <a:rPr lang="ru-RU" dirty="0" smtClean="0"/>
              <a:t>межпланетных перелетов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44216"/>
            <a:ext cx="8229600" cy="5069160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1200"/>
              </a:spcAft>
            </a:pPr>
            <a:r>
              <a:rPr lang="ru-RU" sz="3000" dirty="0" smtClean="0"/>
              <a:t>Высокоскоростной лазерный канал связи посредством остронаправленной развертываемой антенны</a:t>
            </a:r>
          </a:p>
          <a:p>
            <a:pPr>
              <a:spcAft>
                <a:spcPts val="1200"/>
              </a:spcAft>
            </a:pPr>
            <a:r>
              <a:rPr lang="ru-RU" sz="3000" dirty="0" smtClean="0"/>
              <a:t>Более стойкая к </a:t>
            </a:r>
            <a:r>
              <a:rPr lang="ru-RU" sz="3000" dirty="0"/>
              <a:t>высоким дозам радиации </a:t>
            </a:r>
            <a:r>
              <a:rPr lang="ru-RU" sz="3000" dirty="0" smtClean="0"/>
              <a:t>и низким </a:t>
            </a:r>
            <a:r>
              <a:rPr lang="ru-RU" sz="3000" dirty="0"/>
              <a:t>температурам </a:t>
            </a:r>
            <a:r>
              <a:rPr lang="ru-RU" sz="3000" dirty="0" smtClean="0"/>
              <a:t>элементная база</a:t>
            </a:r>
          </a:p>
          <a:p>
            <a:pPr>
              <a:spcAft>
                <a:spcPts val="1200"/>
              </a:spcAft>
            </a:pPr>
            <a:r>
              <a:rPr lang="ru-RU" sz="3000" dirty="0" smtClean="0"/>
              <a:t>Совершенствование двигателей малой тяги</a:t>
            </a:r>
          </a:p>
          <a:p>
            <a:pPr>
              <a:spcAft>
                <a:spcPts val="1200"/>
              </a:spcAft>
            </a:pPr>
            <a:r>
              <a:rPr lang="ru-RU" sz="3000" dirty="0" smtClean="0"/>
              <a:t>Отработка технологий солнечного паруса</a:t>
            </a:r>
          </a:p>
          <a:p>
            <a:pPr>
              <a:spcAft>
                <a:spcPts val="1200"/>
              </a:spcAft>
            </a:pPr>
            <a:r>
              <a:rPr lang="ru-RU" sz="3000" dirty="0" smtClean="0"/>
              <a:t>Новые решения в области </a:t>
            </a:r>
            <a:r>
              <a:rPr lang="ru-RU" sz="3000" dirty="0"/>
              <a:t>абсолютной и относительной автономной </a:t>
            </a:r>
            <a:r>
              <a:rPr lang="ru-RU" sz="3000" dirty="0" smtClean="0"/>
              <a:t>навигации</a:t>
            </a:r>
          </a:p>
          <a:p>
            <a:pPr>
              <a:spcAft>
                <a:spcPts val="1200"/>
              </a:spcAft>
            </a:pPr>
            <a:r>
              <a:rPr lang="ru-RU" sz="3000" dirty="0"/>
              <a:t>Р</a:t>
            </a:r>
            <a:r>
              <a:rPr lang="ru-RU" sz="3000" dirty="0" smtClean="0"/>
              <a:t>азвитие прецизионной </a:t>
            </a:r>
            <a:r>
              <a:rPr lang="ru-RU" sz="3000" dirty="0"/>
              <a:t>навигации в условиях хаотической динамики</a:t>
            </a:r>
            <a:endParaRPr lang="ru-RU" sz="3000" dirty="0" smtClean="0"/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64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Перелет на новую орбиту</a:t>
            </a:r>
            <a:endParaRPr lang="ru-RU" dirty="0"/>
          </a:p>
        </p:txBody>
      </p:sp>
      <p:pic>
        <p:nvPicPr>
          <p:cNvPr id="49154" name="Picture 2" descr="C:\Users\Максим\Desktop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628801"/>
            <a:ext cx="3006553" cy="434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5" name="Picture 3" descr="C:\Users\Максим\Desktop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628801"/>
            <a:ext cx="3006553" cy="434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C:\Users\Максим\Desktop\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628801"/>
            <a:ext cx="3006553" cy="434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Picture 5" descr="C:\Users\Максим\Desktop\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9478"/>
            <a:ext cx="3006553" cy="434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Максим\Desktop\SchematicIllustratio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9478"/>
            <a:ext cx="8602693" cy="434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87917" y="5905435"/>
            <a:ext cx="712879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aseline="30000" dirty="0"/>
              <a:t>1</a:t>
            </a:r>
            <a:r>
              <a:rPr lang="en-US" sz="1200" dirty="0"/>
              <a:t>Shirobokov, M.G., Trofimov, S.P.: Thruster failure recovery strategies for libration point missions. In: 2nd IAA Conference on Dynamics and Control of Space Systems. Paper AAS 14-589 (2014)</a:t>
            </a:r>
            <a:endParaRPr lang="ru-RU" sz="1200" i="1" dirty="0"/>
          </a:p>
          <a:p>
            <a:r>
              <a:rPr lang="ru-RU" sz="1200" baseline="30000" dirty="0" smtClean="0"/>
              <a:t>2</a:t>
            </a:r>
            <a:r>
              <a:rPr lang="en-US" sz="1200" dirty="0" smtClean="0"/>
              <a:t>Renault, C.A., Scheeres, D.J.: Statistical Analysis of Control Maneuvers in Unstable Orbital Environments. Journal of Guidance, Control, and Dynamics, Vol. 26, No. 5, 2003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851920" y="4881934"/>
            <a:ext cx="5072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dirty="0"/>
              <a:t>Нацеливание на устойчивое многообразие орбиты не дает каких-либо преимуществ по сравнению с нацеливанием </a:t>
            </a:r>
            <a:r>
              <a:rPr lang="ru-RU" dirty="0" smtClean="0"/>
              <a:t>на саму эту </a:t>
            </a:r>
            <a:r>
              <a:rPr lang="ru-RU" dirty="0"/>
              <a:t>орбиту</a:t>
            </a:r>
            <a:r>
              <a:rPr lang="ru-RU" baseline="30000" dirty="0"/>
              <a:t>1,2</a:t>
            </a:r>
            <a:endParaRPr lang="en-US" baseline="30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50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535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Оптимизационная задача </a:t>
            </a:r>
            <a:br>
              <a:rPr lang="ru-RU" dirty="0" smtClean="0"/>
            </a:br>
            <a:r>
              <a:rPr lang="ru-RU" dirty="0" smtClean="0"/>
              <a:t>и ее решение</a:t>
            </a:r>
            <a:endParaRPr lang="ru-RU" dirty="0"/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495801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ru-RU" dirty="0" smtClean="0"/>
              <a:t>Переменные: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Функционал: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Ограничения:</a:t>
            </a:r>
            <a:endParaRPr lang="en-US" dirty="0" smtClean="0"/>
          </a:p>
          <a:p>
            <a:pPr>
              <a:spcAft>
                <a:spcPts val="600"/>
              </a:spcAft>
            </a:pPr>
            <a:r>
              <a:rPr lang="ru-RU" dirty="0" smtClean="0"/>
              <a:t>Метод оптимизации: последовательное квадратичное программирование (</a:t>
            </a:r>
            <a:r>
              <a:rPr lang="en-US" dirty="0" smtClean="0"/>
              <a:t>SQP)</a:t>
            </a:r>
          </a:p>
          <a:p>
            <a:r>
              <a:rPr lang="ru-RU" dirty="0" smtClean="0"/>
              <a:t>Начальное приближение: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ru-RU" dirty="0" smtClean="0"/>
              <a:t>где                    – время задержки коррекции</a:t>
            </a:r>
          </a:p>
          <a:p>
            <a:endParaRPr lang="ru-RU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078110"/>
            <a:ext cx="1851660" cy="53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05634"/>
            <a:ext cx="4892040" cy="59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736942"/>
            <a:ext cx="232029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59" y="6148160"/>
            <a:ext cx="1760220" cy="42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832" y="5496024"/>
            <a:ext cx="5246370" cy="4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51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717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Исследуемые характеристики перелетов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49251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ru-RU" sz="2400" dirty="0" smtClean="0"/>
              <a:t>Затраты на возвращение на исходную орбиту:</a:t>
            </a:r>
          </a:p>
          <a:p>
            <a:pPr>
              <a:spcAft>
                <a:spcPts val="600"/>
              </a:spcAft>
            </a:pPr>
            <a:r>
              <a:rPr lang="ru-RU" sz="2400" dirty="0" smtClean="0"/>
              <a:t>Затраты на перелет на новую орбиту:</a:t>
            </a:r>
          </a:p>
          <a:p>
            <a:pPr>
              <a:spcAft>
                <a:spcPts val="600"/>
              </a:spcAft>
            </a:pPr>
            <a:r>
              <a:rPr lang="ru-RU" sz="2400" dirty="0" smtClean="0"/>
              <a:t>Абсолютный выигрыш по затратам:</a:t>
            </a:r>
          </a:p>
          <a:p>
            <a:pPr>
              <a:spcAft>
                <a:spcPts val="600"/>
              </a:spcAft>
            </a:pPr>
            <a:r>
              <a:rPr lang="ru-RU" sz="2400" dirty="0" smtClean="0"/>
              <a:t>Относительный выигрыш по затратам:</a:t>
            </a:r>
          </a:p>
          <a:p>
            <a:pPr>
              <a:spcAft>
                <a:spcPts val="600"/>
              </a:spcAft>
            </a:pPr>
            <a:endParaRPr lang="ru-RU" sz="2400" dirty="0"/>
          </a:p>
          <a:p>
            <a:pPr>
              <a:spcBef>
                <a:spcPts val="3600"/>
              </a:spcBef>
              <a:spcAft>
                <a:spcPts val="600"/>
              </a:spcAft>
            </a:pPr>
            <a:r>
              <a:rPr lang="ru-RU" sz="2400" dirty="0" smtClean="0"/>
              <a:t>Абсолютное изменение размеров орбиты:</a:t>
            </a:r>
          </a:p>
          <a:p>
            <a:pPr>
              <a:spcAft>
                <a:spcPts val="600"/>
              </a:spcAft>
            </a:pPr>
            <a:r>
              <a:rPr lang="ru-RU" sz="2400" dirty="0" smtClean="0"/>
              <a:t>Относительное изменение размеров орбиты:</a:t>
            </a:r>
            <a:endParaRPr lang="ru-RU" sz="2400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628801"/>
            <a:ext cx="817245" cy="39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175943"/>
            <a:ext cx="922020" cy="37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93739"/>
            <a:ext cx="29337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621916"/>
            <a:ext cx="2336483" cy="82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80265"/>
            <a:ext cx="2661285" cy="45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60" y="5581969"/>
            <a:ext cx="2346960" cy="81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52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202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Пример перелета на исходную и новую гало-орбиту, </a:t>
            </a:r>
            <a:r>
              <a:rPr lang="ru-RU" sz="2800" dirty="0"/>
              <a:t>отклонение вдоль неустойчивого многообразия, </a:t>
            </a:r>
            <a:br>
              <a:rPr lang="ru-RU" sz="2800" dirty="0"/>
            </a:br>
            <a:r>
              <a:rPr lang="ru-RU" sz="2800" dirty="0" smtClean="0"/>
              <a:t>Земля-Луна </a:t>
            </a:r>
            <a:r>
              <a:rPr lang="en-US" sz="2800" dirty="0"/>
              <a:t>L1</a:t>
            </a:r>
            <a:r>
              <a:rPr lang="ru-RU" sz="2800" dirty="0"/>
              <a:t>, </a:t>
            </a:r>
            <a:r>
              <a:rPr lang="en-US" sz="2800" dirty="0"/>
              <a:t>σ</a:t>
            </a:r>
            <a:r>
              <a:rPr lang="en-US" sz="2800" baseline="-25000" dirty="0"/>
              <a:t>r</a:t>
            </a:r>
            <a:r>
              <a:rPr lang="en-US" sz="2800" dirty="0"/>
              <a:t> = 5 </a:t>
            </a:r>
            <a:r>
              <a:rPr lang="ru-RU" sz="2800" dirty="0"/>
              <a:t>км, </a:t>
            </a:r>
            <a:r>
              <a:rPr lang="el-GR" sz="2800" dirty="0"/>
              <a:t>σ</a:t>
            </a:r>
            <a:r>
              <a:rPr lang="en-US" sz="2800" baseline="-25000" dirty="0"/>
              <a:t>v</a:t>
            </a:r>
            <a:r>
              <a:rPr lang="en-US" sz="2800" dirty="0"/>
              <a:t> = </a:t>
            </a:r>
            <a:r>
              <a:rPr lang="ru-RU" sz="2800" dirty="0"/>
              <a:t>5 см/с</a:t>
            </a:r>
          </a:p>
        </p:txBody>
      </p:sp>
      <p:pic>
        <p:nvPicPr>
          <p:cNvPr id="8196" name="Picture 4" descr="C:\Users\Максим\Desktop\TransferExamp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00" y="1918800"/>
            <a:ext cx="8764847" cy="436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53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184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Характеристики перелетов,</a:t>
            </a:r>
            <a:br>
              <a:rPr lang="ru-RU" sz="2800" dirty="0" smtClean="0"/>
            </a:br>
            <a:r>
              <a:rPr lang="ru-RU" sz="2800" dirty="0" smtClean="0"/>
              <a:t>точки </a:t>
            </a:r>
            <a:r>
              <a:rPr lang="en-US" sz="2800" dirty="0" smtClean="0"/>
              <a:t>L1/L2 </a:t>
            </a:r>
            <a:r>
              <a:rPr lang="ru-RU" sz="2800" dirty="0" smtClean="0"/>
              <a:t>Земля-Луна, </a:t>
            </a:r>
            <a:r>
              <a:rPr lang="en-US" sz="2800" dirty="0" smtClean="0"/>
              <a:t>σ</a:t>
            </a:r>
            <a:r>
              <a:rPr lang="en-US" sz="2800" baseline="-25000" dirty="0" smtClean="0"/>
              <a:t>r</a:t>
            </a:r>
            <a:r>
              <a:rPr lang="en-US" sz="2800" dirty="0" smtClean="0"/>
              <a:t> = 5 </a:t>
            </a:r>
            <a:r>
              <a:rPr lang="ru-RU" sz="2800" dirty="0" smtClean="0"/>
              <a:t>км, </a:t>
            </a:r>
            <a:r>
              <a:rPr lang="el-GR" sz="2800" dirty="0" smtClean="0"/>
              <a:t>σ</a:t>
            </a:r>
            <a:r>
              <a:rPr lang="en-US" sz="2800" baseline="-25000" dirty="0" smtClean="0"/>
              <a:t>v</a:t>
            </a:r>
            <a:r>
              <a:rPr lang="en-US" sz="2800" dirty="0" smtClean="0"/>
              <a:t> = </a:t>
            </a:r>
            <a:r>
              <a:rPr lang="ru-RU" sz="2800" dirty="0" smtClean="0"/>
              <a:t>5 см/с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06826" y="2492896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L1: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06826" y="5013176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L2:</a:t>
            </a:r>
            <a:endParaRPr lang="ru-RU" sz="2000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94800"/>
            <a:ext cx="7512368" cy="207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84" y="4132800"/>
            <a:ext cx="7418070" cy="206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54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502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Серия испытаний Монте-Карло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5069160"/>
          </a:xfr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ru-RU" sz="3000" dirty="0" smtClean="0"/>
              <a:t>Вектор отклонения моделируется как случайный вектор с нормальным распределением                 и матрицей ковариации</a:t>
            </a:r>
          </a:p>
          <a:p>
            <a:pPr marL="0" indent="0">
              <a:spcAft>
                <a:spcPts val="600"/>
              </a:spcAft>
              <a:buNone/>
            </a:pPr>
            <a:endParaRPr lang="ru-RU" dirty="0" smtClean="0"/>
          </a:p>
          <a:p>
            <a:pPr marL="0" indent="0">
              <a:spcAft>
                <a:spcPts val="600"/>
              </a:spcAft>
              <a:buNone/>
            </a:pPr>
            <a:endParaRPr lang="ru-RU" dirty="0" smtClean="0"/>
          </a:p>
          <a:p>
            <a:pPr marL="0" indent="0">
              <a:spcBef>
                <a:spcPts val="1800"/>
              </a:spcBef>
              <a:spcAft>
                <a:spcPts val="600"/>
              </a:spcAft>
              <a:buNone/>
            </a:pPr>
            <a:r>
              <a:rPr lang="ru-RU" sz="3000" dirty="0" smtClean="0"/>
              <a:t>Для каждой точки либрации и интервала времени задержки было проведено 200 испытаний Монте-Карло</a:t>
            </a:r>
          </a:p>
          <a:p>
            <a:pPr marL="0" indent="0">
              <a:spcBef>
                <a:spcPts val="1800"/>
              </a:spcBef>
              <a:spcAft>
                <a:spcPts val="600"/>
              </a:spcAft>
              <a:buNone/>
            </a:pPr>
            <a:r>
              <a:rPr lang="ru-RU" sz="2800" dirty="0"/>
              <a:t>Стандартные отклонения       и       </a:t>
            </a:r>
            <a:r>
              <a:rPr lang="ru-RU" sz="2800" dirty="0" smtClean="0"/>
              <a:t>характеризуют </a:t>
            </a:r>
            <a:r>
              <a:rPr lang="ru-RU" sz="2800" dirty="0"/>
              <a:t>величину отклонения от исходной траектории и, вообще говоря, превышают уровень навигационной неопределенности</a:t>
            </a:r>
          </a:p>
          <a:p>
            <a:pPr marL="0" indent="0">
              <a:spcBef>
                <a:spcPts val="1800"/>
              </a:spcBef>
              <a:buNone/>
            </a:pPr>
            <a:endParaRPr lang="ru-RU" sz="3000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028262"/>
            <a:ext cx="1040130" cy="340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736" y="2780928"/>
            <a:ext cx="3956901" cy="11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519" y="5385916"/>
            <a:ext cx="400050" cy="30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320" y="5392266"/>
            <a:ext cx="365760" cy="29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55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785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Диаграмма размаха величины      </a:t>
            </a:r>
            <a:r>
              <a:rPr lang="en-US" sz="2400" dirty="0" smtClean="0"/>
              <a:t>   </a:t>
            </a:r>
            <a:r>
              <a:rPr lang="ru-RU" sz="2400" dirty="0" smtClean="0"/>
              <a:t>в серии 200 испытаний Монте-Карло, сбой коррекции в наивысшей точке,</a:t>
            </a:r>
            <a:br>
              <a:rPr lang="ru-RU" sz="2400" dirty="0" smtClean="0"/>
            </a:br>
            <a:r>
              <a:rPr lang="en-US" sz="2400" dirty="0" smtClean="0"/>
              <a:t>Az = 15</a:t>
            </a:r>
            <a:r>
              <a:rPr lang="ru-RU" sz="2400" dirty="0" smtClean="0"/>
              <a:t> тыс.</a:t>
            </a:r>
            <a:r>
              <a:rPr lang="en-US" sz="2400" dirty="0" smtClean="0"/>
              <a:t> </a:t>
            </a:r>
            <a:r>
              <a:rPr lang="ru-RU" sz="2400" dirty="0" smtClean="0"/>
              <a:t>км, Земля</a:t>
            </a:r>
            <a:r>
              <a:rPr lang="en-US" sz="2400" dirty="0" smtClean="0"/>
              <a:t>-</a:t>
            </a:r>
            <a:r>
              <a:rPr lang="ru-RU" sz="2400" dirty="0" smtClean="0"/>
              <a:t>Луна </a:t>
            </a:r>
            <a:r>
              <a:rPr lang="en-US" sz="2400" dirty="0" smtClean="0"/>
              <a:t>L1</a:t>
            </a:r>
            <a:r>
              <a:rPr lang="ru-RU" sz="2400" dirty="0" smtClean="0"/>
              <a:t>, </a:t>
            </a:r>
            <a:r>
              <a:rPr lang="en-US" sz="2400" dirty="0"/>
              <a:t>σ</a:t>
            </a:r>
            <a:r>
              <a:rPr lang="en-US" sz="2400" baseline="-25000" dirty="0"/>
              <a:t>r</a:t>
            </a:r>
            <a:r>
              <a:rPr lang="en-US" sz="2400" dirty="0"/>
              <a:t> = 5 </a:t>
            </a:r>
            <a:r>
              <a:rPr lang="ru-RU" sz="2400" dirty="0"/>
              <a:t>км, </a:t>
            </a:r>
            <a:r>
              <a:rPr lang="el-GR" sz="2400" dirty="0"/>
              <a:t>σ</a:t>
            </a:r>
            <a:r>
              <a:rPr lang="en-US" sz="2400" baseline="-25000" dirty="0"/>
              <a:t>v</a:t>
            </a:r>
            <a:r>
              <a:rPr lang="en-US" sz="2400" dirty="0"/>
              <a:t> = </a:t>
            </a:r>
            <a:r>
              <a:rPr lang="ru-RU" sz="2400" dirty="0"/>
              <a:t>5 см/с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6306"/>
            <a:ext cx="5429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C:\Users\Максим\Desktop\Disk D\Работа -- ИПМ\3 - Конференции\2016.11.09 - Выступление в секторе 2\Рисунки\EML1MC\DD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0" y="1537200"/>
            <a:ext cx="6934214" cy="520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56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568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Диаграмма размаха величины    </a:t>
            </a:r>
            <a:r>
              <a:rPr lang="en-US" sz="2400" dirty="0" smtClean="0"/>
              <a:t> </a:t>
            </a:r>
            <a:r>
              <a:rPr lang="ru-RU" sz="2400" dirty="0" smtClean="0"/>
              <a:t>в серии 200 испытаний Монте-Карло, сбой коррекции в наивысшей точке,</a:t>
            </a:r>
            <a:br>
              <a:rPr lang="ru-RU" sz="2400" dirty="0" smtClean="0"/>
            </a:br>
            <a:r>
              <a:rPr lang="en-US" sz="2400" dirty="0" smtClean="0"/>
              <a:t>Az = 15</a:t>
            </a:r>
            <a:r>
              <a:rPr lang="ru-RU" sz="2400" dirty="0" smtClean="0"/>
              <a:t> тыс.</a:t>
            </a:r>
            <a:r>
              <a:rPr lang="en-US" sz="2400" dirty="0" smtClean="0"/>
              <a:t> </a:t>
            </a:r>
            <a:r>
              <a:rPr lang="ru-RU" sz="2400" dirty="0" smtClean="0"/>
              <a:t>км, Земля</a:t>
            </a:r>
            <a:r>
              <a:rPr lang="en-US" sz="2400" dirty="0" smtClean="0"/>
              <a:t>-</a:t>
            </a:r>
            <a:r>
              <a:rPr lang="ru-RU" sz="2400" dirty="0" smtClean="0"/>
              <a:t>Луна </a:t>
            </a:r>
            <a:r>
              <a:rPr lang="en-US" sz="2400" dirty="0" smtClean="0"/>
              <a:t>L1</a:t>
            </a:r>
            <a:r>
              <a:rPr lang="ru-RU" sz="2400" dirty="0" smtClean="0"/>
              <a:t>, </a:t>
            </a:r>
            <a:r>
              <a:rPr lang="en-US" sz="2400" dirty="0" smtClean="0"/>
              <a:t>σ</a:t>
            </a:r>
            <a:r>
              <a:rPr lang="en-US" sz="2400" baseline="-25000" dirty="0" smtClean="0"/>
              <a:t>r</a:t>
            </a:r>
            <a:r>
              <a:rPr lang="en-US" sz="2400" dirty="0" smtClean="0"/>
              <a:t> = 5 </a:t>
            </a:r>
            <a:r>
              <a:rPr lang="ru-RU" sz="2400" dirty="0" smtClean="0"/>
              <a:t>км, </a:t>
            </a:r>
            <a:r>
              <a:rPr lang="el-GR" sz="2400" dirty="0" smtClean="0"/>
              <a:t>σ</a:t>
            </a:r>
            <a:r>
              <a:rPr lang="en-US" sz="2400" baseline="-25000" dirty="0" smtClean="0"/>
              <a:t>v</a:t>
            </a:r>
            <a:r>
              <a:rPr lang="en-US" sz="2400" dirty="0" smtClean="0"/>
              <a:t> = </a:t>
            </a:r>
            <a:r>
              <a:rPr lang="ru-RU" sz="2400" dirty="0" smtClean="0"/>
              <a:t>5 см/с</a:t>
            </a:r>
            <a:endParaRPr lang="ru-RU" sz="24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264" y="458068"/>
            <a:ext cx="2286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C:\Users\Максим\Desktop\Disk D\Работа -- ИПМ\3 - Конференции\2016.11.09 - Выступление в секторе 2\Рисунки\EML1MC\RELDD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0" y="1537200"/>
            <a:ext cx="6934214" cy="520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57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467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Результаты адаптации перелетов на гало-орбиты вокруг точки </a:t>
            </a:r>
            <a:r>
              <a:rPr lang="en-US" sz="2800" dirty="0" smtClean="0"/>
              <a:t>EM L1</a:t>
            </a:r>
            <a:r>
              <a:rPr lang="ru-RU" sz="2800" dirty="0" smtClean="0"/>
              <a:t> к эфемеридной модели</a:t>
            </a:r>
            <a:endParaRPr lang="ru-RU" sz="28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49333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58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967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Выводы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435280" cy="540060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ru-RU" sz="1900" dirty="0" smtClean="0"/>
              <a:t>Оценены преимущества смены номинальной орбиты вокруг коллинеарной точки либрации с точки зрения затрат топлива, требуемых на спасение миссии после временной задержки коррекции траектории.</a:t>
            </a:r>
          </a:p>
          <a:p>
            <a:pPr>
              <a:spcAft>
                <a:spcPts val="600"/>
              </a:spcAft>
            </a:pPr>
            <a:r>
              <a:rPr lang="ru-RU" sz="1900" dirty="0" smtClean="0"/>
              <a:t>Результаты для системы Земля-Луна и Солнце-Земля показывают, что затраты на перелет могут быть уменьшены на 1-10 м/с, что может продлить время жизни КА на несколько месяцев и даже лет.</a:t>
            </a:r>
          </a:p>
          <a:p>
            <a:pPr>
              <a:spcAft>
                <a:spcPts val="600"/>
              </a:spcAft>
            </a:pPr>
            <a:r>
              <a:rPr lang="ru-RU" sz="1900" dirty="0" smtClean="0"/>
              <a:t>Выигрыш по затратам от перелета на новую орбиту увеличивается с ростом размера орбиты, но размеры орбиты могут измениться существенно (до 25%).</a:t>
            </a:r>
          </a:p>
          <a:p>
            <a:pPr>
              <a:spcAft>
                <a:spcPts val="600"/>
              </a:spcAft>
            </a:pPr>
            <a:r>
              <a:rPr lang="ru-RU" sz="1900" dirty="0" smtClean="0"/>
              <a:t>Выигрыш по затратам незначителен, если длительность задержки меньше половины периода исходной орбиты. При более длительных задержках выигрыш может достигать 30-40%.</a:t>
            </a:r>
          </a:p>
          <a:p>
            <a:pPr>
              <a:spcAft>
                <a:spcPts val="600"/>
              </a:spcAft>
            </a:pPr>
            <a:r>
              <a:rPr lang="ru-RU" sz="1900" dirty="0" smtClean="0"/>
              <a:t>Адаптация результатов для эфемеридной модели показывает, что для перелета на исходную и на новую гало-орбиты требуется меньше затрат топлива, чем в модели </a:t>
            </a:r>
            <a:r>
              <a:rPr lang="en-US" sz="1900" dirty="0" smtClean="0"/>
              <a:t>CR3BP. </a:t>
            </a:r>
            <a:r>
              <a:rPr lang="ru-RU" sz="1900" dirty="0" smtClean="0"/>
              <a:t>Более того, выигрыш от перелета на новую орбиту существенно увеличивается.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59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60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Исследование Солнечной системы МКА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err="1" smtClean="0"/>
              <a:t>CuSP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Lunar IceCube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Lunar Flashlight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NEA </a:t>
            </a:r>
            <a:r>
              <a:rPr lang="en-US" dirty="0"/>
              <a:t>Scout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INSPIRE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DESTINY</a:t>
            </a:r>
            <a:endParaRPr lang="ru-RU" dirty="0"/>
          </a:p>
        </p:txBody>
      </p:sp>
      <p:pic>
        <p:nvPicPr>
          <p:cNvPr id="1026" name="Picture 2" descr="C:\Users\Максим\Desktop\moon-southern_region-w-shadow-l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759" y="2060848"/>
            <a:ext cx="1729141" cy="255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54050" y="4654877"/>
            <a:ext cx="1422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NASA</a:t>
            </a:r>
            <a:r>
              <a:rPr lang="en-US" dirty="0" smtClean="0"/>
              <a:t>: Lunar IceCube</a:t>
            </a:r>
            <a:endParaRPr lang="ru-RU" dirty="0"/>
          </a:p>
        </p:txBody>
      </p:sp>
      <p:pic>
        <p:nvPicPr>
          <p:cNvPr id="1028" name="Picture 4" descr="C:\Users\Максим\Desktop\neascou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91515"/>
            <a:ext cx="2139020" cy="145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0" y="320368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NASA</a:t>
            </a:r>
            <a:r>
              <a:rPr lang="en-US" dirty="0" smtClean="0"/>
              <a:t>: NEA Scout</a:t>
            </a: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23764"/>
            <a:ext cx="2815778" cy="160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95936" y="565195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JAXA</a:t>
            </a:r>
            <a:r>
              <a:rPr lang="en-US" dirty="0" smtClean="0"/>
              <a:t>: DESTINY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257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Положения, выносимые на защиту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400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600" dirty="0"/>
              <a:t>Разработана методика автоматизированного проектирования спиральных траекторий перелета к лунной точке либрации L1 с использованием резонансных </a:t>
            </a:r>
            <a:r>
              <a:rPr lang="ru-RU" sz="1600" dirty="0" smtClean="0"/>
              <a:t>сближений с Луной</a:t>
            </a:r>
            <a:r>
              <a:rPr lang="ru-RU" sz="1600" dirty="0"/>
              <a:t>. Предложен метод проектирования последовательных резонансных сближений.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600" dirty="0" smtClean="0"/>
              <a:t>Проанализированы </a:t>
            </a:r>
            <a:r>
              <a:rPr lang="ru-RU" sz="1600" dirty="0"/>
              <a:t>случаи различных стартовых и терминальных орбит, а также двух типовых ДУ малой тяги. Во всех случаях были получены характеристики траекторий перелета, они сгруппированы в таблицы, где каждой ячейке отвечает </a:t>
            </a:r>
            <a:r>
              <a:rPr lang="ru-RU" sz="1600" dirty="0" smtClean="0"/>
              <a:t>дата старта </a:t>
            </a:r>
            <a:r>
              <a:rPr lang="ru-RU" sz="1600" dirty="0"/>
              <a:t>и ориентация околоземной </a:t>
            </a:r>
            <a:r>
              <a:rPr lang="ru-RU" sz="1600" dirty="0" smtClean="0"/>
              <a:t>орбиты. Найдены оптимальные последовательности резонансных сближений для различных целевых гало-орбит.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600" dirty="0"/>
              <a:t>Построено множество оскулирующих окололунных орбит, получаемых при сходе вдоль неустойчивых многообразий гало-орбит вокруг точек </a:t>
            </a:r>
            <a:r>
              <a:rPr lang="en-US" sz="1600" dirty="0"/>
              <a:t>L1</a:t>
            </a:r>
            <a:r>
              <a:rPr lang="ru-RU" sz="1600" dirty="0"/>
              <a:t> и </a:t>
            </a:r>
            <a:r>
              <a:rPr lang="en-US" sz="1600" dirty="0" smtClean="0"/>
              <a:t>L2</a:t>
            </a:r>
            <a:r>
              <a:rPr lang="ru-RU" sz="1600" dirty="0" smtClean="0"/>
              <a:t>.</a:t>
            </a:r>
            <a:endParaRPr lang="en-US" sz="16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600" dirty="0"/>
              <a:t>Построено множество стабилизированных малой тягой окололунных орбит для случаев </a:t>
            </a:r>
            <a:r>
              <a:rPr lang="ru-RU" sz="1600" dirty="0" smtClean="0"/>
              <a:t>обеих </a:t>
            </a:r>
            <a:r>
              <a:rPr lang="ru-RU" sz="1600" dirty="0"/>
              <a:t>точек либрации и двух аппаратов – в классе </a:t>
            </a:r>
            <a:r>
              <a:rPr lang="ru-RU" sz="1600" dirty="0" smtClean="0"/>
              <a:t>мини </a:t>
            </a:r>
            <a:r>
              <a:rPr lang="ru-RU" sz="1600" dirty="0"/>
              <a:t>и в классе </a:t>
            </a:r>
            <a:r>
              <a:rPr lang="ru-RU" sz="1600" dirty="0" smtClean="0"/>
              <a:t>нано.</a:t>
            </a:r>
            <a:endParaRPr lang="ru-RU" sz="16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600" dirty="0"/>
              <a:t>Оценены преимущества смены номинальной орбиты вокруг коллинеарной точки либрации с точки зрения затрат топлива, требуемых на спасение миссии после вр</a:t>
            </a:r>
            <a:r>
              <a:rPr lang="ru-RU" sz="1600" b="1" i="1" dirty="0"/>
              <a:t>е</a:t>
            </a:r>
            <a:r>
              <a:rPr lang="ru-RU" sz="1600" dirty="0"/>
              <a:t>менной задержки коррекции </a:t>
            </a:r>
            <a:r>
              <a:rPr lang="ru-RU" sz="1600" dirty="0" smtClean="0"/>
              <a:t>траектории. Результаты </a:t>
            </a:r>
            <a:r>
              <a:rPr lang="ru-RU" sz="1600" dirty="0"/>
              <a:t>для системы Земля-Луна и Солнце-Земля показывают, что </a:t>
            </a:r>
            <a:r>
              <a:rPr lang="ru-RU" sz="1600" dirty="0" smtClean="0"/>
              <a:t>смена орбиты </a:t>
            </a:r>
            <a:r>
              <a:rPr lang="ru-RU" sz="1600" dirty="0"/>
              <a:t>может продлить время жизни КА на несколько месяцев и даже </a:t>
            </a:r>
            <a:r>
              <a:rPr lang="ru-RU" sz="1600" dirty="0" smtClean="0"/>
              <a:t>лет.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600" dirty="0" smtClean="0"/>
              <a:t>Показано, что при длительности </a:t>
            </a:r>
            <a:r>
              <a:rPr lang="ru-RU" sz="1600" dirty="0"/>
              <a:t>задержки меньше половины периода исходной </a:t>
            </a:r>
            <a:r>
              <a:rPr lang="ru-RU" sz="1600" dirty="0" smtClean="0"/>
              <a:t>орбиты проводить смену орбиты нецелесообразно. </a:t>
            </a:r>
            <a:r>
              <a:rPr lang="ru-RU" sz="1600" dirty="0"/>
              <a:t>При более длительных задержках выигрыш может </a:t>
            </a:r>
            <a:r>
              <a:rPr lang="ru-RU" sz="1600" dirty="0" smtClean="0"/>
              <a:t>достигать 30-40</a:t>
            </a:r>
            <a:r>
              <a:rPr lang="ru-RU" sz="1600" dirty="0"/>
              <a:t>%.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60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881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публикаций автора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412776"/>
            <a:ext cx="8075240" cy="5256584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ru-RU" sz="1500" dirty="0" smtClean="0"/>
              <a:t>Статьи в журналах, индексируемых ВАК: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500" dirty="0" smtClean="0"/>
              <a:t>Shirobokov</a:t>
            </a:r>
            <a:r>
              <a:rPr lang="en-US" sz="1500" dirty="0"/>
              <a:t>, M., Trofimov, S., Ovchinnikov, M. “Survey of Station-Keeping Techniques </a:t>
            </a:r>
            <a:r>
              <a:rPr lang="en-US" sz="1500" dirty="0" smtClean="0"/>
              <a:t>for</a:t>
            </a:r>
            <a:r>
              <a:rPr lang="ru-RU" sz="1500" dirty="0" smtClean="0"/>
              <a:t> </a:t>
            </a:r>
            <a:r>
              <a:rPr lang="en-US" sz="1500" dirty="0" smtClean="0"/>
              <a:t>Libration </a:t>
            </a:r>
            <a:r>
              <a:rPr lang="en-US" sz="1500" dirty="0"/>
              <a:t>Point Orbits,” Journal of Guidance, Control, and </a:t>
            </a:r>
            <a:r>
              <a:rPr lang="en-US" sz="1500" dirty="0" smtClean="0"/>
              <a:t>Dynamics</a:t>
            </a:r>
            <a:r>
              <a:rPr lang="ru-RU" sz="1500" dirty="0" smtClean="0"/>
              <a:t>. </a:t>
            </a:r>
            <a:r>
              <a:rPr lang="en-US" sz="1500" dirty="0" smtClean="0"/>
              <a:t>URL:</a:t>
            </a:r>
            <a:r>
              <a:rPr lang="ru-RU" sz="1500" dirty="0" smtClean="0"/>
              <a:t> </a:t>
            </a:r>
            <a:r>
              <a:rPr lang="en-US" sz="1500" dirty="0" smtClean="0">
                <a:hlinkClick r:id="rId2"/>
              </a:rPr>
              <a:t>http</a:t>
            </a:r>
            <a:r>
              <a:rPr lang="en-US" sz="1500" dirty="0">
                <a:hlinkClick r:id="rId2"/>
              </a:rPr>
              <a:t>://</a:t>
            </a:r>
            <a:r>
              <a:rPr lang="en-US" sz="1500" dirty="0" smtClean="0">
                <a:hlinkClick r:id="rId2"/>
              </a:rPr>
              <a:t>dx.doi.org/10.2514/1.G001850</a:t>
            </a:r>
            <a:endParaRPr lang="ru-RU" sz="15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500" dirty="0"/>
              <a:t>Shirobokov, M., Trofimov, S., Ovchinnikov, M. “Recovery of Halo Orbit Missions in </a:t>
            </a:r>
            <a:r>
              <a:rPr lang="en-US" sz="1500" dirty="0" smtClean="0"/>
              <a:t>Case</a:t>
            </a:r>
            <a:r>
              <a:rPr lang="ru-RU" sz="1500" dirty="0" smtClean="0"/>
              <a:t> </a:t>
            </a:r>
            <a:r>
              <a:rPr lang="en-US" sz="1500" dirty="0" smtClean="0"/>
              <a:t>of </a:t>
            </a:r>
            <a:r>
              <a:rPr lang="en-US" sz="1500" dirty="0"/>
              <a:t>Contingent Station-Keeping Maneuver Delay,” Advances in Space Research, 2016, </a:t>
            </a:r>
            <a:r>
              <a:rPr lang="en-US" sz="1500" dirty="0" smtClean="0"/>
              <a:t>Vol.</a:t>
            </a:r>
            <a:r>
              <a:rPr lang="ru-RU" sz="1500" dirty="0" smtClean="0"/>
              <a:t> </a:t>
            </a:r>
            <a:r>
              <a:rPr lang="en-US" sz="1500" dirty="0" smtClean="0"/>
              <a:t>58</a:t>
            </a:r>
            <a:r>
              <a:rPr lang="en-US" sz="1500" dirty="0"/>
              <a:t>, No. 9, 1807–1818. URL: </a:t>
            </a:r>
            <a:r>
              <a:rPr lang="en-US" sz="1500" dirty="0">
                <a:hlinkClick r:id="rId3"/>
              </a:rPr>
              <a:t>http://</a:t>
            </a:r>
            <a:r>
              <a:rPr lang="en-US" sz="1500" dirty="0" smtClean="0">
                <a:hlinkClick r:id="rId3"/>
              </a:rPr>
              <a:t>dx.doi.org/10.1016/j.asr.2016.07.003</a:t>
            </a:r>
            <a:endParaRPr lang="ru-RU" sz="15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500" dirty="0" smtClean="0"/>
              <a:t>Shirobokov</a:t>
            </a:r>
            <a:r>
              <a:rPr lang="en-US" sz="1500" dirty="0"/>
              <a:t>, M., Trofimov, S. “Parametric Analysis of Low-Thrust Lunar Transfers </a:t>
            </a:r>
            <a:r>
              <a:rPr lang="en-US" sz="1500" dirty="0" smtClean="0"/>
              <a:t>with</a:t>
            </a:r>
            <a:r>
              <a:rPr lang="ru-RU" sz="1500" dirty="0" smtClean="0"/>
              <a:t> </a:t>
            </a:r>
            <a:r>
              <a:rPr lang="en-US" sz="1500" dirty="0" smtClean="0"/>
              <a:t>Resonant </a:t>
            </a:r>
            <a:r>
              <a:rPr lang="en-US" sz="1500" dirty="0"/>
              <a:t>Encounters,” Advances in the Astronautical Sciences, 2016, Vol. 158, 579–603</a:t>
            </a:r>
            <a:r>
              <a:rPr lang="en-US" sz="1500" dirty="0" smtClean="0"/>
              <a:t>.</a:t>
            </a:r>
            <a:endParaRPr lang="ru-RU" sz="15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500" dirty="0"/>
              <a:t>Ovchinnikov, M., Shirobokov, M., Trofimov, S. “Recovery of lunar libration point </a:t>
            </a:r>
            <a:r>
              <a:rPr lang="en-US" sz="1500" dirty="0" smtClean="0"/>
              <a:t>missions</a:t>
            </a:r>
            <a:r>
              <a:rPr lang="ru-RU" sz="1500" dirty="0" smtClean="0"/>
              <a:t> </a:t>
            </a:r>
            <a:r>
              <a:rPr lang="en-US" sz="1500" dirty="0" smtClean="0"/>
              <a:t>in </a:t>
            </a:r>
            <a:r>
              <a:rPr lang="en-US" sz="1500" dirty="0"/>
              <a:t>case of contingency correction maneuver delay,” Proceedings of the International </a:t>
            </a:r>
            <a:r>
              <a:rPr lang="en-US" sz="1500" dirty="0" smtClean="0"/>
              <a:t>Astronautical</a:t>
            </a:r>
            <a:r>
              <a:rPr lang="ru-RU" sz="1500" dirty="0" smtClean="0"/>
              <a:t> </a:t>
            </a:r>
            <a:r>
              <a:rPr lang="en-US" sz="1500" dirty="0" smtClean="0"/>
              <a:t>Congress</a:t>
            </a:r>
            <a:r>
              <a:rPr lang="en-US" sz="1500" dirty="0"/>
              <a:t>, IAC, 2015, Vol. 8, pp. 5771–5791</a:t>
            </a:r>
            <a:r>
              <a:rPr lang="en-US" sz="1500" dirty="0" smtClean="0"/>
              <a:t>.</a:t>
            </a:r>
            <a:endParaRPr lang="ru-RU" sz="1500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500" dirty="0"/>
              <a:t>Shirobokov, M., Trofimov, S. “Thruster Failure Recovery Strategies for Libration </a:t>
            </a:r>
            <a:r>
              <a:rPr lang="en-US" sz="1500" dirty="0" smtClean="0"/>
              <a:t>Point</a:t>
            </a:r>
            <a:r>
              <a:rPr lang="ru-RU" sz="1500" dirty="0" smtClean="0"/>
              <a:t> </a:t>
            </a:r>
            <a:r>
              <a:rPr lang="en-US" sz="1500" dirty="0" smtClean="0"/>
              <a:t>Missions</a:t>
            </a:r>
            <a:r>
              <a:rPr lang="en-US" sz="1500" dirty="0"/>
              <a:t>,” Advances in the Astronautical Sciences, 2015, Vol. 153, 1383–1391</a:t>
            </a:r>
            <a:r>
              <a:rPr lang="en-US" sz="1500" dirty="0" smtClean="0"/>
              <a:t>.</a:t>
            </a:r>
            <a:endParaRPr lang="ru-RU" sz="1500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ru-RU" sz="1500" dirty="0" smtClean="0"/>
              <a:t>Результаты исследований были также доложены на конференциях</a:t>
            </a:r>
            <a:r>
              <a:rPr lang="en-US" sz="1500" dirty="0" smtClean="0"/>
              <a:t> AAS/AIAA Space Flight Mechanics Meeting, </a:t>
            </a:r>
            <a:r>
              <a:rPr lang="en-US" sz="1500" dirty="0"/>
              <a:t>IAA Conference on Dynamics and Control of Space </a:t>
            </a:r>
            <a:r>
              <a:rPr lang="en-US" sz="1500" dirty="0" smtClean="0"/>
              <a:t>Systems, </a:t>
            </a:r>
            <a:r>
              <a:rPr lang="ru-RU" sz="1500" dirty="0" smtClean="0"/>
              <a:t>Всероссийском съезде по фундаментальным проблемам теоретической и прикладной механики, Академических чтениях по космонавтике, конференциях МФТИ, а также на научных семинарах сектора 2 и сектора 4 отдела 5 Института прикладной математики им. М.В. Келдыша РАН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61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497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Математические инструменты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18457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ru-RU" sz="2800" dirty="0" smtClean="0"/>
              <a:t>Квазипериодические орбиты вокруг точек либрации (либрационные орбиты)</a:t>
            </a:r>
          </a:p>
          <a:p>
            <a:pPr>
              <a:spcAft>
                <a:spcPts val="600"/>
              </a:spcAft>
            </a:pPr>
            <a:r>
              <a:rPr lang="ru-RU" sz="2800" dirty="0" smtClean="0"/>
              <a:t>Устойчивые и неустойчивые инвариантные многообразия, связанные с </a:t>
            </a:r>
            <a:r>
              <a:rPr lang="ru-RU" sz="2800" dirty="0" err="1" smtClean="0"/>
              <a:t>либрационными</a:t>
            </a:r>
            <a:r>
              <a:rPr lang="ru-RU" sz="2800" dirty="0" smtClean="0"/>
              <a:t> орбитами</a:t>
            </a:r>
          </a:p>
          <a:p>
            <a:pPr>
              <a:spcAft>
                <a:spcPts val="600"/>
              </a:spcAft>
            </a:pPr>
            <a:r>
              <a:rPr lang="ru-RU" sz="2800" dirty="0" smtClean="0"/>
              <a:t>Граница слабой устойчивости</a:t>
            </a:r>
          </a:p>
          <a:p>
            <a:pPr>
              <a:spcAft>
                <a:spcPts val="600"/>
              </a:spcAft>
            </a:pPr>
            <a:r>
              <a:rPr lang="ru-RU" sz="2800" dirty="0" smtClean="0"/>
              <a:t>Резонансные орбиты и связанные с ними инвариантные многообразия</a:t>
            </a:r>
          </a:p>
          <a:p>
            <a:r>
              <a:rPr lang="ru-RU" sz="2800" dirty="0" smtClean="0"/>
              <a:t>Резонансные сближения с возмущающим телом</a:t>
            </a:r>
            <a:endParaRPr lang="ru-RU" sz="28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822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Ключевые исследования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84176"/>
            <a:ext cx="8496944" cy="5141168"/>
          </a:xfrm>
        </p:spPr>
        <p:txBody>
          <a:bodyPr>
            <a:normAutofit fontScale="85000"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ru-RU" b="1" dirty="0" smtClean="0"/>
              <a:t>Либрационные орбиты: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ru-RU" sz="2400" dirty="0" err="1" smtClean="0"/>
              <a:t>Лидов</a:t>
            </a:r>
            <a:r>
              <a:rPr lang="ru-RU" sz="2400" dirty="0" smtClean="0"/>
              <a:t> и др. (1976-1993), </a:t>
            </a:r>
            <a:r>
              <a:rPr lang="ru-RU" sz="2400" dirty="0" err="1" smtClean="0"/>
              <a:t>Эльясберг</a:t>
            </a:r>
            <a:r>
              <a:rPr lang="ru-RU" sz="2400" dirty="0" smtClean="0"/>
              <a:t> (1986), </a:t>
            </a:r>
            <a:r>
              <a:rPr lang="ru-RU" sz="2400" dirty="0" err="1" smtClean="0"/>
              <a:t>Шейхет</a:t>
            </a:r>
            <a:r>
              <a:rPr lang="ru-RU" sz="2400" dirty="0" smtClean="0"/>
              <a:t> (1987), Евтеев (1987), Коган (</a:t>
            </a:r>
            <a:r>
              <a:rPr lang="ru-RU" sz="2400" dirty="0"/>
              <a:t>1992</a:t>
            </a:r>
            <a:r>
              <a:rPr lang="ru-RU" sz="2400" dirty="0" smtClean="0"/>
              <a:t>)</a:t>
            </a:r>
            <a:r>
              <a:rPr lang="en-US" sz="2400" dirty="0" smtClean="0"/>
              <a:t>,</a:t>
            </a:r>
            <a:r>
              <a:rPr lang="ru-RU" sz="2400" dirty="0" smtClean="0"/>
              <a:t> </a:t>
            </a:r>
            <a:r>
              <a:rPr lang="ru-RU" sz="2400" dirty="0" err="1"/>
              <a:t>Крейсман</a:t>
            </a:r>
            <a:r>
              <a:rPr lang="ru-RU" sz="2400" dirty="0"/>
              <a:t> (2005-н.в.), </a:t>
            </a:r>
            <a:r>
              <a:rPr lang="ru-RU" sz="2400" dirty="0" err="1"/>
              <a:t>Батхин</a:t>
            </a:r>
            <a:r>
              <a:rPr lang="ru-RU" sz="2400" dirty="0"/>
              <a:t> (2010-2014</a:t>
            </a:r>
            <a:r>
              <a:rPr lang="ru-RU" sz="2400" dirty="0" smtClean="0"/>
              <a:t>)</a:t>
            </a:r>
            <a:r>
              <a:rPr lang="en-US" sz="2400" dirty="0" smtClean="0"/>
              <a:t>, </a:t>
            </a:r>
            <a:r>
              <a:rPr lang="ru-RU" sz="2400" dirty="0" err="1" smtClean="0"/>
              <a:t>Брюно</a:t>
            </a:r>
            <a:r>
              <a:rPr lang="ru-RU" sz="2400" dirty="0" smtClean="0"/>
              <a:t> и Варин (2007,2008), </a:t>
            </a:r>
            <a:r>
              <a:rPr lang="en-US" sz="2400" dirty="0" err="1" smtClean="0"/>
              <a:t>Breakwell</a:t>
            </a:r>
            <a:r>
              <a:rPr lang="ru-RU" sz="2400" dirty="0" smtClean="0"/>
              <a:t> (1984), </a:t>
            </a:r>
            <a:r>
              <a:rPr lang="en-US" sz="2400" dirty="0" smtClean="0"/>
              <a:t>Howell </a:t>
            </a:r>
            <a:r>
              <a:rPr lang="ru-RU" sz="2400" dirty="0" smtClean="0"/>
              <a:t>(1984-1994), </a:t>
            </a:r>
            <a:r>
              <a:rPr lang="en-US" sz="2400" dirty="0" smtClean="0"/>
              <a:t>Gómez et al</a:t>
            </a:r>
            <a:r>
              <a:rPr lang="ru-RU" sz="2400" dirty="0" smtClean="0"/>
              <a:t>. (1986), </a:t>
            </a:r>
            <a:r>
              <a:rPr lang="en-US" sz="2400" dirty="0" smtClean="0"/>
              <a:t>Farquhar </a:t>
            </a:r>
            <a:r>
              <a:rPr lang="ru-RU" sz="2400" dirty="0" smtClean="0"/>
              <a:t>(1970), </a:t>
            </a:r>
            <a:r>
              <a:rPr lang="en-US" sz="2400" dirty="0" smtClean="0"/>
              <a:t>Scheeres</a:t>
            </a:r>
            <a:r>
              <a:rPr lang="ru-RU" sz="2400" dirty="0" smtClean="0"/>
              <a:t> </a:t>
            </a:r>
            <a:r>
              <a:rPr lang="en-US" sz="2400" dirty="0" smtClean="0"/>
              <a:t>et al</a:t>
            </a:r>
            <a:r>
              <a:rPr lang="ru-RU" sz="2400" dirty="0" smtClean="0"/>
              <a:t>. (2009,2012</a:t>
            </a:r>
            <a:r>
              <a:rPr lang="ru-RU" sz="2400" dirty="0" smtClean="0"/>
              <a:t>), Тучин, Ильин и др. </a:t>
            </a:r>
            <a:r>
              <a:rPr lang="ru-RU" sz="2400" smtClean="0"/>
              <a:t>(2010-2015)</a:t>
            </a:r>
            <a:endParaRPr lang="ru-RU" sz="2400" dirty="0" smtClean="0"/>
          </a:p>
          <a:p>
            <a:pPr marL="0" indent="0">
              <a:spcAft>
                <a:spcPts val="600"/>
              </a:spcAft>
              <a:buNone/>
            </a:pPr>
            <a:r>
              <a:rPr lang="ru-RU" b="1" dirty="0" smtClean="0"/>
              <a:t>Инвариантные многообразия: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dirty="0" smtClean="0"/>
              <a:t>Gómez</a:t>
            </a:r>
            <a:r>
              <a:rPr lang="ru-RU" sz="2400" dirty="0" smtClean="0"/>
              <a:t>, </a:t>
            </a:r>
            <a:r>
              <a:rPr lang="en-US" sz="2400" dirty="0" smtClean="0"/>
              <a:t>Koon</a:t>
            </a:r>
            <a:r>
              <a:rPr lang="ru-RU" sz="2400" dirty="0" smtClean="0"/>
              <a:t>, </a:t>
            </a:r>
            <a:r>
              <a:rPr lang="en-US" sz="2400" dirty="0" err="1" smtClean="0"/>
              <a:t>Simó</a:t>
            </a:r>
            <a:r>
              <a:rPr lang="ru-RU" sz="2400" dirty="0" smtClean="0"/>
              <a:t>, </a:t>
            </a:r>
            <a:r>
              <a:rPr lang="en-US" sz="2400" dirty="0" smtClean="0"/>
              <a:t>Lo</a:t>
            </a:r>
            <a:r>
              <a:rPr lang="ru-RU" sz="2400" dirty="0" smtClean="0"/>
              <a:t>, </a:t>
            </a:r>
            <a:r>
              <a:rPr lang="en-US" sz="2400" dirty="0" err="1" smtClean="0"/>
              <a:t>Masdemont</a:t>
            </a:r>
            <a:r>
              <a:rPr lang="ru-RU" sz="2400" dirty="0" smtClean="0"/>
              <a:t>, </a:t>
            </a:r>
            <a:r>
              <a:rPr lang="en-US" sz="2400" dirty="0" smtClean="0"/>
              <a:t>Ross </a:t>
            </a:r>
            <a:r>
              <a:rPr lang="ru-RU" sz="2400" dirty="0" smtClean="0"/>
              <a:t>(1998-2005), </a:t>
            </a:r>
            <a:r>
              <a:rPr lang="en-US" sz="2400" dirty="0" smtClean="0"/>
              <a:t>Scheeres et al</a:t>
            </a:r>
            <a:r>
              <a:rPr lang="ru-RU" sz="2400" dirty="0" smtClean="0"/>
              <a:t>. (2001)</a:t>
            </a:r>
            <a:endParaRPr lang="ru-RU" sz="2400" dirty="0"/>
          </a:p>
          <a:p>
            <a:pPr marL="0" indent="0">
              <a:spcAft>
                <a:spcPts val="600"/>
              </a:spcAft>
              <a:buNone/>
            </a:pPr>
            <a:r>
              <a:rPr lang="ru-RU" b="1" dirty="0" smtClean="0"/>
              <a:t>Граница слабой устойчивости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dirty="0" smtClean="0"/>
              <a:t>Belbruno</a:t>
            </a:r>
            <a:r>
              <a:rPr lang="ru-RU" sz="2400" dirty="0" smtClean="0"/>
              <a:t>, </a:t>
            </a:r>
            <a:r>
              <a:rPr lang="en-US" sz="2400" dirty="0" err="1" smtClean="0"/>
              <a:t>Topputo</a:t>
            </a:r>
            <a:r>
              <a:rPr lang="ru-RU" sz="2400" dirty="0" smtClean="0"/>
              <a:t>, </a:t>
            </a:r>
            <a:r>
              <a:rPr lang="en-US" sz="2400" dirty="0"/>
              <a:t>Gómez </a:t>
            </a:r>
            <a:r>
              <a:rPr lang="en-US" sz="2400" dirty="0" smtClean="0"/>
              <a:t>et al</a:t>
            </a:r>
            <a:r>
              <a:rPr lang="ru-RU" sz="2400" dirty="0" smtClean="0"/>
              <a:t>. (1993-2009), Ивашкин (2001-2004)</a:t>
            </a:r>
            <a:endParaRPr lang="ru-RU" sz="2400" dirty="0"/>
          </a:p>
          <a:p>
            <a:pPr marL="0" indent="0">
              <a:spcAft>
                <a:spcPts val="600"/>
              </a:spcAft>
              <a:buNone/>
            </a:pPr>
            <a:r>
              <a:rPr lang="ru-RU" b="1" dirty="0" smtClean="0"/>
              <a:t>Резонансные орбиты: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ru-RU" sz="2200" dirty="0" smtClean="0"/>
              <a:t>Коган (1987), </a:t>
            </a:r>
            <a:r>
              <a:rPr lang="en-US" sz="2200" dirty="0" smtClean="0"/>
              <a:t>Ross and Scheeres </a:t>
            </a:r>
            <a:r>
              <a:rPr lang="ru-RU" sz="2200" dirty="0" smtClean="0"/>
              <a:t>(2007), </a:t>
            </a:r>
            <a:r>
              <a:rPr lang="en-US" sz="2200" dirty="0" smtClean="0"/>
              <a:t>Lantoine</a:t>
            </a:r>
            <a:r>
              <a:rPr lang="ru-RU" sz="2200" dirty="0" smtClean="0"/>
              <a:t>, </a:t>
            </a:r>
            <a:r>
              <a:rPr lang="en-US" sz="2200" dirty="0" err="1" smtClean="0"/>
              <a:t>Russel</a:t>
            </a:r>
            <a:r>
              <a:rPr lang="ru-RU" sz="2200" dirty="0" smtClean="0"/>
              <a:t>, </a:t>
            </a:r>
            <a:r>
              <a:rPr lang="en-US" sz="2200" dirty="0" err="1" smtClean="0"/>
              <a:t>Campagnola</a:t>
            </a:r>
            <a:r>
              <a:rPr lang="en-US" sz="2200" dirty="0" smtClean="0"/>
              <a:t> </a:t>
            </a:r>
            <a:r>
              <a:rPr lang="ru-RU" sz="2200" dirty="0" smtClean="0"/>
              <a:t>(2011), </a:t>
            </a:r>
            <a:r>
              <a:rPr lang="en-US" sz="2200" dirty="0" smtClean="0"/>
              <a:t>Alessi et al</a:t>
            </a:r>
            <a:r>
              <a:rPr lang="ru-RU" sz="2200" dirty="0" smtClean="0"/>
              <a:t>. (2013)</a:t>
            </a:r>
            <a:endParaRPr lang="ru-RU" sz="2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381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данной работы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251520" y="1628800"/>
            <a:ext cx="4104456" cy="1800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Технологии</a:t>
            </a:r>
            <a:endParaRPr lang="ru-RU" sz="4000" dirty="0"/>
          </a:p>
        </p:txBody>
      </p:sp>
      <p:sp>
        <p:nvSpPr>
          <p:cNvPr id="6" name="Овал 5"/>
          <p:cNvSpPr/>
          <p:nvPr/>
        </p:nvSpPr>
        <p:spPr>
          <a:xfrm>
            <a:off x="4789326" y="1628800"/>
            <a:ext cx="4104456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Математика</a:t>
            </a:r>
            <a:endParaRPr lang="ru-RU" sz="4000" dirty="0"/>
          </a:p>
        </p:txBody>
      </p:sp>
      <p:sp>
        <p:nvSpPr>
          <p:cNvPr id="9" name="Овал 8"/>
          <p:cNvSpPr/>
          <p:nvPr/>
        </p:nvSpPr>
        <p:spPr>
          <a:xfrm>
            <a:off x="2405894" y="4221088"/>
            <a:ext cx="4326346" cy="18002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Новые возможности</a:t>
            </a:r>
            <a:endParaRPr lang="ru-RU" sz="4000" dirty="0"/>
          </a:p>
        </p:txBody>
      </p:sp>
      <p:cxnSp>
        <p:nvCxnSpPr>
          <p:cNvPr id="11" name="Прямая со стрелкой 10"/>
          <p:cNvCxnSpPr>
            <a:stCxn id="4" idx="4"/>
            <a:endCxn id="9" idx="0"/>
          </p:cNvCxnSpPr>
          <p:nvPr/>
        </p:nvCxnSpPr>
        <p:spPr>
          <a:xfrm>
            <a:off x="2303748" y="3429000"/>
            <a:ext cx="2265319" cy="792088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6" idx="4"/>
            <a:endCxn id="9" idx="0"/>
          </p:cNvCxnSpPr>
          <p:nvPr/>
        </p:nvCxnSpPr>
        <p:spPr>
          <a:xfrm flipH="1">
            <a:off x="4569067" y="3429000"/>
            <a:ext cx="2272487" cy="792088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72722" y="2896198"/>
            <a:ext cx="63396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С учетом имеющихся технологий изучить </a:t>
            </a:r>
            <a:r>
              <a:rPr lang="ru-RU" sz="3200" b="1" dirty="0" smtClean="0"/>
              <a:t>возможности</a:t>
            </a:r>
            <a:r>
              <a:rPr lang="ru-RU" sz="3200" dirty="0" smtClean="0"/>
              <a:t> полетов МКА в дальний космос, которые предоставляет </a:t>
            </a:r>
            <a:r>
              <a:rPr lang="ru-RU" sz="3200" b="1" dirty="0" smtClean="0"/>
              <a:t>динамика</a:t>
            </a:r>
            <a:endParaRPr lang="ru-RU" sz="3200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</a:t>
            </a:fld>
            <a:r>
              <a:rPr lang="ru-RU" smtClean="0"/>
              <a:t>/61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07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6509</TotalTime>
  <Words>9093</Words>
  <Application>Microsoft Office PowerPoint</Application>
  <PresentationFormat>Экран (4:3)</PresentationFormat>
  <Paragraphs>740</Paragraphs>
  <Slides>61</Slides>
  <Notes>57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Тема Office</vt:lpstr>
      <vt:lpstr>Семинар отдела №5 Институт прикладной математики  им. М. В. Келдыша РАН 2 февраля 2017 г.   Баллистико-навигационные аспекты миссий малых космических аппаратов  к Луне и точкам либрации  М.Г. Широбоков  по материалам диссертационной работы на соискание   ученой степени кандидата физико-математических наук  научный руководитель д.ф.-м.н. М.Ю. Овчинников</vt:lpstr>
      <vt:lpstr>Структура доклада</vt:lpstr>
      <vt:lpstr>Тренд на увеличение числа малых космических аппаратов (МКА)</vt:lpstr>
      <vt:lpstr>Задачи, решаемые МКА</vt:lpstr>
      <vt:lpstr>Технологии для  межпланетных перелетов</vt:lpstr>
      <vt:lpstr>Исследование Солнечной системы МКА</vt:lpstr>
      <vt:lpstr>Математические инструменты</vt:lpstr>
      <vt:lpstr>Ключевые исследования</vt:lpstr>
      <vt:lpstr>Цель данной работы</vt:lpstr>
      <vt:lpstr>Маршрутная карта</vt:lpstr>
      <vt:lpstr>Северные и южные гало-орбиты вокруг точки L1 системы Земля-Луна</vt:lpstr>
      <vt:lpstr>Рассматриваемые в работе задачи</vt:lpstr>
      <vt:lpstr>Структура доклада</vt:lpstr>
      <vt:lpstr>Типы перелетов к Луне</vt:lpstr>
      <vt:lpstr>Некоторые особенности построения  спиральных траекторий к Луне </vt:lpstr>
      <vt:lpstr>Подъем орбиты КА при сближении с Луной</vt:lpstr>
      <vt:lpstr>Исследование резонансных сближений</vt:lpstr>
      <vt:lpstr>Постановка задачи</vt:lpstr>
      <vt:lpstr>Параметры КА и двигателя</vt:lpstr>
      <vt:lpstr>Основные этапы перелета</vt:lpstr>
      <vt:lpstr>Алгоритм построения траектории</vt:lpstr>
      <vt:lpstr>Третий этап: резонансные орбиты</vt:lpstr>
      <vt:lpstr>Третий этап: расчет резонансных сближений (пример для последовательности 5:2      3:1)</vt:lpstr>
      <vt:lpstr>Подзадачи второго этапа</vt:lpstr>
      <vt:lpstr>Характеристики первого этапа</vt:lpstr>
      <vt:lpstr>Последовательности резонансов на третьем этапе</vt:lpstr>
      <vt:lpstr>Рассматриваемые случаи  на втором этапе</vt:lpstr>
      <vt:lpstr>Характеристики целых траекторий ГПО, мини-ДУ, Az = 35 000 км</vt:lpstr>
      <vt:lpstr>Быстрый перелет на третьем этапе</vt:lpstr>
      <vt:lpstr>Выводы</vt:lpstr>
      <vt:lpstr>Структура доклада</vt:lpstr>
      <vt:lpstr>Постановка задачи</vt:lpstr>
      <vt:lpstr>Оскулирующие параметры окололунных орбит при сходе по неустойчивому многообразию гало-орбит вокруг L1</vt:lpstr>
      <vt:lpstr>Интерес к околополярным орбитам</vt:lpstr>
      <vt:lpstr>Распределение более и менее устойчивых оскулирующих окололунных орбит при сходе по неустойчивому многообразию гало-орбит вокруг L1</vt:lpstr>
      <vt:lpstr>Стабилизация окололунных орбит малой тягой</vt:lpstr>
      <vt:lpstr>Пример стабилизации траектории малой тягой в окрестности Луны</vt:lpstr>
      <vt:lpstr>Стабилизируемые и нестабилизируемые орбиты при сходе вдоль неустойчивого многообразия гало-орбит вокруг L1</vt:lpstr>
      <vt:lpstr>Стабилизированные малой тягой окололунные орбиты при сходе по неустойчивому многообразию гало-орбит вокруг L1 Миниаппарат: 250 кг, СПД-100В</vt:lpstr>
      <vt:lpstr>Стабилизированные малой тягой окололунные орбиты при сходе по неустойчивому многообразию гало-орбит вокруг L1 Наноаппарат: 9 кг, BIT-3</vt:lpstr>
      <vt:lpstr>Выводы</vt:lpstr>
      <vt:lpstr>Структура доклада</vt:lpstr>
      <vt:lpstr>Миссии к коллинеарным  точкам либрации</vt:lpstr>
      <vt:lpstr>Особенности движения  вокруг точек либрации</vt:lpstr>
      <vt:lpstr>Статистический анализ  нештатных ситуаций</vt:lpstr>
      <vt:lpstr>Временная потеря управления  в межпланетных миссиях</vt:lpstr>
      <vt:lpstr>Постановка задачи</vt:lpstr>
      <vt:lpstr>Постановка задачи (прод.)</vt:lpstr>
      <vt:lpstr>Классы рассматриваемых задач</vt:lpstr>
      <vt:lpstr>Перелет на новую орбиту</vt:lpstr>
      <vt:lpstr>Оптимизационная задача  и ее решение</vt:lpstr>
      <vt:lpstr>Исследуемые характеристики перелетов</vt:lpstr>
      <vt:lpstr>Пример перелета на исходную и новую гало-орбиту, отклонение вдоль неустойчивого многообразия,  Земля-Луна L1, σr = 5 км, σv = 5 см/с</vt:lpstr>
      <vt:lpstr>Характеристики перелетов, точки L1/L2 Земля-Луна, σr = 5 км, σv = 5 см/с</vt:lpstr>
      <vt:lpstr>Серия испытаний Монте-Карло</vt:lpstr>
      <vt:lpstr>Диаграмма размаха величины         в серии 200 испытаний Монте-Карло, сбой коррекции в наивысшей точке, Az = 15 тыс. км, Земля-Луна L1, σr = 5 км, σv = 5 см/с</vt:lpstr>
      <vt:lpstr>Презентация PowerPoint</vt:lpstr>
      <vt:lpstr>Результаты адаптации перелетов на гало-орбиты вокруг точки EM L1 к эфемеридной модели</vt:lpstr>
      <vt:lpstr>Выводы</vt:lpstr>
      <vt:lpstr>Положения, выносимые на защиту</vt:lpstr>
      <vt:lpstr>Список публикаций автора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Семинар сектора №4 ИПМ им. М.В.Келдыша РАН 27 декабря 2016 г.    Параметрический анализ  траекторий перелета к Луне на малой тяге  с использованием резонансных сближений  </dc:title>
  <dc:creator>Максим</dc:creator>
  <cp:lastModifiedBy>Максим</cp:lastModifiedBy>
  <cp:revision>628</cp:revision>
  <dcterms:created xsi:type="dcterms:W3CDTF">2016-12-25T19:59:57Z</dcterms:created>
  <dcterms:modified xsi:type="dcterms:W3CDTF">2017-02-02T15:46:15Z</dcterms:modified>
</cp:coreProperties>
</file>