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95" r:id="rId4"/>
    <p:sldId id="297" r:id="rId5"/>
    <p:sldId id="259" r:id="rId6"/>
    <p:sldId id="260" r:id="rId7"/>
    <p:sldId id="261" r:id="rId8"/>
    <p:sldId id="262" r:id="rId9"/>
    <p:sldId id="276" r:id="rId10"/>
    <p:sldId id="277" r:id="rId11"/>
    <p:sldId id="264" r:id="rId12"/>
    <p:sldId id="263" r:id="rId13"/>
    <p:sldId id="265" r:id="rId14"/>
    <p:sldId id="266" r:id="rId15"/>
    <p:sldId id="267" r:id="rId16"/>
    <p:sldId id="298" r:id="rId17"/>
    <p:sldId id="279" r:id="rId18"/>
    <p:sldId id="281" r:id="rId19"/>
    <p:sldId id="270" r:id="rId20"/>
    <p:sldId id="280" r:id="rId21"/>
    <p:sldId id="271" r:id="rId22"/>
    <p:sldId id="272" r:id="rId23"/>
    <p:sldId id="273" r:id="rId24"/>
    <p:sldId id="274" r:id="rId2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nil" initials="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73519" autoAdjust="0"/>
  </p:normalViewPr>
  <p:slideViewPr>
    <p:cSldViewPr>
      <p:cViewPr varScale="1">
        <p:scale>
          <a:sx n="108" d="100"/>
          <a:sy n="108" d="100"/>
        </p:scale>
        <p:origin x="-1608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655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4" Type="http://schemas.openxmlformats.org/officeDocument/2006/relationships/image" Target="../media/image5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399BFD-0EB7-4A24-B50B-46348997E06E}" type="datetimeFigureOut">
              <a:rPr lang="ru-RU" smtClean="0"/>
              <a:t>25.06.2019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447CE-C6D4-4F6D-955C-05F5C0580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990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447CE-C6D4-4F6D-955C-05F5C0580F6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19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Сначала определяются начальные условия для интегрирования уравнений относительного движения и уравнений углового движения для обоих спутников. Затем с использованием вектора текущего состояния вычисляется относительный дрейф и с использованием получается требуемое значение управления. Это значение аэродинамической силы может быть достигнуто, если будет реализована определенная ориентация обоих спутников. Используя модель аэродинамической силы , рассчитываются необходимые углы ориентации аппарата относительно набегающего потока. После этого магнитное управление направлено на стабилизацию спутника относительно требуемого положения.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управления угловым движением используется механический момент от взаимодействия магнитных катушек с магнитным полем Земли, который равен ,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447CE-C6D4-4F6D-955C-05F5C0580F6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397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447CE-C6D4-4F6D-955C-05F5C0580F6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640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рис. 31 представлены значения требуемого и фактического угла ориентации относительно набегающего потока для одного из спутников в рое. Точность реализации требуемых углов составляла около 20 градусов. Несмотря на невысокую точность реализации требуемого управления, формируется рой спутников. На рис. 32 показаны значения магнитных дипольных моментов катушек во время управления.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447CE-C6D4-4F6D-955C-05F5C0580F6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142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начале будет</a:t>
            </a:r>
            <a:r>
              <a:rPr lang="ru-RU" baseline="0" dirty="0" smtClean="0"/>
              <a:t> некоторое введение в тематику и актуальность </a:t>
            </a:r>
          </a:p>
          <a:p>
            <a:r>
              <a:rPr lang="ru-RU" baseline="0" dirty="0" smtClean="0"/>
              <a:t>В первой главе я решала задаче формирования роя </a:t>
            </a:r>
            <a:r>
              <a:rPr lang="ru-RU" baseline="0" dirty="0" err="1" smtClean="0"/>
              <a:t>наноспутников</a:t>
            </a:r>
            <a:r>
              <a:rPr lang="ru-RU" baseline="0" dirty="0" smtClean="0"/>
              <a:t> </a:t>
            </a:r>
          </a:p>
          <a:p>
            <a:r>
              <a:rPr lang="ru-RU" baseline="0" dirty="0" smtClean="0"/>
              <a:t>Далее во второй главе задача ограниченного движения роя </a:t>
            </a:r>
          </a:p>
          <a:p>
            <a:r>
              <a:rPr lang="ru-RU" baseline="0" dirty="0" smtClean="0"/>
              <a:t>В конце будут подведены итоги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447CE-C6D4-4F6D-955C-05F5C0580F6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940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Использование группового полета малых спутников обещает прорыв в решении ряда фундаментальных и прикладных задач в космосе. Группа космических аппаратов, летающих на небольших относительных расстояниях, могла бы решить ряд амбициозных задач, таких как сборка орбитальной станции или строительство распределенной системы дистанционного зондирования.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243E1-EA86-4498-94D0-5335A0331B01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Однако для проведения исследований требуется навигация и управление относительным движением отдельного аппарата в группе. Малые спутники имеют значительные ограничения по массе, топливу и потребляемой энергии, поэтому наиболее интересными являются алгоритмы управления относительным движением без затраты ресурсов.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спутников на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ноо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можно использовать управление с помощью аэродинамики</a:t>
            </a:r>
            <a:endParaRPr lang="en-US" baseline="0" dirty="0" smtClean="0"/>
          </a:p>
          <a:p>
            <a:r>
              <a:rPr lang="en-US" dirty="0" smtClean="0"/>
              <a:t>For satellites flying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leo</a:t>
            </a:r>
            <a:r>
              <a:rPr lang="en-US" baseline="0" dirty="0" smtClean="0"/>
              <a:t> the aerodynamic drag control concept can be applied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2400" i="0" dirty="0" smtClean="0">
                <a:latin typeface="Times New Roman" pitchFamily="18" charset="0"/>
                <a:cs typeface="Times New Roman" pitchFamily="18" charset="0"/>
              </a:rPr>
              <a:t>Satellites with variable cross section area relative to incoming airflow is needed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2400" i="0" dirty="0" smtClean="0">
                <a:latin typeface="Times New Roman" pitchFamily="18" charset="0"/>
                <a:cs typeface="Times New Roman" pitchFamily="18" charset="0"/>
              </a:rPr>
              <a:t>Changing the attitude, the difference between aerodynamic</a:t>
            </a:r>
            <a:r>
              <a:rPr lang="en-US" altLang="ru-RU" sz="2400" i="0" baseline="0" dirty="0" smtClean="0">
                <a:latin typeface="Times New Roman" pitchFamily="18" charset="0"/>
                <a:cs typeface="Times New Roman" pitchFamily="18" charset="0"/>
              </a:rPr>
              <a:t> forces varies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2400" i="0" baseline="0" dirty="0" smtClean="0">
                <a:latin typeface="Times New Roman" pitchFamily="18" charset="0"/>
                <a:cs typeface="Times New Roman" pitchFamily="18" charset="0"/>
              </a:rPr>
              <a:t>so the attitude control system is required </a:t>
            </a:r>
            <a:endParaRPr lang="en-US" altLang="ru-RU" sz="2400" i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/>
              <a:t>There are two attitude</a:t>
            </a:r>
            <a:r>
              <a:rPr lang="en-US" baseline="0" dirty="0" smtClean="0"/>
              <a:t> control system types : reaction wheels and </a:t>
            </a:r>
            <a:r>
              <a:rPr lang="en-US" baseline="0" dirty="0" err="1" smtClean="0"/>
              <a:t>magnetorquers</a:t>
            </a:r>
            <a:r>
              <a:rPr lang="en-US" baseline="0" dirty="0" smtClean="0"/>
              <a:t> based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447CE-C6D4-4F6D-955C-05F5C0580F6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138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первой главе я решала</a:t>
            </a:r>
            <a:r>
              <a:rPr lang="ru-RU" baseline="0" dirty="0" smtClean="0"/>
              <a:t> задачу построения роя спутников формата 3</a:t>
            </a:r>
            <a:r>
              <a:rPr lang="en-US" baseline="0" dirty="0" smtClean="0"/>
              <a:t>U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кубсат</a:t>
            </a:r>
            <a:r>
              <a:rPr lang="ru-RU" baseline="0" dirty="0" smtClean="0"/>
              <a:t> с помощью аэродинамической силы после запуска</a:t>
            </a:r>
          </a:p>
          <a:p>
            <a:r>
              <a:rPr lang="ru-RU" baseline="0" dirty="0" smtClean="0"/>
              <a:t>Имитировался кластерный запуск 20ти </a:t>
            </a:r>
            <a:r>
              <a:rPr lang="ru-RU" baseline="0" dirty="0" err="1" smtClean="0"/>
              <a:t>кубсатов</a:t>
            </a:r>
            <a:r>
              <a:rPr lang="ru-RU" baseline="0" dirty="0" smtClean="0"/>
              <a:t> на НОО</a:t>
            </a:r>
          </a:p>
          <a:p>
            <a:r>
              <a:rPr lang="ru-RU" baseline="0" dirty="0" smtClean="0"/>
              <a:t>Также каждый спутник обладал коммуникационными ограничениями, под которыми понимается расстояние, на котором спутник имеет информацию о других аппаратах, и количество аппаратов, данные которых он мог обрабатывать</a:t>
            </a:r>
          </a:p>
          <a:p>
            <a:r>
              <a:rPr lang="ru-RU" baseline="0" dirty="0" smtClean="0"/>
              <a:t>Итак, в первой главе рассматривался кластерный запуск 3</a:t>
            </a:r>
            <a:r>
              <a:rPr lang="en-US" baseline="0" dirty="0" smtClean="0"/>
              <a:t>U </a:t>
            </a:r>
            <a:r>
              <a:rPr lang="ru-RU" baseline="0" dirty="0" err="1" smtClean="0"/>
              <a:t>кубсатов</a:t>
            </a:r>
            <a:r>
              <a:rPr lang="ru-RU" baseline="0" dirty="0" smtClean="0"/>
              <a:t> на </a:t>
            </a:r>
            <a:r>
              <a:rPr lang="ru-RU" baseline="0" dirty="0" err="1" smtClean="0"/>
              <a:t>ноо</a:t>
            </a:r>
            <a:endParaRPr lang="ru-RU" baseline="0" dirty="0" smtClean="0"/>
          </a:p>
          <a:p>
            <a:r>
              <a:rPr lang="ru-RU" baseline="0" dirty="0" smtClean="0"/>
              <a:t>Также предполагается, что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447CE-C6D4-4F6D-955C-05F5C0580F6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306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работе рассматривались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уравнения Хилла-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Клохесси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Уилтшира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решение которых представлено на слайде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относительная траектория двух спутников замкнута тогда и только тогда, когда С1=0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 как мы рассматриваем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Поскольку управление реализовано с использованием аэродинамической силы, вектор ускорения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имеет ненулевую компоненту только по оси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447CE-C6D4-4F6D-955C-05F5C0580F6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515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</a:t>
            </a:r>
            <a:r>
              <a:rPr lang="ru-RU" baseline="0" dirty="0" smtClean="0"/>
              <a:t> данном слайде представлена модель аэродинамической силы, которая использовалась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Так как используются</a:t>
            </a:r>
            <a:r>
              <a:rPr lang="ru-RU" baseline="0" dirty="0" smtClean="0"/>
              <a:t> уравнения относительного движения, нас интересует разность между аэродинамическими силами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где  – коэффициент аэродинамического сопротивления,  – плотность атмосферы,  – скорость набегающего потока,  – разность между максимальным и минимальным значением площади поперечного сечения спутника,  – минимальное значение площади поперечного сечения спутника,  представляет собой угол между направлением набегающего потока воздуха и продольной осью спутника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baseline="0" dirty="0" smtClean="0"/>
              <a:t>Также значение силы ограничено, что накладывает ограничение на величину управления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Основной целью управления является устранение относительного дрейфа С1 . В связи с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этим была рассмотрена функция Ляпунова и из условий для асимптотической устойчивости системы было получено управление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образом, в случае двух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-го и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-го спутников постоянное управление  приводит к замкнутой относительной траектории.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447CE-C6D4-4F6D-955C-05F5C0580F6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952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Однако, главная трудность реализации заключается в том, как выбрать конкретный спутник внутри коммуникационной сферы, с которым должен быть устранен относительный дрейф.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Рассмотрим набор возможных правил управления для устранения относительного дрейфа между всеми спутниками в рое.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447CE-C6D4-4F6D-955C-05F5C0580F6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239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второго этапе в случае когда … была рассмотрена функция </a:t>
            </a:r>
            <a:r>
              <a:rPr lang="ru-RU" dirty="0" err="1" smtClean="0"/>
              <a:t>ляпунова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447CE-C6D4-4F6D-955C-05F5C0580F6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144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D9C9D-D1DF-4D02-A7F7-6C965AAE8E97}" type="datetime1">
              <a:rPr lang="ru-RU" smtClean="0"/>
              <a:t>25.06.2019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305B-1DDF-48D1-BD38-D56F6FDE0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703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BB03-FB41-49A7-99A5-D164C9DE6562}" type="datetime1">
              <a:rPr lang="ru-RU" smtClean="0"/>
              <a:t>25.06.2019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305B-1DDF-48D1-BD38-D56F6FDE0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934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F57A-03A8-44C0-A9CF-473EA19ECF8D}" type="datetime1">
              <a:rPr lang="ru-RU" smtClean="0"/>
              <a:t>25.06.2019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305B-1DDF-48D1-BD38-D56F6FDE0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059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0AE5-4350-417A-8ED5-57BEBF34077B}" type="datetime1">
              <a:rPr lang="ru-RU" smtClean="0"/>
              <a:t>25.06.2019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305B-1DDF-48D1-BD38-D56F6FDE0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027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120C0-7602-42B6-914C-13F741D3202D}" type="datetime1">
              <a:rPr lang="ru-RU" smtClean="0"/>
              <a:t>25.06.2019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305B-1DDF-48D1-BD38-D56F6FDE0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779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7FA-1A1E-4E79-A2E2-A42FC0DF7950}" type="datetime1">
              <a:rPr lang="ru-RU" smtClean="0"/>
              <a:t>25.06.2019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305B-1DDF-48D1-BD38-D56F6FDE0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759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4FA2-4B49-48C4-976A-0B6B118BD4E2}" type="datetime1">
              <a:rPr lang="ru-RU" smtClean="0"/>
              <a:t>25.06.2019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305B-1DDF-48D1-BD38-D56F6FDE0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196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846F8-4157-47DC-9C00-54C934FF255D}" type="datetime1">
              <a:rPr lang="ru-RU" smtClean="0"/>
              <a:t>25.06.2019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305B-1DDF-48D1-BD38-D56F6FDE0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301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67855-41D1-4FD0-ABB4-3878454665CF}" type="datetime1">
              <a:rPr lang="ru-RU" smtClean="0"/>
              <a:t>25.06.2019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305B-1DDF-48D1-BD38-D56F6FDE0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78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64018-D279-48E3-B13B-7B4DC035A43B}" type="datetime1">
              <a:rPr lang="ru-RU" smtClean="0"/>
              <a:t>25.06.2019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305B-1DDF-48D1-BD38-D56F6FDE0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605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B9FB-FA95-4AB4-985A-AF76348F1B28}" type="datetime1">
              <a:rPr lang="ru-RU" smtClean="0"/>
              <a:t>25.06.2019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305B-1DDF-48D1-BD38-D56F6FDE0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707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35FB9-C3B7-490A-9EA0-192D6188D8C3}" type="datetime1">
              <a:rPr lang="ru-RU" smtClean="0"/>
              <a:t>25.06.2019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D305B-1DDF-48D1-BD38-D56F6FDE0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09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40.wmf"/><Relationship Id="rId3" Type="http://schemas.openxmlformats.org/officeDocument/2006/relationships/image" Target="../media/image42.png"/><Relationship Id="rId7" Type="http://schemas.openxmlformats.org/officeDocument/2006/relationships/image" Target="../media/image37.wmf"/><Relationship Id="rId12" Type="http://schemas.openxmlformats.org/officeDocument/2006/relationships/oleObject" Target="../embeddings/oleObject19.bin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1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39.wmf"/><Relationship Id="rId5" Type="http://schemas.openxmlformats.org/officeDocument/2006/relationships/image" Target="../media/image44.png"/><Relationship Id="rId15" Type="http://schemas.openxmlformats.org/officeDocument/2006/relationships/image" Target="../media/image41.wmf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43.png"/><Relationship Id="rId9" Type="http://schemas.openxmlformats.org/officeDocument/2006/relationships/image" Target="../media/image38.wmf"/><Relationship Id="rId14" Type="http://schemas.openxmlformats.org/officeDocument/2006/relationships/oleObject" Target="../embeddings/oleObject20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5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png"/><Relationship Id="rId11" Type="http://schemas.openxmlformats.org/officeDocument/2006/relationships/oleObject" Target="../embeddings/oleObject25.bin"/><Relationship Id="rId5" Type="http://schemas.openxmlformats.org/officeDocument/2006/relationships/image" Target="../media/image48.wmf"/><Relationship Id="rId10" Type="http://schemas.openxmlformats.org/officeDocument/2006/relationships/image" Target="../media/image50.wmf"/><Relationship Id="rId4" Type="http://schemas.openxmlformats.org/officeDocument/2006/relationships/oleObject" Target="../embeddings/oleObject22.bin"/><Relationship Id="rId9" Type="http://schemas.openxmlformats.org/officeDocument/2006/relationships/oleObject" Target="../embeddings/oleObject24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55.w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2.wmf"/><Relationship Id="rId12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54.wmf"/><Relationship Id="rId5" Type="http://schemas.openxmlformats.org/officeDocument/2006/relationships/image" Target="../media/image1.png"/><Relationship Id="rId15" Type="http://schemas.openxmlformats.org/officeDocument/2006/relationships/image" Target="../media/image56.wmf"/><Relationship Id="rId10" Type="http://schemas.openxmlformats.org/officeDocument/2006/relationships/oleObject" Target="../embeddings/oleObject28.bin"/><Relationship Id="rId4" Type="http://schemas.openxmlformats.org/officeDocument/2006/relationships/image" Target="../media/image57.png"/><Relationship Id="rId9" Type="http://schemas.openxmlformats.org/officeDocument/2006/relationships/image" Target="../media/image53.wmf"/><Relationship Id="rId14" Type="http://schemas.openxmlformats.org/officeDocument/2006/relationships/oleObject" Target="../embeddings/oleObject30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2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.png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11" Type="http://schemas.openxmlformats.org/officeDocument/2006/relationships/image" Target="../media/image11.wmf"/><Relationship Id="rId5" Type="http://schemas.openxmlformats.org/officeDocument/2006/relationships/image" Target="../media/image9.wmf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oleObject" Target="../embeddings/oleObject9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wmf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.w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7.wmf"/><Relationship Id="rId5" Type="http://schemas.openxmlformats.org/officeDocument/2006/relationships/image" Target="../media/image14.wmf"/><Relationship Id="rId15" Type="http://schemas.openxmlformats.org/officeDocument/2006/relationships/oleObject" Target="../embeddings/oleObject10.bin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16.wmf"/><Relationship Id="rId14" Type="http://schemas.openxmlformats.org/officeDocument/2006/relationships/image" Target="../media/image18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24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1.wmf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23.wmf"/><Relationship Id="rId5" Type="http://schemas.openxmlformats.org/officeDocument/2006/relationships/image" Target="../media/image20.wmf"/><Relationship Id="rId15" Type="http://schemas.openxmlformats.org/officeDocument/2006/relationships/image" Target="../media/image26.png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2.wmf"/><Relationship Id="rId1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491630"/>
            <a:ext cx="9144000" cy="237626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ДЕЦЕНТРАЛИЗОВАННОЕ УПРАВЛЕНИЕ РОЕМ НАНОСПУТНИКОВ С ПОМОЩЬЮ АЭРОДИНАМИЧЕСКОЙ СИЛЫ СОПРОТИВЛЕНИЯ</a:t>
            </a: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95936" y="3363838"/>
            <a:ext cx="4824536" cy="1779662"/>
          </a:xfrm>
        </p:spPr>
        <p:txBody>
          <a:bodyPr>
            <a:noAutofit/>
          </a:bodyPr>
          <a:lstStyle/>
          <a:p>
            <a:pPr algn="r">
              <a:lnSpc>
                <a:spcPts val="19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</a:rPr>
              <a:t>Выполнила: 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r">
              <a:lnSpc>
                <a:spcPts val="19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студентка </a:t>
            </a:r>
            <a:r>
              <a:rPr lang="ru-RU" sz="1600" dirty="0">
                <a:solidFill>
                  <a:schemeClr val="tx1"/>
                </a:solidFill>
              </a:rPr>
              <a:t>372 группы 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r">
              <a:lnSpc>
                <a:spcPts val="1900"/>
              </a:lnSpc>
              <a:spcBef>
                <a:spcPts val="0"/>
              </a:spcBef>
            </a:pPr>
            <a:r>
              <a:rPr lang="ru-RU" sz="1600" b="1" dirty="0" err="1" smtClean="0">
                <a:solidFill>
                  <a:schemeClr val="tx1"/>
                </a:solidFill>
              </a:rPr>
              <a:t>Монахова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>
                <a:solidFill>
                  <a:schemeClr val="tx1"/>
                </a:solidFill>
              </a:rPr>
              <a:t>Ульяна Владимировна 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algn="r">
              <a:lnSpc>
                <a:spcPts val="19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Научный руководитель</a:t>
            </a:r>
            <a:r>
              <a:rPr lang="ru-RU" sz="1600" dirty="0">
                <a:solidFill>
                  <a:schemeClr val="tx1"/>
                </a:solidFill>
              </a:rPr>
              <a:t>: 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r">
              <a:lnSpc>
                <a:spcPts val="19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к.ф</a:t>
            </a:r>
            <a:r>
              <a:rPr lang="ru-RU" sz="1600" dirty="0">
                <a:solidFill>
                  <a:schemeClr val="tx1"/>
                </a:solidFill>
              </a:rPr>
              <a:t>.-м.н., доцент 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r">
              <a:lnSpc>
                <a:spcPts val="19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Иванов </a:t>
            </a:r>
            <a:r>
              <a:rPr lang="ru-RU" sz="1600" dirty="0">
                <a:solidFill>
                  <a:schemeClr val="tx1"/>
                </a:solidFill>
              </a:rPr>
              <a:t>Данил Сергеевич </a:t>
            </a:r>
          </a:p>
        </p:txBody>
      </p:sp>
      <p:pic>
        <p:nvPicPr>
          <p:cNvPr id="4" name="Picture 5" descr="keldysht">
            <a:extLst>
              <a:ext uri="{FF2B5EF4-FFF2-40B4-BE49-F238E27FC236}">
                <a16:creationId xmlns:lc="http://schemas.openxmlformats.org/drawingml/2006/lockedCanvas" xmlns:a16="http://schemas.microsoft.com/office/drawing/2014/main" xmlns="" id="{04757E31-CC18-4E8A-A06F-7F1408296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30018"/>
            <a:ext cx="756178" cy="5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5045" y="-92546"/>
            <a:ext cx="5768054" cy="2608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100" dirty="0"/>
              <a:t>Федеральное государственное автономное образовательное </a:t>
            </a:r>
            <a:r>
              <a:rPr lang="ru-RU" sz="1100" dirty="0" smtClean="0"/>
              <a:t>учреждение</a:t>
            </a:r>
          </a:p>
          <a:p>
            <a:pPr algn="ctr">
              <a:lnSpc>
                <a:spcPts val="1700"/>
              </a:lnSpc>
            </a:pPr>
            <a:r>
              <a:rPr lang="ru-RU" sz="1100" dirty="0" smtClean="0"/>
              <a:t>высшего </a:t>
            </a:r>
            <a:r>
              <a:rPr lang="ru-RU" sz="1100" dirty="0"/>
              <a:t>образования</a:t>
            </a:r>
          </a:p>
          <a:p>
            <a:pPr algn="ctr">
              <a:lnSpc>
                <a:spcPts val="1700"/>
              </a:lnSpc>
            </a:pPr>
            <a:r>
              <a:rPr lang="ru-RU" sz="1100" dirty="0"/>
              <a:t>«</a:t>
            </a:r>
            <a:r>
              <a:rPr lang="ru-RU" sz="1100" dirty="0" smtClean="0"/>
              <a:t>Московский физико-технический институт</a:t>
            </a:r>
            <a:endParaRPr lang="ru-RU" sz="1100" dirty="0"/>
          </a:p>
          <a:p>
            <a:pPr algn="ctr">
              <a:lnSpc>
                <a:spcPts val="1700"/>
              </a:lnSpc>
            </a:pPr>
            <a:r>
              <a:rPr lang="ru-RU" sz="1100" dirty="0"/>
              <a:t>(национальный исследовательский университет</a:t>
            </a:r>
            <a:r>
              <a:rPr lang="ru-RU" sz="1100" dirty="0" smtClean="0"/>
              <a:t>)»</a:t>
            </a:r>
          </a:p>
          <a:p>
            <a:pPr algn="ctr">
              <a:lnSpc>
                <a:spcPts val="1700"/>
              </a:lnSpc>
            </a:pPr>
            <a:r>
              <a:rPr lang="ru-RU" sz="1100" dirty="0" smtClean="0"/>
              <a:t>Физтех-школа Прикладной Математики и Информатики</a:t>
            </a:r>
          </a:p>
          <a:p>
            <a:pPr algn="ctr">
              <a:lnSpc>
                <a:spcPts val="1700"/>
              </a:lnSpc>
            </a:pPr>
            <a:r>
              <a:rPr lang="ru-RU" sz="1100" dirty="0" smtClean="0"/>
              <a:t>Кафедра математического моделирования и прикладной математики</a:t>
            </a:r>
          </a:p>
          <a:p>
            <a:pPr algn="ctr">
              <a:lnSpc>
                <a:spcPts val="1700"/>
              </a:lnSpc>
            </a:pPr>
            <a:endParaRPr lang="ru-RU" sz="1400" dirty="0"/>
          </a:p>
          <a:p>
            <a:pPr algn="ctr">
              <a:lnSpc>
                <a:spcPts val="1700"/>
              </a:lnSpc>
            </a:pPr>
            <a:r>
              <a:rPr lang="ru-RU" sz="1100" b="1" dirty="0" smtClean="0"/>
              <a:t>Направление подготовки / специальность: </a:t>
            </a:r>
            <a:r>
              <a:rPr lang="ru-RU" sz="1100" dirty="0" smtClean="0"/>
              <a:t>03.04.01 Прикладные математика и физика</a:t>
            </a:r>
          </a:p>
          <a:p>
            <a:pPr algn="ctr">
              <a:lnSpc>
                <a:spcPts val="1700"/>
              </a:lnSpc>
            </a:pPr>
            <a:r>
              <a:rPr lang="ru-RU" sz="1100" b="1" dirty="0" smtClean="0"/>
              <a:t>Направленность (профиль) подготовки: </a:t>
            </a:r>
            <a:r>
              <a:rPr lang="ru-RU" sz="1100" dirty="0" smtClean="0"/>
              <a:t>Управление динамическими системами</a:t>
            </a:r>
          </a:p>
          <a:p>
            <a:pPr algn="ctr"/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24858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24858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/>
          <a:srcRect l="17578" t="11458" r="70703" b="80209"/>
          <a:stretch>
            <a:fillRect/>
          </a:stretch>
        </p:blipFill>
        <p:spPr bwMode="auto">
          <a:xfrm>
            <a:off x="8100392" y="71414"/>
            <a:ext cx="972201" cy="38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8215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85725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Величина дрейфа</a:t>
            </a:r>
            <a:endParaRPr lang="ru-RU" sz="4000" dirty="0"/>
          </a:p>
        </p:txBody>
      </p:sp>
      <p:pic>
        <p:nvPicPr>
          <p:cNvPr id="5" name="Рисунок 4" descr="С_1_average"/>
          <p:cNvPicPr/>
          <p:nvPr/>
        </p:nvPicPr>
        <p:blipFill>
          <a:blip r:embed="rId2"/>
          <a:srcRect r="6824"/>
          <a:stretch>
            <a:fillRect/>
          </a:stretch>
        </p:blipFill>
        <p:spPr bwMode="auto">
          <a:xfrm>
            <a:off x="179512" y="1463864"/>
            <a:ext cx="2808312" cy="2332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 descr="С_1_most_distant"/>
          <p:cNvPicPr>
            <a:picLocks noGrp="1"/>
          </p:cNvPicPr>
          <p:nvPr>
            <p:ph idx="1"/>
          </p:nvPr>
        </p:nvPicPr>
        <p:blipFill>
          <a:blip r:embed="rId3"/>
          <a:srcRect r="6923"/>
          <a:stretch>
            <a:fillRect/>
          </a:stretch>
        </p:blipFill>
        <p:spPr bwMode="auto">
          <a:xfrm>
            <a:off x="3131840" y="1470430"/>
            <a:ext cx="2807964" cy="2353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С_1_max_drift"/>
          <p:cNvPicPr/>
          <p:nvPr/>
        </p:nvPicPr>
        <p:blipFill>
          <a:blip r:embed="rId4"/>
          <a:srcRect r="6754"/>
          <a:stretch>
            <a:fillRect/>
          </a:stretch>
        </p:blipFill>
        <p:spPr bwMode="auto">
          <a:xfrm>
            <a:off x="6084168" y="1463864"/>
            <a:ext cx="2736304" cy="2332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55576" y="1333059"/>
            <a:ext cx="19832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 Устранение среднего дрейфа</a:t>
            </a:r>
            <a:endParaRPr lang="ru-RU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3491880" y="1248420"/>
            <a:ext cx="2448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Устранение </a:t>
            </a:r>
            <a:r>
              <a:rPr lang="ru-RU" sz="1100" dirty="0"/>
              <a:t>дрейфа наиболее удаленного спутника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56176" y="1333058"/>
            <a:ext cx="29370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У</a:t>
            </a:r>
            <a:r>
              <a:rPr lang="ru-RU" sz="1100" dirty="0" smtClean="0"/>
              <a:t>странения </a:t>
            </a:r>
            <a:r>
              <a:rPr lang="ru-RU" sz="1100" dirty="0"/>
              <a:t>максимального дрейфа спутника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fld id="{ADFD305B-1DDF-48D1-BD38-D56F6FDE097C}" type="slidenum">
              <a:rPr lang="ru-RU" smtClean="0"/>
              <a:pPr/>
              <a:t>10</a:t>
            </a:fld>
            <a:r>
              <a:rPr lang="ru-RU" dirty="0" smtClean="0"/>
              <a:t>/24</a:t>
            </a:r>
            <a:endParaRPr lang="ru-RU" dirty="0"/>
          </a:p>
        </p:txBody>
      </p:sp>
      <p:pic>
        <p:nvPicPr>
          <p:cNvPr id="11" name="Picture 5" descr="keldysht">
            <a:extLst>
              <a:ext uri="{FF2B5EF4-FFF2-40B4-BE49-F238E27FC236}">
                <a16:creationId xmlns:lc="http://schemas.openxmlformats.org/drawingml/2006/lockedCanvas" xmlns:a16="http://schemas.microsoft.com/office/drawing/2014/main" xmlns="" id="{04757E31-CC18-4E8A-A06F-7F1408296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30018"/>
            <a:ext cx="756178" cy="5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68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0538"/>
            <a:ext cx="8229600" cy="85725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Эффект разделения роя</a:t>
            </a:r>
            <a:endParaRPr lang="ru-RU" sz="3600" dirty="0"/>
          </a:p>
        </p:txBody>
      </p:sp>
      <p:pic>
        <p:nvPicPr>
          <p:cNvPr id="6146" name="Picture 2" descr="Motion_separati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9" r="5803"/>
          <a:stretch/>
        </p:blipFill>
        <p:spPr bwMode="auto">
          <a:xfrm>
            <a:off x="438539" y="2715766"/>
            <a:ext cx="2621293" cy="200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С_1_average_sepa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" r="8124"/>
          <a:stretch/>
        </p:blipFill>
        <p:spPr bwMode="auto">
          <a:xfrm>
            <a:off x="5553719" y="1259844"/>
            <a:ext cx="2546673" cy="203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Distances_separa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3" r="7736"/>
          <a:stretch/>
        </p:blipFill>
        <p:spPr bwMode="auto">
          <a:xfrm>
            <a:off x="3134545" y="2715766"/>
            <a:ext cx="2589583" cy="2042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6547" y="2283718"/>
            <a:ext cx="25752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Относительные траектории движения спутников в случае разделения роя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20859" y="1059582"/>
            <a:ext cx="1347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Величина дрейфа</a:t>
            </a:r>
            <a:endParaRPr lang="ru-R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274141" y="2259618"/>
            <a:ext cx="24499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Расстояния между первым запущенным спутником и остальными аппаратами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7624" y="1059582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Разделение </a:t>
            </a:r>
            <a:r>
              <a:rPr lang="ru-RU" dirty="0"/>
              <a:t>роя – </a:t>
            </a:r>
            <a:r>
              <a:rPr lang="ru-RU" dirty="0" smtClean="0"/>
              <a:t>образование </a:t>
            </a:r>
            <a:r>
              <a:rPr lang="ru-RU" dirty="0"/>
              <a:t>нескольких независимых подгрупп спутников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fld id="{ADFD305B-1DDF-48D1-BD38-D56F6FDE097C}" type="slidenum">
              <a:rPr lang="ru-RU" smtClean="0"/>
              <a:pPr/>
              <a:t>11</a:t>
            </a:fld>
            <a:r>
              <a:rPr lang="ru-RU" dirty="0" smtClean="0"/>
              <a:t>/24</a:t>
            </a:r>
            <a:endParaRPr lang="ru-RU" dirty="0"/>
          </a:p>
        </p:txBody>
      </p:sp>
      <p:pic>
        <p:nvPicPr>
          <p:cNvPr id="12" name="Picture 5" descr="keldysht">
            <a:extLst>
              <a:ext uri="{FF2B5EF4-FFF2-40B4-BE49-F238E27FC236}">
                <a16:creationId xmlns:lc="http://schemas.openxmlformats.org/drawingml/2006/lockedCanvas" xmlns:a16="http://schemas.microsoft.com/office/drawing/2014/main" xmlns="" id="{04757E31-CC18-4E8A-A06F-7F1408296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30018"/>
            <a:ext cx="756178" cy="5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5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0538"/>
            <a:ext cx="8229600" cy="85725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Сравнение правил управления</a:t>
            </a:r>
            <a:endParaRPr lang="ru-RU" sz="3600" dirty="0"/>
          </a:p>
        </p:txBody>
      </p:sp>
      <p:pic>
        <p:nvPicPr>
          <p:cNvPr id="5" name="Рисунок 4" descr="N_R_comm_new"/>
          <p:cNvPicPr/>
          <p:nvPr/>
        </p:nvPicPr>
        <p:blipFill>
          <a:blip r:embed="rId3"/>
          <a:srcRect r="6573"/>
          <a:stretch>
            <a:fillRect/>
          </a:stretch>
        </p:blipFill>
        <p:spPr bwMode="auto">
          <a:xfrm>
            <a:off x="60207" y="1399518"/>
            <a:ext cx="2736304" cy="230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N_N_comm_new"/>
          <p:cNvPicPr/>
          <p:nvPr/>
        </p:nvPicPr>
        <p:blipFill>
          <a:blip r:embed="rId4"/>
          <a:srcRect r="7729"/>
          <a:stretch>
            <a:fillRect/>
          </a:stretch>
        </p:blipFill>
        <p:spPr bwMode="auto">
          <a:xfrm>
            <a:off x="3059832" y="1386904"/>
            <a:ext cx="2736304" cy="2283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N_error_new"/>
          <p:cNvPicPr/>
          <p:nvPr/>
        </p:nvPicPr>
        <p:blipFill rotWithShape="1">
          <a:blip r:embed="rId5"/>
          <a:srcRect t="6188" r="7967"/>
          <a:stretch/>
        </p:blipFill>
        <p:spPr bwMode="auto">
          <a:xfrm>
            <a:off x="6084168" y="1548796"/>
            <a:ext cx="2736304" cy="210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1848762"/>
              </p:ext>
            </p:extLst>
          </p:nvPr>
        </p:nvGraphicFramePr>
        <p:xfrm>
          <a:off x="1259632" y="3711302"/>
          <a:ext cx="6350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9" name="Equation" r:id="rId6" imgW="634680" imgH="228600" progId="Equation.DSMT4">
                  <p:embed/>
                </p:oleObj>
              </mc:Choice>
              <mc:Fallback>
                <p:oleObj name="Equation" r:id="rId6" imgW="6346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59632" y="3711302"/>
                        <a:ext cx="6350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5534328"/>
              </p:ext>
            </p:extLst>
          </p:nvPr>
        </p:nvGraphicFramePr>
        <p:xfrm>
          <a:off x="1043608" y="3928869"/>
          <a:ext cx="108902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0" name="Equation" r:id="rId8" imgW="1091726" imgH="228501" progId="Equation.DSMT4">
                  <p:embed/>
                </p:oleObj>
              </mc:Choice>
              <mc:Fallback>
                <p:oleObj name="Equation" r:id="rId8" imgW="1091726" imgH="228501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3928869"/>
                        <a:ext cx="1089025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659847"/>
              </p:ext>
            </p:extLst>
          </p:nvPr>
        </p:nvGraphicFramePr>
        <p:xfrm>
          <a:off x="4139952" y="3670493"/>
          <a:ext cx="906463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1" name="Equation" r:id="rId10" imgW="901309" imgH="228501" progId="Equation.DSMT4">
                  <p:embed/>
                </p:oleObj>
              </mc:Choice>
              <mc:Fallback>
                <p:oleObj name="Equation" r:id="rId10" imgW="901309" imgH="228501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3670493"/>
                        <a:ext cx="906463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227905"/>
              </p:ext>
            </p:extLst>
          </p:nvPr>
        </p:nvGraphicFramePr>
        <p:xfrm>
          <a:off x="4027487" y="3867894"/>
          <a:ext cx="108902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2" name="Equation" r:id="rId12" imgW="1091726" imgH="228501" progId="Equation.DSMT4">
                  <p:embed/>
                </p:oleObj>
              </mc:Choice>
              <mc:Fallback>
                <p:oleObj name="Equation" r:id="rId12" imgW="1091726" imgH="228501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7487" y="3867894"/>
                        <a:ext cx="1089025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0632070"/>
              </p:ext>
            </p:extLst>
          </p:nvPr>
        </p:nvGraphicFramePr>
        <p:xfrm>
          <a:off x="7308304" y="3651870"/>
          <a:ext cx="6350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3" name="Equation" r:id="rId14" imgW="634680" imgH="228600" progId="Equation.DSMT4">
                  <p:embed/>
                </p:oleObj>
              </mc:Choice>
              <mc:Fallback>
                <p:oleObj name="Equation" r:id="rId14" imgW="634680" imgH="228600" progId="Equation.DSMT4">
                  <p:embed/>
                  <p:pic>
                    <p:nvPicPr>
                      <p:cNvPr id="0" name="Объект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304" y="3651870"/>
                        <a:ext cx="6350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2214391"/>
              </p:ext>
            </p:extLst>
          </p:nvPr>
        </p:nvGraphicFramePr>
        <p:xfrm>
          <a:off x="7164288" y="3867894"/>
          <a:ext cx="906463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4" name="Equation" r:id="rId16" imgW="901309" imgH="228501" progId="Equation.DSMT4">
                  <p:embed/>
                </p:oleObj>
              </mc:Choice>
              <mc:Fallback>
                <p:oleObj name="Equation" r:id="rId16" imgW="901309" imgH="228501" progId="Equation.DSMT4">
                  <p:embed/>
                  <p:pic>
                    <p:nvPicPr>
                      <p:cNvPr id="0" name="Объект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288" y="3867894"/>
                        <a:ext cx="906463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467544" y="1094104"/>
            <a:ext cx="2160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Зависимость кол-ва спутников в рое от радиуса связи</a:t>
            </a:r>
            <a:endParaRPr lang="ru-RU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3275856" y="1101973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Зависимость кол-ва спутников в рое от количества допустимых связей</a:t>
            </a:r>
            <a:endParaRPr lang="ru-RU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6300192" y="1101973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Зависимость кол-ва спутников в рое от ошибки в скорости отделения</a:t>
            </a:r>
            <a:endParaRPr lang="ru-RU" sz="1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fld id="{ADFD305B-1DDF-48D1-BD38-D56F6FDE097C}" type="slidenum">
              <a:rPr lang="ru-RU" smtClean="0"/>
              <a:pPr/>
              <a:t>12</a:t>
            </a:fld>
            <a:r>
              <a:rPr lang="ru-RU" dirty="0" smtClean="0"/>
              <a:t>/24</a:t>
            </a:r>
            <a:endParaRPr lang="ru-RU" dirty="0"/>
          </a:p>
        </p:txBody>
      </p:sp>
      <p:pic>
        <p:nvPicPr>
          <p:cNvPr id="27" name="Picture 5" descr="keldysht">
            <a:extLst>
              <a:ext uri="{FF2B5EF4-FFF2-40B4-BE49-F238E27FC236}">
                <a16:creationId xmlns:lc="http://schemas.openxmlformats.org/drawingml/2006/lockedCanvas" xmlns:a16="http://schemas.microsoft.com/office/drawing/2014/main" xmlns="" id="{04757E31-CC18-4E8A-A06F-7F1408296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30018"/>
            <a:ext cx="756178" cy="5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74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С_1_average_J2"/>
          <p:cNvPicPr/>
          <p:nvPr/>
        </p:nvPicPr>
        <p:blipFill rotWithShape="1">
          <a:blip r:embed="rId2"/>
          <a:srcRect t="5027" r="7072"/>
          <a:stretch/>
        </p:blipFill>
        <p:spPr bwMode="auto">
          <a:xfrm>
            <a:off x="5787459" y="1419622"/>
            <a:ext cx="2961005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-13692"/>
            <a:ext cx="8229600" cy="85725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Влияние возмущений</a:t>
            </a:r>
            <a:endParaRPr lang="ru-RU" sz="3600" dirty="0"/>
          </a:p>
        </p:txBody>
      </p:sp>
      <p:pic>
        <p:nvPicPr>
          <p:cNvPr id="7" name="Рисунок 6" descr="Dencity_variation"/>
          <p:cNvPicPr/>
          <p:nvPr/>
        </p:nvPicPr>
        <p:blipFill rotWithShape="1">
          <a:blip r:embed="rId3"/>
          <a:srcRect l="3290" t="5678" r="7027"/>
          <a:stretch/>
        </p:blipFill>
        <p:spPr bwMode="auto">
          <a:xfrm>
            <a:off x="3203848" y="2571750"/>
            <a:ext cx="273630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ontrolled_motion_average_J2"/>
          <p:cNvPicPr/>
          <p:nvPr/>
        </p:nvPicPr>
        <p:blipFill rotWithShape="1">
          <a:blip r:embed="rId4"/>
          <a:srcRect t="5160" r="4831" b="1"/>
          <a:stretch/>
        </p:blipFill>
        <p:spPr bwMode="auto">
          <a:xfrm>
            <a:off x="251520" y="2571750"/>
            <a:ext cx="280831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31540" y="1995686"/>
            <a:ext cx="26282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Относительные траектории движения </a:t>
            </a:r>
            <a:r>
              <a:rPr lang="ru-RU" sz="1100" dirty="0" smtClean="0"/>
              <a:t>при </a:t>
            </a:r>
            <a:r>
              <a:rPr lang="ru-RU" sz="1100" dirty="0"/>
              <a:t>управлении согласно правилу выравнивания среднего дрейфа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32240" y="1203598"/>
            <a:ext cx="1347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Величина дрейфа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491880" y="1995686"/>
            <a:ext cx="22322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З</a:t>
            </a:r>
            <a:r>
              <a:rPr lang="ru-RU" sz="1100" dirty="0" smtClean="0"/>
              <a:t>ависимость кол-ва спутников в рое от </a:t>
            </a:r>
            <a:r>
              <a:rPr lang="ru-RU" sz="1100" dirty="0"/>
              <a:t>принимаемой в управлении величины </a:t>
            </a:r>
            <a:r>
              <a:rPr lang="ru-RU" sz="1100" dirty="0" smtClean="0"/>
              <a:t>плотности</a:t>
            </a:r>
            <a:endParaRPr lang="ru-RU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67544" y="987574"/>
                <a:ext cx="5836854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 smtClean="0"/>
                  <a:t>Возмущения:</a:t>
                </a:r>
                <a:r>
                  <a:rPr lang="en-US" sz="1600" dirty="0" smtClean="0"/>
                  <a:t> </a:t>
                </a:r>
                <a:r>
                  <a:rPr lang="ru-RU" sz="1600" dirty="0"/>
                  <a:t>-</a:t>
                </a:r>
                <a:r>
                  <a:rPr lang="ru-RU" sz="1600" dirty="0" smtClean="0"/>
                  <a:t> неопределенность </a:t>
                </a:r>
                <a:r>
                  <a:rPr lang="ru-RU" sz="1600" dirty="0"/>
                  <a:t>знания плотности </a:t>
                </a:r>
                <a:r>
                  <a:rPr lang="ru-RU" sz="1600" dirty="0" smtClean="0"/>
                  <a:t>атмосферы</a:t>
                </a:r>
              </a:p>
              <a:p>
                <a:r>
                  <a:rPr lang="ru-RU" sz="1600" dirty="0" smtClean="0"/>
                  <a:t>                          - вторая зональная гармоника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𝐽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en-US" sz="1600" dirty="0" smtClean="0"/>
              </a:p>
              <a:p>
                <a:r>
                  <a:rPr lang="en-US" sz="1600" dirty="0" smtClean="0"/>
                  <a:t>		    	</a:t>
                </a:r>
              </a:p>
              <a:p>
                <a:r>
                  <a:rPr lang="en-US" sz="1600" dirty="0"/>
                  <a:t> </a:t>
                </a:r>
                <a:r>
                  <a:rPr lang="en-US" sz="1600" dirty="0" smtClean="0"/>
                  <a:t>                                           </a:t>
                </a:r>
                <a:endParaRPr lang="ru-RU" sz="1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987574"/>
                <a:ext cx="5836854" cy="1077218"/>
              </a:xfrm>
              <a:prstGeom prst="rect">
                <a:avLst/>
              </a:prstGeom>
              <a:blipFill rotWithShape="1">
                <a:blip r:embed="rId6"/>
                <a:stretch>
                  <a:fillRect l="-627" t="-16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fld id="{ADFD305B-1DDF-48D1-BD38-D56F6FDE097C}" type="slidenum">
              <a:rPr lang="ru-RU" smtClean="0"/>
              <a:pPr/>
              <a:t>13</a:t>
            </a:fld>
            <a:r>
              <a:rPr lang="ru-RU" dirty="0" smtClean="0"/>
              <a:t>/24</a:t>
            </a:r>
            <a:endParaRPr lang="ru-RU" dirty="0"/>
          </a:p>
        </p:txBody>
      </p:sp>
      <p:pic>
        <p:nvPicPr>
          <p:cNvPr id="12" name="Picture 5" descr="keldysht">
            <a:extLst>
              <a:ext uri="{FF2B5EF4-FFF2-40B4-BE49-F238E27FC236}">
                <a16:creationId xmlns:lc="http://schemas.openxmlformats.org/drawingml/2006/lockedCanvas" xmlns:a16="http://schemas.microsoft.com/office/drawing/2014/main" xmlns="" id="{04757E31-CC18-4E8A-A06F-7F1408296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30018"/>
            <a:ext cx="756178" cy="5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56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85725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Результаты к Главе 1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Применение децентрализованного управления на основе аэродинамической силы сопротивления позволяет сформировать рой спутников </a:t>
            </a:r>
            <a:r>
              <a:rPr lang="ru-RU" sz="2000" dirty="0" smtClean="0"/>
              <a:t>после отделения</a:t>
            </a:r>
          </a:p>
          <a:p>
            <a:r>
              <a:rPr lang="ru-RU" sz="2000" dirty="0" smtClean="0"/>
              <a:t>Коммуникационные ограничения </a:t>
            </a:r>
            <a:r>
              <a:rPr lang="ru-RU" sz="2000" dirty="0"/>
              <a:t>наряду с ошибками в скорости отделения </a:t>
            </a:r>
            <a:r>
              <a:rPr lang="ru-RU" sz="2000" dirty="0" smtClean="0"/>
              <a:t>могут </a:t>
            </a:r>
            <a:r>
              <a:rPr lang="ru-RU" sz="2000" dirty="0"/>
              <a:t>приводить к разделению роя на независимые подгруппы </a:t>
            </a:r>
            <a:r>
              <a:rPr lang="ru-RU" sz="2000" dirty="0" smtClean="0"/>
              <a:t>спутников</a:t>
            </a:r>
          </a:p>
          <a:p>
            <a:r>
              <a:rPr lang="ru-RU" sz="2000" dirty="0" smtClean="0"/>
              <a:t>Ошибка в определении плотности </a:t>
            </a:r>
            <a:r>
              <a:rPr lang="ru-RU" sz="2000" dirty="0"/>
              <a:t>атмосферы </a:t>
            </a:r>
            <a:r>
              <a:rPr lang="ru-RU" sz="2000" dirty="0" smtClean="0"/>
              <a:t>на несколько порядков при </a:t>
            </a:r>
            <a:r>
              <a:rPr lang="ru-RU" sz="2000" dirty="0"/>
              <a:t>расчете управления может также привести к разделению роя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fld id="{ADFD305B-1DDF-48D1-BD38-D56F6FDE097C}" type="slidenum">
              <a:rPr lang="ru-RU" smtClean="0"/>
              <a:pPr/>
              <a:t>14</a:t>
            </a:fld>
            <a:r>
              <a:rPr lang="ru-RU" dirty="0" smtClean="0"/>
              <a:t>/24</a:t>
            </a:r>
            <a:endParaRPr lang="ru-RU" dirty="0"/>
          </a:p>
        </p:txBody>
      </p:sp>
      <p:pic>
        <p:nvPicPr>
          <p:cNvPr id="6" name="Picture 5" descr="keldysht">
            <a:extLst>
              <a:ext uri="{FF2B5EF4-FFF2-40B4-BE49-F238E27FC236}">
                <a16:creationId xmlns:lc="http://schemas.openxmlformats.org/drawingml/2006/lockedCanvas" xmlns:a16="http://schemas.microsoft.com/office/drawing/2014/main" xmlns="" id="{04757E31-CC18-4E8A-A06F-7F1408296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30018"/>
            <a:ext cx="756178" cy="5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1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Глава 2. Ограниченные движение роя</a:t>
            </a:r>
            <a:br>
              <a:rPr lang="ru-RU" sz="3600" dirty="0" smtClean="0"/>
            </a:br>
            <a:r>
              <a:rPr lang="ru-RU" sz="3600" dirty="0" smtClean="0"/>
              <a:t>Постановка задачи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15566"/>
            <a:ext cx="8229600" cy="4032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u="sng" dirty="0" smtClean="0"/>
              <a:t>Предположения:</a:t>
            </a:r>
          </a:p>
          <a:p>
            <a:r>
              <a:rPr lang="ru-RU" sz="2400" dirty="0" smtClean="0"/>
              <a:t>Аппараты оснащены магнитной системой ориентации</a:t>
            </a:r>
          </a:p>
          <a:p>
            <a:r>
              <a:rPr lang="ru-RU" sz="2400" dirty="0" smtClean="0"/>
              <a:t>Кластерный запуск 3</a:t>
            </a:r>
            <a:r>
              <a:rPr lang="en-US" sz="2400" dirty="0" smtClean="0"/>
              <a:t>U </a:t>
            </a:r>
            <a:r>
              <a:rPr lang="ru-RU" sz="2400" dirty="0" err="1" smtClean="0"/>
              <a:t>кубсатов</a:t>
            </a:r>
            <a:r>
              <a:rPr lang="ru-RU" sz="2400" dirty="0" smtClean="0"/>
              <a:t> на низкую околоземную орбиту</a:t>
            </a:r>
          </a:p>
          <a:p>
            <a:pPr marL="0" indent="0">
              <a:buNone/>
            </a:pPr>
            <a:endParaRPr lang="ru-RU" sz="2400" u="sng" dirty="0"/>
          </a:p>
          <a:p>
            <a:pPr marL="0" indent="0">
              <a:buNone/>
            </a:pPr>
            <a:r>
              <a:rPr lang="ru-RU" sz="2400" u="sng" dirty="0" smtClean="0"/>
              <a:t>Необходимо, чтобы:</a:t>
            </a:r>
          </a:p>
          <a:p>
            <a:r>
              <a:rPr lang="ru-RU" sz="2400" dirty="0"/>
              <a:t>О</a:t>
            </a:r>
            <a:r>
              <a:rPr lang="ru-RU" sz="2400" dirty="0" smtClean="0"/>
              <a:t>тносительное движение </a:t>
            </a:r>
            <a:r>
              <a:rPr lang="ru-RU" sz="2400" dirty="0"/>
              <a:t>аппаратов роя </a:t>
            </a:r>
            <a:r>
              <a:rPr lang="ru-RU" sz="2400" dirty="0" smtClean="0"/>
              <a:t>происходило внутри </a:t>
            </a:r>
            <a:r>
              <a:rPr lang="ru-RU" sz="2400" dirty="0"/>
              <a:t>заданной </a:t>
            </a:r>
            <a:r>
              <a:rPr lang="ru-RU" sz="2400" dirty="0" smtClean="0"/>
              <a:t>области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fld id="{ADFD305B-1DDF-48D1-BD38-D56F6FDE097C}" type="slidenum">
              <a:rPr lang="ru-RU" smtClean="0"/>
              <a:pPr/>
              <a:t>15</a:t>
            </a:fld>
            <a:r>
              <a:rPr lang="ru-RU" dirty="0" smtClean="0"/>
              <a:t>/24</a:t>
            </a:r>
            <a:endParaRPr lang="ru-RU" dirty="0"/>
          </a:p>
        </p:txBody>
      </p:sp>
      <p:pic>
        <p:nvPicPr>
          <p:cNvPr id="6" name="Picture 5" descr="keldysht">
            <a:extLst>
              <a:ext uri="{FF2B5EF4-FFF2-40B4-BE49-F238E27FC236}">
                <a16:creationId xmlns:lc="http://schemas.openxmlformats.org/drawingml/2006/lockedCanvas" xmlns:a16="http://schemas.microsoft.com/office/drawing/2014/main" xmlns="" id="{04757E31-CC18-4E8A-A06F-7F1408296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30018"/>
            <a:ext cx="756178" cy="5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43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3692"/>
            <a:ext cx="8229600" cy="85725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Поддержание размеров роя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535041"/>
          </a:xfrm>
        </p:spPr>
        <p:txBody>
          <a:bodyPr/>
          <a:lstStyle/>
          <a:p>
            <a:r>
              <a:rPr lang="ru-RU" sz="2200" dirty="0" smtClean="0"/>
              <a:t>На первом этапе устраняется дрейф по закону</a:t>
            </a:r>
          </a:p>
          <a:p>
            <a:endParaRPr lang="ru-RU" sz="2400" dirty="0"/>
          </a:p>
          <a:p>
            <a:r>
              <a:rPr lang="ru-RU" sz="2200" dirty="0" smtClean="0"/>
              <a:t>В случае, если среднее значение С</a:t>
            </a:r>
            <a:r>
              <a:rPr lang="ru-RU" sz="2200" baseline="-25000" dirty="0" smtClean="0"/>
              <a:t>4</a:t>
            </a:r>
            <a:r>
              <a:rPr lang="ru-RU" sz="2200" dirty="0" smtClean="0"/>
              <a:t> внутри коммуникационной сферы больше предельного значения</a:t>
            </a:r>
            <a:endParaRPr lang="ru-RU" sz="2200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1352227"/>
              </p:ext>
            </p:extLst>
          </p:nvPr>
        </p:nvGraphicFramePr>
        <p:xfrm>
          <a:off x="3133725" y="1452563"/>
          <a:ext cx="2182813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7" name="Equation" r:id="rId4" imgW="1409400" imgH="330120" progId="Equation.DSMT4">
                  <p:embed/>
                </p:oleObj>
              </mc:Choice>
              <mc:Fallback>
                <p:oleObj name="Equation" r:id="rId4" imgW="14094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33725" y="1452563"/>
                        <a:ext cx="2182813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fld id="{ADFD305B-1DDF-48D1-BD38-D56F6FDE097C}" type="slidenum">
              <a:rPr lang="ru-RU" smtClean="0"/>
              <a:pPr/>
              <a:t>16</a:t>
            </a:fld>
            <a:r>
              <a:rPr lang="ru-RU" dirty="0" smtClean="0"/>
              <a:t>/24</a:t>
            </a:r>
            <a:endParaRPr lang="ru-RU" dirty="0"/>
          </a:p>
        </p:txBody>
      </p:sp>
      <p:pic>
        <p:nvPicPr>
          <p:cNvPr id="8" name="Picture 5" descr="keldysht">
            <a:extLst>
              <a:ext uri="{FF2B5EF4-FFF2-40B4-BE49-F238E27FC236}">
                <a16:creationId xmlns:lc="http://schemas.openxmlformats.org/drawingml/2006/lockedCanvas" xmlns:a16="http://schemas.microsoft.com/office/drawing/2014/main" xmlns="" id="{04757E31-CC18-4E8A-A06F-7F1408296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30018"/>
            <a:ext cx="756178" cy="5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646440"/>
              </p:ext>
            </p:extLst>
          </p:nvPr>
        </p:nvGraphicFramePr>
        <p:xfrm>
          <a:off x="3168129" y="2757413"/>
          <a:ext cx="2339975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8" name="Equation" r:id="rId7" imgW="2349360" imgH="609480" progId="Equation.DSMT4">
                  <p:embed/>
                </p:oleObj>
              </mc:Choice>
              <mc:Fallback>
                <p:oleObj name="Equation" r:id="rId7" imgW="2349360" imgH="609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8129" y="2757413"/>
                        <a:ext cx="2339975" cy="606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7601187"/>
              </p:ext>
            </p:extLst>
          </p:nvPr>
        </p:nvGraphicFramePr>
        <p:xfrm>
          <a:off x="2075656" y="3407072"/>
          <a:ext cx="4800600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9" name="Equation" r:id="rId9" imgW="4800600" imgH="609480" progId="Equation.DSMT4">
                  <p:embed/>
                </p:oleObj>
              </mc:Choice>
              <mc:Fallback>
                <p:oleObj name="Equation" r:id="rId9" imgW="4800600" imgH="6094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5656" y="3407072"/>
                        <a:ext cx="4800600" cy="604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678537"/>
              </p:ext>
            </p:extLst>
          </p:nvPr>
        </p:nvGraphicFramePr>
        <p:xfrm>
          <a:off x="3025775" y="4206974"/>
          <a:ext cx="297973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0" name="Equation" r:id="rId11" imgW="2984400" imgH="380880" progId="Equation.DSMT4">
                  <p:embed/>
                </p:oleObj>
              </mc:Choice>
              <mc:Fallback>
                <p:oleObj name="Equation" r:id="rId11" imgW="2984400" imgH="38088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5775" y="4206974"/>
                        <a:ext cx="2979738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624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85725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Схема управления</a:t>
            </a:r>
            <a:endParaRPr lang="ru-RU" sz="4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fld id="{ADFD305B-1DDF-48D1-BD38-D56F6FDE097C}" type="slidenum">
              <a:rPr lang="ru-RU" smtClean="0"/>
              <a:pPr/>
              <a:t>17</a:t>
            </a:fld>
            <a:r>
              <a:rPr lang="ru-RU" dirty="0" smtClean="0"/>
              <a:t>/24</a:t>
            </a:r>
            <a:endParaRPr lang="ru-RU" dirty="0"/>
          </a:p>
        </p:txBody>
      </p:sp>
      <p:pic>
        <p:nvPicPr>
          <p:cNvPr id="16386" name="Picture 2" descr="C:\Users\Uliana\Desktop\предзащита\схема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059582"/>
            <a:ext cx="511256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keldysht">
            <a:extLst>
              <a:ext uri="{FF2B5EF4-FFF2-40B4-BE49-F238E27FC236}">
                <a16:creationId xmlns:lc="http://schemas.openxmlformats.org/drawingml/2006/lockedCanvas" xmlns:a16="http://schemas.microsoft.com/office/drawing/2014/main" xmlns="" id="{04757E31-CC18-4E8A-A06F-7F1408296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30018"/>
            <a:ext cx="756178" cy="5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987574"/>
            <a:ext cx="3600400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Управление угловым движением</a:t>
            </a:r>
          </a:p>
          <a:p>
            <a:endParaRPr lang="ru-RU" sz="1600" dirty="0" smtClean="0"/>
          </a:p>
          <a:p>
            <a:r>
              <a:rPr lang="ru-RU" sz="1600" dirty="0" smtClean="0"/>
              <a:t>Механический </a:t>
            </a:r>
            <a:r>
              <a:rPr lang="ru-RU" sz="1600" dirty="0"/>
              <a:t>момент от взаимодействия магнитных катушек с магнитным полем </a:t>
            </a:r>
            <a:r>
              <a:rPr lang="ru-RU" sz="1600" dirty="0" smtClean="0"/>
              <a:t>Земли:</a:t>
            </a:r>
          </a:p>
          <a:p>
            <a:endParaRPr lang="ru-RU" dirty="0"/>
          </a:p>
          <a:p>
            <a:pPr>
              <a:lnSpc>
                <a:spcPct val="150000"/>
              </a:lnSpc>
            </a:pPr>
            <a:r>
              <a:rPr lang="ru-RU" sz="1600" dirty="0" smtClean="0"/>
              <a:t>     - управляющий </a:t>
            </a:r>
            <a:r>
              <a:rPr lang="ru-RU" sz="1600" dirty="0"/>
              <a:t>магнитный момент </a:t>
            </a:r>
            <a:endParaRPr lang="ru-RU" sz="1600" dirty="0" smtClean="0"/>
          </a:p>
          <a:p>
            <a:endParaRPr lang="ru-RU" dirty="0"/>
          </a:p>
          <a:p>
            <a:pPr>
              <a:lnSpc>
                <a:spcPct val="150000"/>
              </a:lnSpc>
            </a:pPr>
            <a:r>
              <a:rPr lang="ru-RU" dirty="0" smtClean="0"/>
              <a:t>    - </a:t>
            </a:r>
            <a:r>
              <a:rPr lang="ru-RU" sz="1600" dirty="0"/>
              <a:t>в</a:t>
            </a:r>
            <a:r>
              <a:rPr lang="ru-RU" sz="1600" dirty="0" smtClean="0"/>
              <a:t>ектор геомагнитной индукции</a:t>
            </a:r>
            <a:endParaRPr lang="ru-RU" sz="1600" dirty="0"/>
          </a:p>
          <a:p>
            <a:r>
              <a:rPr lang="ru-RU" dirty="0"/>
              <a:t> </a:t>
            </a:r>
            <a:r>
              <a:rPr lang="ru-RU" dirty="0" smtClean="0"/>
              <a:t>          </a:t>
            </a:r>
            <a:r>
              <a:rPr lang="ru-RU" sz="1600" dirty="0" smtClean="0"/>
              <a:t>- коэффициенты управления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4633592"/>
              </p:ext>
            </p:extLst>
          </p:nvPr>
        </p:nvGraphicFramePr>
        <p:xfrm>
          <a:off x="1331640" y="2355726"/>
          <a:ext cx="1066800" cy="26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4" name="Equation" r:id="rId6" imgW="1066680" imgH="266400" progId="Equation.DSMT4">
                  <p:embed/>
                </p:oleObj>
              </mc:Choice>
              <mc:Fallback>
                <p:oleObj name="Equation" r:id="rId6" imgW="1066680" imgH="266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2355726"/>
                        <a:ext cx="1066800" cy="261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8116913"/>
              </p:ext>
            </p:extLst>
          </p:nvPr>
        </p:nvGraphicFramePr>
        <p:xfrm>
          <a:off x="323528" y="2688332"/>
          <a:ext cx="2286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5" name="Equation" r:id="rId8" imgW="228600" imgH="164880" progId="Equation.DSMT4">
                  <p:embed/>
                </p:oleObj>
              </mc:Choice>
              <mc:Fallback>
                <p:oleObj name="Equation" r:id="rId8" imgW="228600" imgH="1648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2688332"/>
                        <a:ext cx="2286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558065"/>
              </p:ext>
            </p:extLst>
          </p:nvPr>
        </p:nvGraphicFramePr>
        <p:xfrm>
          <a:off x="855663" y="2932113"/>
          <a:ext cx="222885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6" name="Equation" r:id="rId10" imgW="2222280" imgH="291960" progId="Equation.DSMT4">
                  <p:embed/>
                </p:oleObj>
              </mc:Choice>
              <mc:Fallback>
                <p:oleObj name="Equation" r:id="rId10" imgW="2222280" imgH="29196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663" y="2932113"/>
                        <a:ext cx="2228850" cy="285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5972464"/>
              </p:ext>
            </p:extLst>
          </p:nvPr>
        </p:nvGraphicFramePr>
        <p:xfrm>
          <a:off x="323528" y="3291830"/>
          <a:ext cx="195262" cy="22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7" name="Equation" r:id="rId12" imgW="190440" imgH="215640" progId="Equation.DSMT4">
                  <p:embed/>
                </p:oleObj>
              </mc:Choice>
              <mc:Fallback>
                <p:oleObj name="Equation" r:id="rId12" imgW="190440" imgH="21564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3291830"/>
                        <a:ext cx="195262" cy="222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7908578"/>
              </p:ext>
            </p:extLst>
          </p:nvPr>
        </p:nvGraphicFramePr>
        <p:xfrm>
          <a:off x="343967" y="3644627"/>
          <a:ext cx="55562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8" name="Equation" r:id="rId14" imgW="558720" imgH="291960" progId="Equation.DSMT4">
                  <p:embed/>
                </p:oleObj>
              </mc:Choice>
              <mc:Fallback>
                <p:oleObj name="Equation" r:id="rId14" imgW="558720" imgH="29196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967" y="3644627"/>
                        <a:ext cx="555625" cy="295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884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0538"/>
            <a:ext cx="8229600" cy="85725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Реализация управления</a:t>
            </a:r>
            <a:endParaRPr lang="ru-RU" sz="36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fld id="{ADFD305B-1DDF-48D1-BD38-D56F6FDE097C}" type="slidenum">
              <a:rPr lang="ru-RU" smtClean="0"/>
              <a:pPr/>
              <a:t>18</a:t>
            </a:fld>
            <a:r>
              <a:rPr lang="ru-RU" dirty="0" smtClean="0"/>
              <a:t>/24</a:t>
            </a:r>
            <a:endParaRPr lang="ru-RU" dirty="0"/>
          </a:p>
        </p:txBody>
      </p:sp>
      <p:pic>
        <p:nvPicPr>
          <p:cNvPr id="6" name="Picture 5" descr="keldysht">
            <a:extLst>
              <a:ext uri="{FF2B5EF4-FFF2-40B4-BE49-F238E27FC236}">
                <a16:creationId xmlns:lc="http://schemas.openxmlformats.org/drawingml/2006/lockedCanvas" xmlns:a16="http://schemas.microsoft.com/office/drawing/2014/main" xmlns="" id="{04757E31-CC18-4E8A-A06F-7F1408296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30018"/>
            <a:ext cx="756178" cy="5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imulation_J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5736" y="914787"/>
            <a:ext cx="4740177" cy="3745195"/>
          </a:xfrm>
        </p:spPr>
      </p:pic>
    </p:spTree>
    <p:extLst>
      <p:ext uri="{BB962C8B-B14F-4D97-AF65-F5344CB8AC3E}">
        <p14:creationId xmlns:p14="http://schemas.microsoft.com/office/powerpoint/2010/main" val="332487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-13692"/>
            <a:ext cx="8229600" cy="85725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 Движение роя в заданной области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800579" y="3070849"/>
            <a:ext cx="1347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Величина дрейфа</a:t>
            </a:r>
            <a:endParaRPr lang="ru-R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691680" y="771550"/>
            <a:ext cx="1955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Относительное положение</a:t>
            </a:r>
            <a:endParaRPr lang="ru-R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076056" y="771550"/>
            <a:ext cx="2257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Величина среднего положения </a:t>
            </a:r>
            <a:endParaRPr lang="ru-RU" sz="1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fld id="{ADFD305B-1DDF-48D1-BD38-D56F6FDE097C}" type="slidenum">
              <a:rPr lang="ru-RU" smtClean="0"/>
              <a:pPr/>
              <a:t>19</a:t>
            </a:fld>
            <a:r>
              <a:rPr lang="ru-RU" dirty="0" smtClean="0"/>
              <a:t>/24</a:t>
            </a:r>
            <a:endParaRPr lang="ru-RU" dirty="0"/>
          </a:p>
        </p:txBody>
      </p:sp>
      <p:pic>
        <p:nvPicPr>
          <p:cNvPr id="11" name="Picture 5" descr="keldysht">
            <a:extLst>
              <a:ext uri="{FF2B5EF4-FFF2-40B4-BE49-F238E27FC236}">
                <a16:creationId xmlns:lc="http://schemas.openxmlformats.org/drawingml/2006/lockedCanvas" xmlns:a16="http://schemas.microsoft.com/office/drawing/2014/main" xmlns="" id="{04757E31-CC18-4E8A-A06F-7F1408296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30018"/>
            <a:ext cx="756178" cy="5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Рисунок 233" descr="C:\Users\Uliana\Desktop\магистерский диплом\Область\относительное с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t="5246" r="7239"/>
          <a:stretch>
            <a:fillRect/>
          </a:stretch>
        </p:blipFill>
        <p:spPr bwMode="auto">
          <a:xfrm>
            <a:off x="1115616" y="987576"/>
            <a:ext cx="2876550" cy="2083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Рисунок 254" descr="C:\Users\Uliana\Desktop\магистерский диплом\Область\среднее с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" t="5882" r="7091"/>
          <a:stretch>
            <a:fillRect/>
          </a:stretch>
        </p:blipFill>
        <p:spPr bwMode="auto">
          <a:xfrm>
            <a:off x="4644008" y="987574"/>
            <a:ext cx="2876550" cy="208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Рисунок 248" descr="C:\Users\Uliana\Desktop\магистерский диплом\Область\c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t="5502" r="7091"/>
          <a:stretch>
            <a:fillRect/>
          </a:stretch>
        </p:blipFill>
        <p:spPr bwMode="auto">
          <a:xfrm>
            <a:off x="3275856" y="3291830"/>
            <a:ext cx="2232248" cy="179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36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71323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936104"/>
            <a:ext cx="7941568" cy="451596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Актуальность</a:t>
            </a:r>
          </a:p>
          <a:p>
            <a:r>
              <a:rPr lang="ru-RU" sz="2000" dirty="0" smtClean="0"/>
              <a:t>Глава 1. Формирование роя </a:t>
            </a:r>
            <a:r>
              <a:rPr lang="ru-RU" sz="2000" dirty="0" err="1" smtClean="0"/>
              <a:t>наноспутников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/>
              <a:t>	</a:t>
            </a:r>
            <a:r>
              <a:rPr lang="ru-RU" sz="2000" dirty="0" smtClean="0"/>
              <a:t>1. Постановка задачи</a:t>
            </a:r>
          </a:p>
          <a:p>
            <a:pPr marL="0" indent="0">
              <a:buNone/>
            </a:pPr>
            <a:r>
              <a:rPr lang="ru-RU" sz="2000" dirty="0"/>
              <a:t>	</a:t>
            </a:r>
            <a:r>
              <a:rPr lang="ru-RU" sz="2000" dirty="0" smtClean="0"/>
              <a:t>2. Правила для управления роем</a:t>
            </a:r>
          </a:p>
          <a:p>
            <a:pPr marL="0" indent="0">
              <a:buNone/>
            </a:pPr>
            <a:r>
              <a:rPr lang="ru-RU" sz="2000" dirty="0"/>
              <a:t>	</a:t>
            </a:r>
            <a:r>
              <a:rPr lang="ru-RU" sz="2000" dirty="0" smtClean="0"/>
              <a:t>3. Исследование эффекта разделения роя</a:t>
            </a:r>
          </a:p>
          <a:p>
            <a:r>
              <a:rPr lang="ru-RU" sz="2000" dirty="0" smtClean="0"/>
              <a:t>Глава 2. Ограниченное движение роя</a:t>
            </a:r>
          </a:p>
          <a:p>
            <a:pPr marL="0" indent="0">
              <a:buNone/>
            </a:pPr>
            <a:r>
              <a:rPr lang="ru-RU" sz="2000" dirty="0" smtClean="0"/>
              <a:t>	1. Построение управления </a:t>
            </a:r>
          </a:p>
          <a:p>
            <a:pPr marL="0" indent="0">
              <a:buNone/>
            </a:pPr>
            <a:r>
              <a:rPr lang="ru-RU" sz="2000" dirty="0" smtClean="0"/>
              <a:t>	2</a:t>
            </a:r>
            <a:r>
              <a:rPr lang="ru-RU" sz="2000" dirty="0"/>
              <a:t>. </a:t>
            </a:r>
            <a:r>
              <a:rPr lang="ru-RU" sz="2000" dirty="0" smtClean="0"/>
              <a:t>Управление угловым движением</a:t>
            </a:r>
          </a:p>
          <a:p>
            <a:pPr marL="0" indent="0">
              <a:buNone/>
            </a:pPr>
            <a:r>
              <a:rPr lang="ru-RU" sz="2000" dirty="0"/>
              <a:t>	3</a:t>
            </a:r>
            <a:r>
              <a:rPr lang="ru-RU" sz="2000" dirty="0" smtClean="0"/>
              <a:t>. Результаты исследования</a:t>
            </a:r>
          </a:p>
          <a:p>
            <a:r>
              <a:rPr lang="ru-RU" sz="2000" dirty="0" smtClean="0"/>
              <a:t>Заключение</a:t>
            </a:r>
            <a:endParaRPr lang="ru-RU" sz="2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fld id="{ADFD305B-1DDF-48D1-BD38-D56F6FDE097C}" type="slidenum">
              <a:rPr lang="ru-RU" smtClean="0"/>
              <a:t>2</a:t>
            </a:fld>
            <a:r>
              <a:rPr lang="ru-RU" dirty="0" smtClean="0"/>
              <a:t>/24</a:t>
            </a:r>
            <a:endParaRPr lang="ru-RU" dirty="0"/>
          </a:p>
        </p:txBody>
      </p:sp>
      <p:pic>
        <p:nvPicPr>
          <p:cNvPr id="6" name="Picture 5" descr="keldysht">
            <a:extLst>
              <a:ext uri="{FF2B5EF4-FFF2-40B4-BE49-F238E27FC236}">
                <a16:creationId xmlns:lc="http://schemas.openxmlformats.org/drawingml/2006/lockedCanvas" xmlns:a16="http://schemas.microsoft.com/office/drawing/2014/main" xmlns="" id="{04757E31-CC18-4E8A-A06F-7F1408296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30018"/>
            <a:ext cx="756178" cy="5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14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1470"/>
            <a:ext cx="8229600" cy="857250"/>
          </a:xfrm>
        </p:spPr>
        <p:txBody>
          <a:bodyPr/>
          <a:lstStyle/>
          <a:p>
            <a:r>
              <a:rPr lang="ru-RU" dirty="0" smtClean="0"/>
              <a:t>Ориентация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59632" y="3848149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Магнитный момент катушек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364088" y="3848730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Требуемая и фактическая ориентация аппарата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fld id="{ADFD305B-1DDF-48D1-BD38-D56F6FDE097C}" type="slidenum">
              <a:rPr lang="ru-RU" smtClean="0"/>
              <a:pPr/>
              <a:t>20</a:t>
            </a:fld>
            <a:r>
              <a:rPr lang="ru-RU" dirty="0" smtClean="0"/>
              <a:t>/24</a:t>
            </a:r>
            <a:endParaRPr lang="ru-RU" dirty="0"/>
          </a:p>
        </p:txBody>
      </p:sp>
      <p:pic>
        <p:nvPicPr>
          <p:cNvPr id="9" name="Picture 5" descr="keldysht">
            <a:extLst>
              <a:ext uri="{FF2B5EF4-FFF2-40B4-BE49-F238E27FC236}">
                <a16:creationId xmlns:lc="http://schemas.openxmlformats.org/drawingml/2006/lockedCanvas" xmlns:a16="http://schemas.microsoft.com/office/drawing/2014/main" xmlns="" id="{04757E31-CC18-4E8A-A06F-7F1408296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30018"/>
            <a:ext cx="756178" cy="5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Рисунок 230" descr="C:\Users\Uliana\Desktop\магистерский диплом\Область\магнитный диполь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2876" r="7114"/>
          <a:stretch>
            <a:fillRect/>
          </a:stretch>
        </p:blipFill>
        <p:spPr bwMode="auto">
          <a:xfrm>
            <a:off x="684652" y="1203599"/>
            <a:ext cx="3239276" cy="269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Рисунок 227" descr="C:\Users\Uliana\Desktop\магистерский диплом\Область\угол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" t="5922" r="7365"/>
          <a:stretch>
            <a:fillRect/>
          </a:stretch>
        </p:blipFill>
        <p:spPr bwMode="auto">
          <a:xfrm>
            <a:off x="4932040" y="1288536"/>
            <a:ext cx="3240360" cy="260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09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0538"/>
            <a:ext cx="8229600" cy="85725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Результаты к Главе 2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531839"/>
          </a:xfrm>
        </p:spPr>
        <p:txBody>
          <a:bodyPr>
            <a:normAutofit/>
          </a:bodyPr>
          <a:lstStyle/>
          <a:p>
            <a:r>
              <a:rPr lang="ru-RU" sz="2600" dirty="0" smtClean="0"/>
              <a:t>Применение магнитного управления для реализации требуемой ориентации позволяет достичь ограниченного движения спутников внутри заданной области</a:t>
            </a:r>
          </a:p>
          <a:p>
            <a:r>
              <a:rPr lang="ru-RU" sz="2600" dirty="0" smtClean="0"/>
              <a:t>Несмотря на низкую точность стабилизации спутников относительно набегающего потока, относительные траектории становятся ограниченными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fld id="{ADFD305B-1DDF-48D1-BD38-D56F6FDE097C}" type="slidenum">
              <a:rPr lang="ru-RU" smtClean="0"/>
              <a:pPr/>
              <a:t>21</a:t>
            </a:fld>
            <a:r>
              <a:rPr lang="ru-RU" dirty="0" smtClean="0"/>
              <a:t>/24</a:t>
            </a:r>
            <a:endParaRPr lang="ru-RU" dirty="0"/>
          </a:p>
        </p:txBody>
      </p:sp>
      <p:pic>
        <p:nvPicPr>
          <p:cNvPr id="6" name="Picture 5" descr="keldysht">
            <a:extLst>
              <a:ext uri="{FF2B5EF4-FFF2-40B4-BE49-F238E27FC236}">
                <a16:creationId xmlns:lc="http://schemas.openxmlformats.org/drawingml/2006/lockedCanvas" xmlns:a16="http://schemas.microsoft.com/office/drawing/2014/main" xmlns="" id="{04757E31-CC18-4E8A-A06F-7F1408296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30018"/>
            <a:ext cx="756178" cy="5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76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85725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Заключение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Разработаны эффективные алгоритмы для решения задач управления роем </a:t>
            </a:r>
            <a:r>
              <a:rPr lang="ru-RU" dirty="0" err="1" smtClean="0"/>
              <a:t>наноспутников</a:t>
            </a:r>
            <a:endParaRPr lang="ru-RU" dirty="0" smtClean="0"/>
          </a:p>
          <a:p>
            <a:r>
              <a:rPr lang="ru-RU" dirty="0" smtClean="0"/>
              <a:t>Магнитная система ориентации справляется с задачей обеспечения требуемой ориентации спутников относительно набегающего потока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fld id="{ADFD305B-1DDF-48D1-BD38-D56F6FDE097C}" type="slidenum">
              <a:rPr lang="ru-RU" smtClean="0"/>
              <a:pPr/>
              <a:t>22</a:t>
            </a:fld>
            <a:r>
              <a:rPr lang="ru-RU" dirty="0" smtClean="0"/>
              <a:t>/24</a:t>
            </a:r>
            <a:endParaRPr lang="ru-RU" dirty="0"/>
          </a:p>
        </p:txBody>
      </p:sp>
      <p:pic>
        <p:nvPicPr>
          <p:cNvPr id="6" name="Picture 5" descr="keldysht">
            <a:extLst>
              <a:ext uri="{FF2B5EF4-FFF2-40B4-BE49-F238E27FC236}">
                <a16:creationId xmlns:lc="http://schemas.openxmlformats.org/drawingml/2006/lockedCanvas" xmlns:a16="http://schemas.microsoft.com/office/drawing/2014/main" xmlns="" id="{04757E31-CC18-4E8A-A06F-7F1408296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30018"/>
            <a:ext cx="756178" cy="5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59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23678"/>
            <a:ext cx="8229600" cy="26709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/>
              <a:t>Спасибо за внимание!</a:t>
            </a:r>
            <a:endParaRPr lang="ru-RU" sz="4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fld id="{ADFD305B-1DDF-48D1-BD38-D56F6FDE097C}" type="slidenum">
              <a:rPr lang="ru-RU" smtClean="0"/>
              <a:pPr/>
              <a:t>23</a:t>
            </a:fld>
            <a:r>
              <a:rPr lang="ru-RU" dirty="0" smtClean="0"/>
              <a:t>/24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459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ru-RU" sz="1400" b="1" u="sng" dirty="0" smtClean="0"/>
              <a:t>Выступления:</a:t>
            </a:r>
            <a:r>
              <a:rPr lang="ru-RU" sz="1400" b="1" dirty="0" smtClean="0"/>
              <a:t> 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ru-RU" sz="1200" dirty="0"/>
              <a:t>XLIII Академических чтений по космонавтике, МГТУ им. Н. Э. Баумана, </a:t>
            </a:r>
            <a:r>
              <a:rPr lang="ru-RU" sz="1200" dirty="0" smtClean="0"/>
              <a:t>2019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200" dirty="0" smtClean="0"/>
              <a:t>IAA </a:t>
            </a:r>
            <a:r>
              <a:rPr lang="en-US" sz="1200" dirty="0"/>
              <a:t>SciTech Forum 2018, </a:t>
            </a:r>
            <a:r>
              <a:rPr lang="en-US" sz="1200" dirty="0" smtClean="0"/>
              <a:t>Moscow</a:t>
            </a:r>
            <a:endParaRPr lang="ru-RU" sz="1200" dirty="0" smtClean="0"/>
          </a:p>
          <a:p>
            <a:pPr marL="0" indent="0">
              <a:spcBef>
                <a:spcPts val="200"/>
              </a:spcBef>
              <a:buNone/>
            </a:pPr>
            <a:r>
              <a:rPr lang="ru-RU" sz="1200" dirty="0" smtClean="0"/>
              <a:t>61-я </a:t>
            </a:r>
            <a:r>
              <a:rPr lang="ru-RU" sz="1200" dirty="0"/>
              <a:t>Всероссийская </a:t>
            </a:r>
            <a:r>
              <a:rPr lang="ru-RU" sz="1200" dirty="0" smtClean="0"/>
              <a:t>научная </a:t>
            </a:r>
            <a:r>
              <a:rPr lang="ru-RU" sz="1200" dirty="0"/>
              <a:t>конференция </a:t>
            </a:r>
            <a:r>
              <a:rPr lang="ru-RU" sz="1200" dirty="0" smtClean="0"/>
              <a:t>МФТИ, 2018 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ru-RU" sz="1200" dirty="0" smtClean="0"/>
              <a:t>60-я Всероссийская научная конференция МФТИ, 2017</a:t>
            </a:r>
            <a:endParaRPr lang="ru-RU" sz="1200" dirty="0"/>
          </a:p>
          <a:p>
            <a:pPr marL="0" indent="0">
              <a:spcBef>
                <a:spcPts val="200"/>
              </a:spcBef>
              <a:buNone/>
            </a:pPr>
            <a:r>
              <a:rPr lang="en-US" sz="1200" dirty="0" smtClean="0"/>
              <a:t>XII </a:t>
            </a:r>
            <a:r>
              <a:rPr lang="ru-RU" sz="1200" dirty="0" smtClean="0"/>
              <a:t>Летняя Школа НИИ </a:t>
            </a:r>
            <a:r>
              <a:rPr lang="ru-RU" sz="1200" dirty="0"/>
              <a:t>механики </a:t>
            </a:r>
            <a:r>
              <a:rPr lang="ru-RU" sz="1200" dirty="0" smtClean="0"/>
              <a:t>МГУ, 2018 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ru-RU" sz="1400" b="1" u="sng" dirty="0" smtClean="0"/>
              <a:t>Стипендии:</a:t>
            </a:r>
            <a:r>
              <a:rPr lang="ru-RU" sz="1400" b="1" dirty="0" smtClean="0"/>
              <a:t> 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ru-RU" sz="1200" dirty="0" smtClean="0"/>
              <a:t>Повышенная государственная академическая стипендия (ПГАС)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ru-RU" sz="1400" b="1" u="sng" dirty="0" smtClean="0"/>
              <a:t>Публикации:</a:t>
            </a:r>
            <a:r>
              <a:rPr lang="ru-RU" sz="1400" b="1" dirty="0" smtClean="0"/>
              <a:t> </a:t>
            </a:r>
          </a:p>
          <a:p>
            <a:pPr>
              <a:spcBef>
                <a:spcPts val="200"/>
              </a:spcBef>
            </a:pPr>
            <a:r>
              <a:rPr lang="en-US" sz="1200" dirty="0" err="1"/>
              <a:t>Ivanov</a:t>
            </a:r>
            <a:r>
              <a:rPr lang="en-US" sz="1200" dirty="0"/>
              <a:t> D.,</a:t>
            </a:r>
            <a:r>
              <a:rPr lang="en-US" sz="1200" b="1" dirty="0"/>
              <a:t> </a:t>
            </a:r>
            <a:r>
              <a:rPr lang="en-US" sz="1200" dirty="0" err="1"/>
              <a:t>Monakhova</a:t>
            </a:r>
            <a:r>
              <a:rPr lang="en-US" sz="1200" dirty="0"/>
              <a:t> U., </a:t>
            </a:r>
            <a:r>
              <a:rPr lang="en-US" sz="1200" dirty="0" err="1"/>
              <a:t>Ovchinnikov</a:t>
            </a:r>
            <a:r>
              <a:rPr lang="en-US" sz="1200" dirty="0"/>
              <a:t> M.. </a:t>
            </a:r>
            <a:r>
              <a:rPr lang="en-US" sz="1200" dirty="0" err="1"/>
              <a:t>Nanosatellites</a:t>
            </a:r>
            <a:r>
              <a:rPr lang="en-US" sz="1200" dirty="0"/>
              <a:t> swarm deployment using decentralized differential drag-based control with communicational constraints</a:t>
            </a:r>
            <a:r>
              <a:rPr lang="ru-RU" sz="1200" dirty="0"/>
              <a:t>//</a:t>
            </a:r>
            <a:r>
              <a:rPr lang="en-US" sz="1200" dirty="0"/>
              <a:t> </a:t>
            </a:r>
            <a:r>
              <a:rPr lang="en-US" sz="1200" b="1" i="1" dirty="0" err="1"/>
              <a:t>Acta</a:t>
            </a:r>
            <a:r>
              <a:rPr lang="en-US" sz="1200" b="1" i="1" dirty="0"/>
              <a:t> </a:t>
            </a:r>
            <a:r>
              <a:rPr lang="en-US" sz="1200" b="1" i="1" dirty="0" err="1"/>
              <a:t>Astronautica</a:t>
            </a:r>
            <a:r>
              <a:rPr lang="en-US" sz="1200" b="1" dirty="0"/>
              <a:t> </a:t>
            </a:r>
            <a:r>
              <a:rPr lang="en-US" sz="1200" dirty="0"/>
              <a:t>(2019). doi.org/10.1016/j.actaastro.2019.02.006</a:t>
            </a:r>
            <a:endParaRPr lang="ru-RU" sz="1200" dirty="0"/>
          </a:p>
          <a:p>
            <a:pPr>
              <a:spcBef>
                <a:spcPts val="200"/>
              </a:spcBef>
            </a:pPr>
            <a:r>
              <a:rPr lang="ru-RU" sz="1200" dirty="0" smtClean="0"/>
              <a:t>У.В</a:t>
            </a:r>
            <a:r>
              <a:rPr lang="ru-RU" sz="1200" dirty="0"/>
              <a:t>. </a:t>
            </a:r>
            <a:r>
              <a:rPr lang="ru-RU" sz="1200" dirty="0" err="1"/>
              <a:t>Монахова</a:t>
            </a:r>
            <a:r>
              <a:rPr lang="ru-RU" sz="1200" dirty="0"/>
              <a:t>, Д.С. Иванов. Формирование роя </a:t>
            </a:r>
            <a:r>
              <a:rPr lang="ru-RU" sz="1200" dirty="0" err="1"/>
              <a:t>наноспутников</a:t>
            </a:r>
            <a:r>
              <a:rPr lang="ru-RU" sz="1200" dirty="0"/>
              <a:t> с помощью децентрализованного аэродинамического управления с учетом коммуникационных ограничений // </a:t>
            </a:r>
            <a:r>
              <a:rPr lang="ru-RU" sz="1200" b="1" i="1" dirty="0"/>
              <a:t>Препринты ИПМ им. М.В. Келдыша</a:t>
            </a:r>
            <a:r>
              <a:rPr lang="ru-RU" sz="1200" dirty="0"/>
              <a:t>, </a:t>
            </a:r>
            <a:r>
              <a:rPr lang="ru-RU" sz="1200" dirty="0" smtClean="0"/>
              <a:t>2018</a:t>
            </a:r>
          </a:p>
          <a:p>
            <a:pPr>
              <a:spcBef>
                <a:spcPts val="200"/>
              </a:spcBef>
            </a:pPr>
            <a:r>
              <a:rPr lang="en-US" sz="1200" dirty="0" err="1"/>
              <a:t>Ivanov</a:t>
            </a:r>
            <a:r>
              <a:rPr lang="en-US" sz="1200" dirty="0"/>
              <a:t> D., </a:t>
            </a:r>
            <a:r>
              <a:rPr lang="en-US" sz="1200" dirty="0" err="1"/>
              <a:t>Mogilevsky</a:t>
            </a:r>
            <a:r>
              <a:rPr lang="en-US" sz="1200" dirty="0"/>
              <a:t> M., </a:t>
            </a:r>
            <a:r>
              <a:rPr lang="en-US" sz="1200" dirty="0" err="1"/>
              <a:t>Monakhova</a:t>
            </a:r>
            <a:r>
              <a:rPr lang="en-US" sz="1200" dirty="0"/>
              <a:t> U., </a:t>
            </a:r>
            <a:r>
              <a:rPr lang="en-US" sz="1200" dirty="0" err="1"/>
              <a:t>Ovchinnikov</a:t>
            </a:r>
            <a:r>
              <a:rPr lang="en-US" sz="1200" dirty="0"/>
              <a:t> M., </a:t>
            </a:r>
            <a:r>
              <a:rPr lang="en-US" sz="1200" dirty="0" err="1"/>
              <a:t>Chernyshov</a:t>
            </a:r>
            <a:r>
              <a:rPr lang="en-US" sz="1200" dirty="0"/>
              <a:t> A.</a:t>
            </a:r>
            <a:r>
              <a:rPr lang="ru-RU" sz="1200" dirty="0"/>
              <a:t> </a:t>
            </a:r>
            <a:r>
              <a:rPr lang="en-US" sz="1200" dirty="0"/>
              <a:t>Deployment and Maintenance of </a:t>
            </a:r>
            <a:r>
              <a:rPr lang="en-US" sz="1200" dirty="0" err="1"/>
              <a:t>Nanosatellite</a:t>
            </a:r>
            <a:r>
              <a:rPr lang="en-US" sz="1200" dirty="0"/>
              <a:t> Tetrahedral Formation Flying Using Aerodynamic Forces</a:t>
            </a:r>
            <a:r>
              <a:rPr lang="ru-RU" sz="1200" dirty="0"/>
              <a:t> // </a:t>
            </a:r>
            <a:r>
              <a:rPr lang="en-US" sz="1200" b="1" i="1" dirty="0"/>
              <a:t>Proceedings of International </a:t>
            </a:r>
            <a:r>
              <a:rPr lang="en-US" sz="1200" b="1" i="1" dirty="0" err="1"/>
              <a:t>Astronautical</a:t>
            </a:r>
            <a:r>
              <a:rPr lang="en-US" sz="1200" b="1" i="1" dirty="0"/>
              <a:t> Congress</a:t>
            </a:r>
            <a:r>
              <a:rPr lang="ru-RU" sz="1200" dirty="0"/>
              <a:t>, </a:t>
            </a:r>
            <a:r>
              <a:rPr lang="en-US" sz="1200" dirty="0" smtClean="0"/>
              <a:t>2018</a:t>
            </a:r>
            <a:endParaRPr lang="ru-RU" sz="1200" dirty="0" smtClean="0"/>
          </a:p>
          <a:p>
            <a:pPr>
              <a:spcBef>
                <a:spcPts val="200"/>
              </a:spcBef>
            </a:pPr>
            <a:r>
              <a:rPr lang="en-US" sz="1200" dirty="0" err="1"/>
              <a:t>Ivanov</a:t>
            </a:r>
            <a:r>
              <a:rPr lang="ru-RU" sz="1200" dirty="0"/>
              <a:t> </a:t>
            </a:r>
            <a:r>
              <a:rPr lang="en-US" sz="1200" dirty="0"/>
              <a:t>D., </a:t>
            </a:r>
            <a:r>
              <a:rPr lang="en-US" sz="1200" dirty="0" err="1"/>
              <a:t>Monakhova</a:t>
            </a:r>
            <a:r>
              <a:rPr lang="en-US" sz="1200" dirty="0"/>
              <a:t> U., </a:t>
            </a:r>
            <a:r>
              <a:rPr lang="en-US" sz="1200" dirty="0" err="1"/>
              <a:t>Ovchinnikov</a:t>
            </a:r>
            <a:r>
              <a:rPr lang="en-US" sz="1200" dirty="0"/>
              <a:t> M</a:t>
            </a:r>
            <a:r>
              <a:rPr lang="ru-RU" sz="1200" dirty="0"/>
              <a:t>. </a:t>
            </a:r>
            <a:r>
              <a:rPr lang="en-US" sz="1200" dirty="0"/>
              <a:t>Decentralized Control of Swarm of </a:t>
            </a:r>
            <a:r>
              <a:rPr lang="en-US" sz="1200" dirty="0" err="1"/>
              <a:t>Nanosatellites</a:t>
            </a:r>
            <a:r>
              <a:rPr lang="en-US" sz="1200" dirty="0"/>
              <a:t> with Communication Restrictions using Aerodynamic Forces</a:t>
            </a:r>
            <a:r>
              <a:rPr lang="ru-RU" sz="1200" dirty="0"/>
              <a:t> // </a:t>
            </a:r>
            <a:r>
              <a:rPr lang="en-US" sz="1200" b="1" i="1" dirty="0"/>
              <a:t>Proceedings of 68th International </a:t>
            </a:r>
            <a:r>
              <a:rPr lang="en-US" sz="1200" b="1" i="1" dirty="0" err="1"/>
              <a:t>Austronautical</a:t>
            </a:r>
            <a:r>
              <a:rPr lang="en-US" sz="1200" b="1" i="1" dirty="0"/>
              <a:t> Congress</a:t>
            </a:r>
            <a:r>
              <a:rPr lang="en-US" sz="1200" dirty="0"/>
              <a:t>, Adelaide,</a:t>
            </a:r>
            <a:r>
              <a:rPr lang="ru-RU" sz="1200" dirty="0"/>
              <a:t> </a:t>
            </a:r>
            <a:r>
              <a:rPr lang="en-US" sz="1200" dirty="0"/>
              <a:t>Australia</a:t>
            </a:r>
            <a:r>
              <a:rPr lang="ru-RU" sz="1200" dirty="0"/>
              <a:t>, </a:t>
            </a:r>
            <a:r>
              <a:rPr lang="ru-RU" sz="1200" dirty="0" smtClean="0"/>
              <a:t>2017</a:t>
            </a:r>
          </a:p>
          <a:p>
            <a:pPr lvl="0">
              <a:spcBef>
                <a:spcPts val="200"/>
              </a:spcBef>
            </a:pPr>
            <a:r>
              <a:rPr lang="en-US" sz="1200" dirty="0" err="1"/>
              <a:t>Monakhova</a:t>
            </a:r>
            <a:r>
              <a:rPr lang="en-US" sz="1200" dirty="0"/>
              <a:t> U., </a:t>
            </a:r>
            <a:r>
              <a:rPr lang="en-US" sz="1200" dirty="0" err="1"/>
              <a:t>Ivanov</a:t>
            </a:r>
            <a:r>
              <a:rPr lang="en-US" sz="1200" dirty="0"/>
              <a:t> D., </a:t>
            </a:r>
            <a:r>
              <a:rPr lang="en-US" sz="1200" dirty="0" err="1"/>
              <a:t>Roldugin</a:t>
            </a:r>
            <a:r>
              <a:rPr lang="en-US" sz="1200" dirty="0"/>
              <a:t> D. </a:t>
            </a:r>
            <a:r>
              <a:rPr lang="en-US" sz="1200" dirty="0" err="1"/>
              <a:t>Magnetorquers</a:t>
            </a:r>
            <a:r>
              <a:rPr lang="en-US" sz="1200" dirty="0"/>
              <a:t> attitude control for differential aerodynamic force application to </a:t>
            </a:r>
            <a:r>
              <a:rPr lang="en-US" sz="1200" dirty="0" err="1"/>
              <a:t>nanosatellite</a:t>
            </a:r>
            <a:r>
              <a:rPr lang="en-US" sz="1200" dirty="0"/>
              <a:t> formation flying construction and maintenance // </a:t>
            </a:r>
            <a:r>
              <a:rPr lang="en-US" sz="1200" b="1" i="1" dirty="0"/>
              <a:t>Advances in </a:t>
            </a:r>
            <a:r>
              <a:rPr lang="en-US" sz="1200" b="1" i="1" dirty="0" err="1"/>
              <a:t>Astronautical</a:t>
            </a:r>
            <a:r>
              <a:rPr lang="en-US" sz="1200" b="1" i="1" dirty="0"/>
              <a:t> Science</a:t>
            </a:r>
            <a:r>
              <a:rPr lang="en-US" sz="1200" b="1" dirty="0"/>
              <a:t> </a:t>
            </a:r>
            <a:r>
              <a:rPr lang="en-US" sz="1200" dirty="0" smtClean="0"/>
              <a:t>(</a:t>
            </a:r>
            <a:r>
              <a:rPr lang="ru-RU" sz="1200" dirty="0"/>
              <a:t>в печати</a:t>
            </a:r>
            <a:r>
              <a:rPr lang="en-US" sz="1200" dirty="0" smtClean="0"/>
              <a:t>)</a:t>
            </a:r>
            <a:endParaRPr lang="ru-RU" sz="1200" dirty="0" smtClean="0"/>
          </a:p>
          <a:p>
            <a:pPr>
              <a:spcBef>
                <a:spcPts val="200"/>
              </a:spcBef>
            </a:pPr>
            <a:r>
              <a:rPr lang="ru-RU" sz="1200" dirty="0"/>
              <a:t>Д.С. Иванов, М.М. Могилевский, У.В. </a:t>
            </a:r>
            <a:r>
              <a:rPr lang="ru-RU" sz="1200" dirty="0" err="1"/>
              <a:t>Монахова</a:t>
            </a:r>
            <a:r>
              <a:rPr lang="ru-RU" sz="1200" dirty="0"/>
              <a:t>, А.А. </a:t>
            </a:r>
            <a:r>
              <a:rPr lang="ru-RU" sz="1200" dirty="0" err="1"/>
              <a:t>Чернышов</a:t>
            </a:r>
            <a:r>
              <a:rPr lang="ru-RU" sz="1200" dirty="0"/>
              <a:t>. Формирование и поддержание </a:t>
            </a:r>
            <a:r>
              <a:rPr lang="ru-RU" sz="1200" dirty="0" err="1"/>
              <a:t>тетраэдральной</a:t>
            </a:r>
            <a:r>
              <a:rPr lang="ru-RU" sz="1200" dirty="0"/>
              <a:t> конфигурации группы </a:t>
            </a:r>
            <a:r>
              <a:rPr lang="ru-RU" sz="1200" dirty="0" err="1"/>
              <a:t>наноспутников</a:t>
            </a:r>
            <a:r>
              <a:rPr lang="ru-RU" sz="1200" dirty="0"/>
              <a:t> с помощью аэродинамических сил // Сборник тезисов XLII Академических чтений по космонавтике, 2018</a:t>
            </a:r>
          </a:p>
          <a:p>
            <a:pPr>
              <a:spcBef>
                <a:spcPts val="200"/>
              </a:spcBef>
            </a:pPr>
            <a:r>
              <a:rPr lang="ru-RU" sz="1200" dirty="0" smtClean="0"/>
              <a:t>Д.С. Иванов, У.В. </a:t>
            </a:r>
            <a:r>
              <a:rPr lang="ru-RU" sz="1200" dirty="0" err="1" smtClean="0"/>
              <a:t>Монахова</a:t>
            </a:r>
            <a:r>
              <a:rPr lang="ru-RU" sz="1200" dirty="0" smtClean="0"/>
              <a:t>. Формирование группы малых спутников с использованием магнитной системы ориентации для управления с </a:t>
            </a:r>
            <a:r>
              <a:rPr lang="ru-RU" sz="1200" dirty="0" err="1" smtClean="0"/>
              <a:t>помощтю</a:t>
            </a:r>
            <a:r>
              <a:rPr lang="ru-RU" sz="1200" dirty="0" smtClean="0"/>
              <a:t> аэродинамических сил// Сборник тезисов </a:t>
            </a:r>
            <a:r>
              <a:rPr lang="ru-RU" sz="1200" dirty="0"/>
              <a:t>XLIII </a:t>
            </a:r>
            <a:r>
              <a:rPr lang="ru-RU" sz="1200" dirty="0" smtClean="0"/>
              <a:t>Академических чтений по космонавтике, 2019</a:t>
            </a:r>
          </a:p>
          <a:p>
            <a:pPr lvl="0">
              <a:spcBef>
                <a:spcPts val="200"/>
              </a:spcBef>
            </a:pPr>
            <a:endParaRPr lang="ru-RU" sz="1200" dirty="0"/>
          </a:p>
          <a:p>
            <a:pPr>
              <a:spcBef>
                <a:spcPts val="200"/>
              </a:spcBef>
            </a:pPr>
            <a:endParaRPr lang="ru-RU" sz="1200" dirty="0"/>
          </a:p>
          <a:p>
            <a:pPr>
              <a:spcBef>
                <a:spcPts val="200"/>
              </a:spcBef>
            </a:pPr>
            <a:endParaRPr lang="ru-RU" sz="1400" dirty="0"/>
          </a:p>
          <a:p>
            <a:endParaRPr lang="ru-RU" sz="1400" dirty="0"/>
          </a:p>
          <a:p>
            <a:pPr marL="0" indent="0">
              <a:buNone/>
            </a:pPr>
            <a:endParaRPr lang="ru-RU" sz="1800" b="1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endParaRPr lang="ru-RU" sz="1800" b="1" dirty="0"/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fld id="{ADFD305B-1DDF-48D1-BD38-D56F6FDE097C}" type="slidenum">
              <a:rPr lang="ru-RU" smtClean="0"/>
              <a:pPr/>
              <a:t>24</a:t>
            </a:fld>
            <a:r>
              <a:rPr lang="ru-RU" dirty="0" smtClean="0"/>
              <a:t>/24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432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-107175"/>
            <a:ext cx="8515350" cy="99417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+mn-lt"/>
                <a:cs typeface="Times New Roman" pitchFamily="18" charset="0"/>
              </a:rPr>
              <a:t>Задачи группового полета</a:t>
            </a:r>
            <a:endParaRPr lang="ru-RU" sz="4000" dirty="0">
              <a:latin typeface="+mn-lt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15566"/>
            <a:ext cx="4752528" cy="3774190"/>
          </a:xfrm>
        </p:spPr>
        <p:txBody>
          <a:bodyPr>
            <a:normAutofit fontScale="77500" lnSpcReduction="20000"/>
          </a:bodyPr>
          <a:lstStyle/>
          <a:p>
            <a:r>
              <a:rPr lang="ru-RU" sz="3100" dirty="0" smtClean="0">
                <a:cs typeface="Times New Roman" pitchFamily="18" charset="0"/>
              </a:rPr>
              <a:t>Зондирование Земли с использованием интерферометрических измерений</a:t>
            </a:r>
          </a:p>
          <a:p>
            <a:r>
              <a:rPr lang="ru-RU" sz="3100" dirty="0" smtClean="0">
                <a:cs typeface="Times New Roman" pitchFamily="18" charset="0"/>
              </a:rPr>
              <a:t>Измерение гравитационных волн</a:t>
            </a:r>
            <a:endParaRPr lang="en-US" sz="3100" dirty="0" smtClean="0">
              <a:cs typeface="Times New Roman" pitchFamily="18" charset="0"/>
            </a:endParaRPr>
          </a:p>
          <a:p>
            <a:pPr algn="just"/>
            <a:r>
              <a:rPr lang="ru-RU" sz="3100" dirty="0" smtClean="0">
                <a:cs typeface="Times New Roman" pitchFamily="18" charset="0"/>
              </a:rPr>
              <a:t>Обслуживание на </a:t>
            </a:r>
          </a:p>
          <a:p>
            <a:pPr algn="just">
              <a:buNone/>
            </a:pPr>
            <a:r>
              <a:rPr lang="ru-RU" sz="3100" dirty="0" smtClean="0">
                <a:cs typeface="Times New Roman" pitchFamily="18" charset="0"/>
              </a:rPr>
              <a:t>    орбите</a:t>
            </a:r>
            <a:endParaRPr lang="en-US" sz="3100" dirty="0" smtClean="0">
              <a:cs typeface="Times New Roman" pitchFamily="18" charset="0"/>
            </a:endParaRPr>
          </a:p>
          <a:p>
            <a:r>
              <a:rPr lang="ru-RU" sz="3100" dirty="0" smtClean="0">
                <a:cs typeface="Times New Roman" pitchFamily="18" charset="0"/>
              </a:rPr>
              <a:t>Точные измерения солнечной активности</a:t>
            </a:r>
            <a:endParaRPr lang="en-US" sz="3100" dirty="0" smtClean="0">
              <a:cs typeface="Times New Roman" pitchFamily="18" charset="0"/>
            </a:endParaRPr>
          </a:p>
          <a:p>
            <a:r>
              <a:rPr lang="ru-RU" sz="3100" dirty="0" smtClean="0">
                <a:cs typeface="Times New Roman" pitchFamily="18" charset="0"/>
              </a:rPr>
              <a:t>Увод космического мусора</a:t>
            </a:r>
            <a:endParaRPr lang="en-US" sz="3100" dirty="0" smtClean="0">
              <a:cs typeface="Times New Roman" pitchFamily="18" charset="0"/>
            </a:endParaRPr>
          </a:p>
          <a:p>
            <a:pPr>
              <a:buFont typeface="Courier New" pitchFamily="49" charset="0"/>
              <a:buChar char="o"/>
            </a:pPr>
            <a:endParaRPr lang="en-US" dirty="0" smtClean="0"/>
          </a:p>
          <a:p>
            <a:pPr>
              <a:buFont typeface="Courier New" pitchFamily="49" charset="0"/>
              <a:buChar char="o"/>
            </a:pPr>
            <a:endParaRPr lang="en-US" dirty="0" smtClean="0"/>
          </a:p>
          <a:p>
            <a:pPr>
              <a:buFont typeface="Courier New" pitchFamily="49" charset="0"/>
              <a:buChar char="o"/>
            </a:pPr>
            <a:endParaRPr lang="en-US" dirty="0"/>
          </a:p>
          <a:p>
            <a:pPr>
              <a:buFont typeface="Courier New" pitchFamily="49" charset="0"/>
              <a:buChar char="o"/>
            </a:pPr>
            <a:endParaRPr lang="ru-RU" dirty="0"/>
          </a:p>
        </p:txBody>
      </p:sp>
      <p:pic>
        <p:nvPicPr>
          <p:cNvPr id="61442" name="Picture 2" descr="C:\Users\Danil\Google Drive\Бремен\Препринт №3\Картинки\Цветные картинки\fm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7" y="1071552"/>
            <a:ext cx="2628773" cy="141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69602" y="2464593"/>
            <a:ext cx="16043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cs typeface="Times New Roman" pitchFamily="18" charset="0"/>
              </a:rPr>
              <a:t>Миссия </a:t>
            </a:r>
            <a:r>
              <a:rPr lang="en-US" sz="1400" dirty="0" err="1" smtClean="0">
                <a:cs typeface="Times New Roman" pitchFamily="18" charset="0"/>
              </a:rPr>
              <a:t>TanDEM</a:t>
            </a:r>
            <a:r>
              <a:rPr lang="ru-RU" sz="1400" dirty="0">
                <a:cs typeface="Times New Roman" pitchFamily="18" charset="0"/>
              </a:rPr>
              <a:t>-</a:t>
            </a:r>
            <a:r>
              <a:rPr lang="en-US" sz="1400" dirty="0" smtClean="0">
                <a:cs typeface="Times New Roman" pitchFamily="18" charset="0"/>
              </a:rPr>
              <a:t>X </a:t>
            </a:r>
            <a:endParaRPr lang="ru-RU" sz="1400" dirty="0">
              <a:cs typeface="Times New Roman" pitchFamily="18" charset="0"/>
            </a:endParaRPr>
          </a:p>
        </p:txBody>
      </p:sp>
      <p:pic>
        <p:nvPicPr>
          <p:cNvPr id="61443" name="Picture 3" descr="C:\Users\Danil\Google Drive\Бремен\Препринт №3\Картинки\Цветные картинки\LIS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82387"/>
            <a:ext cx="2285446" cy="142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644008" y="3363838"/>
            <a:ext cx="11537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cs typeface="Times New Roman" pitchFamily="18" charset="0"/>
              </a:rPr>
              <a:t>Миссия </a:t>
            </a:r>
            <a:r>
              <a:rPr lang="en-US" sz="1400" dirty="0" smtClean="0">
                <a:cs typeface="Times New Roman" pitchFamily="18" charset="0"/>
              </a:rPr>
              <a:t>LISA </a:t>
            </a:r>
            <a:endParaRPr lang="ru-RU" sz="1400" dirty="0">
              <a:cs typeface="Times New Roman" pitchFamily="18" charset="0"/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3287673"/>
            <a:ext cx="2921000" cy="144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7020272" y="4869675"/>
            <a:ext cx="2133600" cy="273844"/>
          </a:xfrm>
        </p:spPr>
        <p:txBody>
          <a:bodyPr/>
          <a:lstStyle/>
          <a:p>
            <a:fld id="{F2264018-C338-49D7-9996-24BC2097A3BB}" type="slidenum">
              <a:rPr lang="ru-RU" smtClean="0"/>
              <a:pPr/>
              <a:t>3</a:t>
            </a:fld>
            <a:r>
              <a:rPr lang="ru-RU" dirty="0" smtClean="0"/>
              <a:t>/24</a:t>
            </a:r>
            <a:endParaRPr lang="ru-RU" dirty="0"/>
          </a:p>
        </p:txBody>
      </p:sp>
      <p:pic>
        <p:nvPicPr>
          <p:cNvPr id="12" name="Picture 5" descr="keldysht">
            <a:extLst>
              <a:ext uri="{FF2B5EF4-FFF2-40B4-BE49-F238E27FC236}">
                <a16:creationId xmlns:lc="http://schemas.openxmlformats.org/drawingml/2006/lockedCanvas" xmlns:a16="http://schemas.microsoft.com/office/drawing/2014/main" xmlns="" id="{04757E31-CC18-4E8A-A06F-7F1408296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30018"/>
            <a:ext cx="756178" cy="5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39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0538"/>
            <a:ext cx="8229600" cy="85725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+mn-lt"/>
                <a:cs typeface="Times New Roman" pitchFamily="18" charset="0"/>
              </a:rPr>
              <a:t>Способы управления движением</a:t>
            </a:r>
            <a:endParaRPr lang="ru-RU" sz="3600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fld id="{ADFD305B-1DDF-48D1-BD38-D56F6FDE097C}" type="slidenum">
              <a:rPr lang="ru-RU" smtClean="0"/>
              <a:t>4</a:t>
            </a:fld>
            <a:r>
              <a:rPr lang="ru-RU" dirty="0" smtClean="0"/>
              <a:t>/24</a:t>
            </a:r>
            <a:endParaRPr lang="ru-RU" dirty="0"/>
          </a:p>
        </p:txBody>
      </p:sp>
      <p:pic>
        <p:nvPicPr>
          <p:cNvPr id="5" name="Picture 5" descr="keldysht">
            <a:extLst>
              <a:ext uri="{FF2B5EF4-FFF2-40B4-BE49-F238E27FC236}">
                <a16:creationId xmlns:lc="http://schemas.openxmlformats.org/drawingml/2006/lockedCanvas" xmlns:a16="http://schemas.microsoft.com/office/drawing/2014/main" xmlns="" id="{04757E31-CC18-4E8A-A06F-7F1408296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30018"/>
            <a:ext cx="756178" cy="5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32048" y="834709"/>
            <a:ext cx="4644008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cs typeface="Times New Roman" pitchFamily="18" charset="0"/>
              </a:rPr>
              <a:t>Подходы без использования топлива:    </a:t>
            </a:r>
          </a:p>
          <a:p>
            <a:r>
              <a:rPr lang="ru-RU" sz="2200" dirty="0" smtClean="0">
                <a:cs typeface="Times New Roman" pitchFamily="18" charset="0"/>
              </a:rPr>
              <a:t>- Электромагнитное взаимодействие</a:t>
            </a:r>
          </a:p>
          <a:p>
            <a:r>
              <a:rPr lang="ru-RU" sz="2200" dirty="0" smtClean="0">
                <a:cs typeface="Times New Roman" pitchFamily="18" charset="0"/>
              </a:rPr>
              <a:t>- Солнечное давление</a:t>
            </a:r>
          </a:p>
          <a:p>
            <a:r>
              <a:rPr lang="ru-RU" sz="2200" dirty="0" smtClean="0">
                <a:cs typeface="Times New Roman" pitchFamily="18" charset="0"/>
              </a:rPr>
              <a:t>- Аэродинамика  </a:t>
            </a:r>
          </a:p>
          <a:p>
            <a:r>
              <a:rPr lang="ru-RU" altLang="ru-RU" sz="2200" dirty="0" smtClean="0">
                <a:cs typeface="Times New Roman" pitchFamily="18" charset="0"/>
              </a:rPr>
              <a:t>	</a:t>
            </a:r>
            <a:r>
              <a:rPr lang="ru-RU" altLang="ru-RU" sz="2000" u="sng" dirty="0" smtClean="0">
                <a:cs typeface="Times New Roman" pitchFamily="18" charset="0"/>
              </a:rPr>
              <a:t>Особенности:</a:t>
            </a:r>
            <a:endParaRPr lang="ru-RU" altLang="ru-RU" sz="2000" u="sng" dirty="0">
              <a:cs typeface="Times New Roman" pitchFamily="18" charset="0"/>
            </a:endParaRPr>
          </a:p>
          <a:p>
            <a:r>
              <a:rPr lang="ru-RU" altLang="ru-RU" sz="2400" dirty="0" smtClean="0">
                <a:cs typeface="Times New Roman" pitchFamily="18" charset="0"/>
              </a:rPr>
              <a:t>              </a:t>
            </a:r>
            <a:r>
              <a:rPr lang="ru-RU" altLang="ru-RU" dirty="0">
                <a:cs typeface="Times New Roman" pitchFamily="18" charset="0"/>
              </a:rPr>
              <a:t>1) Низкая околоземная </a:t>
            </a:r>
            <a:r>
              <a:rPr lang="ru-RU" altLang="ru-RU" dirty="0" smtClean="0">
                <a:cs typeface="Times New Roman" pitchFamily="18" charset="0"/>
              </a:rPr>
              <a:t>орбита</a:t>
            </a:r>
          </a:p>
          <a:p>
            <a:r>
              <a:rPr lang="ru-RU" altLang="ru-RU" dirty="0">
                <a:cs typeface="Times New Roman" pitchFamily="18" charset="0"/>
              </a:rPr>
              <a:t>	 2) Спутники с переменной </a:t>
            </a:r>
            <a:r>
              <a:rPr lang="ru-RU" altLang="ru-RU" dirty="0" smtClean="0">
                <a:cs typeface="Times New Roman" pitchFamily="18" charset="0"/>
              </a:rPr>
              <a:t>		      площадью </a:t>
            </a:r>
            <a:r>
              <a:rPr lang="ru-RU" altLang="ru-RU" dirty="0">
                <a:cs typeface="Times New Roman" pitchFamily="18" charset="0"/>
              </a:rPr>
              <a:t>сечения </a:t>
            </a:r>
            <a:endParaRPr lang="ru-RU" altLang="ru-RU" dirty="0" smtClean="0">
              <a:cs typeface="Times New Roman" pitchFamily="18" charset="0"/>
            </a:endParaRPr>
          </a:p>
          <a:p>
            <a:pPr marL="0" lvl="5"/>
            <a:r>
              <a:rPr lang="ru-RU" altLang="ru-RU" dirty="0">
                <a:cs typeface="Times New Roman" pitchFamily="18" charset="0"/>
              </a:rPr>
              <a:t>	</a:t>
            </a:r>
            <a:r>
              <a:rPr lang="ru-RU" altLang="ru-RU" dirty="0" smtClean="0">
                <a:cs typeface="Times New Roman" pitchFamily="18" charset="0"/>
              </a:rPr>
              <a:t> 3)</a:t>
            </a:r>
            <a:r>
              <a:rPr lang="ru-RU" altLang="ru-RU" dirty="0">
                <a:cs typeface="Times New Roman" pitchFamily="18" charset="0"/>
              </a:rPr>
              <a:t> Управление ориентацией</a:t>
            </a:r>
            <a:r>
              <a:rPr lang="en-US" altLang="ru-RU" dirty="0">
                <a:cs typeface="Times New Roman" pitchFamily="18" charset="0"/>
              </a:rPr>
              <a:t>:</a:t>
            </a:r>
            <a:endParaRPr lang="ru-RU" altLang="ru-RU" dirty="0">
              <a:cs typeface="Times New Roman" pitchFamily="18" charset="0"/>
            </a:endParaRPr>
          </a:p>
          <a:p>
            <a:pPr marL="1657350" lvl="8" indent="-285750">
              <a:buFont typeface="Arial" panose="020B0604020202020204" pitchFamily="34" charset="0"/>
              <a:buChar char="•"/>
            </a:pPr>
            <a:r>
              <a:rPr lang="ru-RU" altLang="ru-RU" dirty="0" smtClean="0">
                <a:cs typeface="Times New Roman" pitchFamily="18" charset="0"/>
              </a:rPr>
              <a:t>Маховики</a:t>
            </a:r>
            <a:endParaRPr lang="ru-RU" altLang="ru-RU" dirty="0">
              <a:cs typeface="Times New Roman" pitchFamily="18" charset="0"/>
            </a:endParaRPr>
          </a:p>
          <a:p>
            <a:pPr marL="1657350" lvl="8" indent="-285750">
              <a:buFont typeface="Arial" panose="020B0604020202020204" pitchFamily="34" charset="0"/>
              <a:buChar char="•"/>
            </a:pPr>
            <a:r>
              <a:rPr lang="ru-RU" altLang="ru-RU" dirty="0" smtClean="0">
                <a:cs typeface="Times New Roman" pitchFamily="18" charset="0"/>
              </a:rPr>
              <a:t>Магнитные катушки</a:t>
            </a:r>
            <a:r>
              <a:rPr lang="ru-RU" altLang="ru-RU" dirty="0">
                <a:cs typeface="Times New Roman" pitchFamily="18" charset="0"/>
              </a:rPr>
              <a:t>	</a:t>
            </a:r>
            <a:endParaRPr lang="ru-RU" altLang="ru-RU" dirty="0" smtClean="0"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6096" y="843558"/>
            <a:ext cx="322344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2400" b="1" dirty="0">
                <a:cs typeface="Times New Roman" pitchFamily="18" charset="0"/>
              </a:rPr>
              <a:t>Двигатели малой </a:t>
            </a:r>
            <a:r>
              <a:rPr lang="ru-RU" altLang="ru-RU" sz="2400" b="1" dirty="0" smtClean="0">
                <a:cs typeface="Times New Roman" pitchFamily="18" charset="0"/>
              </a:rPr>
              <a:t>тяги:</a:t>
            </a:r>
          </a:p>
          <a:p>
            <a:pPr marL="342900" indent="-342900">
              <a:buFontTx/>
              <a:buChar char="-"/>
            </a:pPr>
            <a:r>
              <a:rPr lang="ru-RU" altLang="ru-RU" sz="2000" dirty="0" smtClean="0">
                <a:cs typeface="Times New Roman" pitchFamily="18" charset="0"/>
              </a:rPr>
              <a:t>Ионные </a:t>
            </a:r>
          </a:p>
          <a:p>
            <a:pPr marL="342900" indent="-342900">
              <a:buFontTx/>
              <a:buChar char="-"/>
            </a:pPr>
            <a:r>
              <a:rPr lang="ru-RU" altLang="ru-RU" sz="2000" dirty="0" smtClean="0">
                <a:cs typeface="Times New Roman" pitchFamily="18" charset="0"/>
              </a:rPr>
              <a:t>Плазменные</a:t>
            </a:r>
            <a:endParaRPr lang="ru-RU" altLang="ru-RU" sz="2000" dirty="0"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7" name="Picture 2" descr="JC2Sat-F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39702"/>
            <a:ext cx="3110517" cy="222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Содержимое 2"/>
          <p:cNvSpPr txBox="1">
            <a:spLocks/>
          </p:cNvSpPr>
          <p:nvPr/>
        </p:nvSpPr>
        <p:spPr>
          <a:xfrm>
            <a:off x="5940152" y="4371950"/>
            <a:ext cx="2304257" cy="34257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itchFamily="18" charset="0"/>
              </a:rPr>
              <a:t>Миссия 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itchFamily="18" charset="0"/>
              </a:rPr>
              <a:t>JC2Sat</a:t>
            </a:r>
            <a:endParaRPr kumimoji="0" lang="ru-RU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67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3"/>
          <a:srcRect l="65495" t="34091" r="8946" b="25851"/>
          <a:stretch>
            <a:fillRect/>
          </a:stretch>
        </p:blipFill>
        <p:spPr bwMode="auto">
          <a:xfrm>
            <a:off x="5580112" y="1847071"/>
            <a:ext cx="2664297" cy="2812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215" y="-13692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Глава 1. Формирование роя </a:t>
            </a:r>
            <a:r>
              <a:rPr lang="ru-RU" sz="3600" dirty="0" err="1" smtClean="0"/>
              <a:t>наноспутников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Постановка задачи</a:t>
            </a:r>
            <a:endParaRPr lang="ru-RU" sz="3600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755576" y="879799"/>
            <a:ext cx="5976664" cy="197998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2100" b="1" dirty="0" smtClean="0"/>
              <a:t>Рассматривается:</a:t>
            </a:r>
          </a:p>
          <a:p>
            <a:r>
              <a:rPr lang="ru-RU" sz="2100" dirty="0" smtClean="0"/>
              <a:t>Кластерный запуск 3</a:t>
            </a:r>
            <a:r>
              <a:rPr lang="en-US" sz="2100" dirty="0" smtClean="0"/>
              <a:t>U </a:t>
            </a:r>
            <a:r>
              <a:rPr lang="ru-RU" sz="2100" dirty="0" err="1" smtClean="0"/>
              <a:t>кубсатов</a:t>
            </a:r>
            <a:endParaRPr lang="ru-RU" sz="2100" dirty="0" smtClean="0"/>
          </a:p>
          <a:p>
            <a:r>
              <a:rPr lang="ru-RU" sz="2100" dirty="0" smtClean="0"/>
              <a:t>Низкая околоземная орбита</a:t>
            </a:r>
          </a:p>
          <a:p>
            <a:r>
              <a:rPr lang="ru-RU" sz="2100" dirty="0" smtClean="0"/>
              <a:t>Коммуникационные ограничения</a:t>
            </a:r>
          </a:p>
          <a:p>
            <a:pPr marL="0" indent="0">
              <a:buNone/>
            </a:pPr>
            <a:endParaRPr lang="ru-RU" sz="1900" dirty="0" smtClean="0"/>
          </a:p>
          <a:p>
            <a:pPr>
              <a:buNone/>
            </a:pPr>
            <a:r>
              <a:rPr lang="ru-RU" sz="2100" b="1" dirty="0" smtClean="0"/>
              <a:t>Задача:	</a:t>
            </a:r>
          </a:p>
          <a:p>
            <a:pPr>
              <a:buNone/>
            </a:pPr>
            <a:r>
              <a:rPr lang="ru-RU" sz="2100" dirty="0" smtClean="0"/>
              <a:t>Необходимо построить рой спутников с помощью</a:t>
            </a:r>
          </a:p>
          <a:p>
            <a:pPr>
              <a:buNone/>
            </a:pPr>
            <a:r>
              <a:rPr lang="ru-RU" sz="2100" dirty="0" smtClean="0"/>
              <a:t>аэродинамической силы после запуска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fld id="{ADFD305B-1DDF-48D1-BD38-D56F6FDE097C}" type="slidenum">
              <a:rPr lang="ru-RU" smtClean="0"/>
              <a:pPr/>
              <a:t>5</a:t>
            </a:fld>
            <a:r>
              <a:rPr lang="ru-RU" dirty="0" smtClean="0"/>
              <a:t>/24</a:t>
            </a:r>
            <a:endParaRPr lang="ru-RU" dirty="0"/>
          </a:p>
        </p:txBody>
      </p:sp>
      <p:pic>
        <p:nvPicPr>
          <p:cNvPr id="9" name="Picture 5" descr="keldysht">
            <a:extLst>
              <a:ext uri="{FF2B5EF4-FFF2-40B4-BE49-F238E27FC236}">
                <a16:creationId xmlns:lc="http://schemas.openxmlformats.org/drawingml/2006/lockedCanvas" xmlns:a16="http://schemas.microsoft.com/office/drawing/2014/main" xmlns="" id="{04757E31-CC18-4E8A-A06F-7F1408296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30018"/>
            <a:ext cx="756178" cy="5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5"/>
          <a:srcRect l="13821" t="27737" r="56029" b="36496"/>
          <a:stretch>
            <a:fillRect/>
          </a:stretch>
        </p:blipFill>
        <p:spPr bwMode="auto">
          <a:xfrm>
            <a:off x="899592" y="3075806"/>
            <a:ext cx="331236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55576" y="4712245"/>
            <a:ext cx="4014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Снимок экрана видеоролика запуска </a:t>
            </a:r>
            <a:r>
              <a:rPr lang="ru-RU" sz="1400" dirty="0" err="1" smtClean="0"/>
              <a:t>PlanetLabs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444208" y="4640237"/>
            <a:ext cx="1312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С</a:t>
            </a:r>
            <a:r>
              <a:rPr lang="ru-RU" sz="1400" dirty="0" smtClean="0"/>
              <a:t>хема </a:t>
            </a:r>
            <a:r>
              <a:rPr lang="ru-RU" sz="1400" dirty="0"/>
              <a:t>запуска </a:t>
            </a:r>
          </a:p>
        </p:txBody>
      </p:sp>
    </p:spTree>
    <p:extLst>
      <p:ext uri="{BB962C8B-B14F-4D97-AF65-F5344CB8AC3E}">
        <p14:creationId xmlns:p14="http://schemas.microsoft.com/office/powerpoint/2010/main" val="245693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2546"/>
            <a:ext cx="8229600" cy="85725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Уравнения относительного движения</a:t>
            </a:r>
            <a:endParaRPr lang="ru-RU" sz="3200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79512" y="699542"/>
            <a:ext cx="8321578" cy="4443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cs typeface="Times New Roman" panose="02020603050405020304" pitchFamily="18" charset="0"/>
              </a:rPr>
              <a:t>Решение уравнений Хилла-</a:t>
            </a:r>
            <a:r>
              <a:rPr lang="ru-RU" sz="2000" dirty="0" err="1" smtClean="0">
                <a:cs typeface="Times New Roman" panose="02020603050405020304" pitchFamily="18" charset="0"/>
              </a:rPr>
              <a:t>Клохесси</a:t>
            </a:r>
            <a:r>
              <a:rPr lang="ru-RU" sz="2000" dirty="0" smtClean="0">
                <a:cs typeface="Times New Roman" panose="02020603050405020304" pitchFamily="18" charset="0"/>
              </a:rPr>
              <a:t>-</a:t>
            </a:r>
            <a:r>
              <a:rPr lang="ru-RU" sz="2000" dirty="0" err="1" smtClean="0">
                <a:cs typeface="Times New Roman" panose="02020603050405020304" pitchFamily="18" charset="0"/>
              </a:rPr>
              <a:t>Уилтшира</a:t>
            </a:r>
            <a:r>
              <a:rPr lang="en-US" altLang="ru-RU" sz="2000" dirty="0" smtClean="0">
                <a:solidFill>
                  <a:prstClr val="black"/>
                </a:solidFill>
                <a:cs typeface="Times New Roman" pitchFamily="18" charset="0"/>
              </a:rPr>
              <a:t>:</a:t>
            </a:r>
          </a:p>
          <a:p>
            <a:pPr>
              <a:spcBef>
                <a:spcPts val="0"/>
              </a:spcBef>
            </a:pPr>
            <a:endParaRPr lang="en-US" alt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en-US" alt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ts val="1700"/>
              </a:lnSpc>
              <a:spcBef>
                <a:spcPts val="0"/>
              </a:spcBef>
              <a:buNone/>
            </a:pPr>
            <a:r>
              <a:rPr lang="ru-RU" sz="2000" dirty="0" smtClean="0">
                <a:cs typeface="Times New Roman" pitchFamily="18" charset="0"/>
              </a:rPr>
              <a:t>Слагаемое</a:t>
            </a:r>
            <a:r>
              <a:rPr lang="ru-RU" sz="2000" dirty="0">
                <a:cs typeface="Times New Roman" pitchFamily="18" charset="0"/>
              </a:rPr>
              <a:t>, отвечающее за дрейф: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dirty="0" smtClean="0">
                <a:cs typeface="Times New Roman" pitchFamily="18" charset="0"/>
              </a:rPr>
              <a:t>Уравнения при реализации управления по </a:t>
            </a:r>
            <a:r>
              <a:rPr lang="ru-RU" sz="2000" i="1" dirty="0" smtClean="0">
                <a:cs typeface="Times New Roman" panose="02020603050405020304" pitchFamily="18" charset="0"/>
              </a:rPr>
              <a:t>Ох</a:t>
            </a:r>
            <a:r>
              <a:rPr lang="ru-RU" sz="2000" dirty="0" smtClean="0">
                <a:cs typeface="Times New Roman" panose="02020603050405020304" pitchFamily="18" charset="0"/>
              </a:rPr>
              <a:t>:</a:t>
            </a:r>
            <a:endParaRPr lang="en-US" sz="2000" kern="0" dirty="0" smtClean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kern="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kern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en-US" sz="2400" kern="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400" kern="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kern="0" dirty="0" smtClean="0">
                <a:cs typeface="Times New Roman" pitchFamily="18" charset="0"/>
              </a:rPr>
              <a:t>Где                               - аэродинамическая сила</a:t>
            </a:r>
            <a:endParaRPr lang="en-US" sz="2000" kern="0" dirty="0" smtClean="0"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en-US" sz="2400" kern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2400" kern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alt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ru-RU" dirty="0"/>
          </a:p>
        </p:txBody>
      </p:sp>
      <p:grpSp>
        <p:nvGrpSpPr>
          <p:cNvPr id="7" name="Shape 148"/>
          <p:cNvGrpSpPr/>
          <p:nvPr/>
        </p:nvGrpSpPr>
        <p:grpSpPr>
          <a:xfrm>
            <a:off x="5364088" y="1203598"/>
            <a:ext cx="3672408" cy="1656184"/>
            <a:chOff x="2726" y="1920"/>
            <a:chExt cx="6430" cy="3138"/>
          </a:xfrm>
        </p:grpSpPr>
        <p:grpSp>
          <p:nvGrpSpPr>
            <p:cNvPr id="8" name="Shape 149"/>
            <p:cNvGrpSpPr/>
            <p:nvPr/>
          </p:nvGrpSpPr>
          <p:grpSpPr>
            <a:xfrm>
              <a:off x="2726" y="1920"/>
              <a:ext cx="6429" cy="3138"/>
              <a:chOff x="2726" y="1920"/>
              <a:chExt cx="6429" cy="3138"/>
            </a:xfrm>
          </p:grpSpPr>
          <p:sp>
            <p:nvSpPr>
              <p:cNvPr id="10" name="Shape 150"/>
              <p:cNvSpPr/>
              <p:nvPr/>
            </p:nvSpPr>
            <p:spPr>
              <a:xfrm>
                <a:off x="6343" y="2587"/>
                <a:ext cx="1268" cy="583"/>
              </a:xfrm>
              <a:prstGeom prst="parallelogram">
                <a:avLst>
                  <a:gd name="adj" fmla="val 54417"/>
                </a:avLst>
              </a:prstGeom>
              <a:gradFill>
                <a:gsLst>
                  <a:gs pos="0">
                    <a:srgbClr val="E8ECF4"/>
                  </a:gs>
                  <a:gs pos="100000">
                    <a:srgbClr val="4F81BD"/>
                  </a:gs>
                </a:gsLst>
                <a:lin ang="2700000" scaled="0"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Shape 151"/>
              <p:cNvSpPr/>
              <p:nvPr/>
            </p:nvSpPr>
            <p:spPr>
              <a:xfrm>
                <a:off x="4079" y="1970"/>
                <a:ext cx="1268" cy="1286"/>
              </a:xfrm>
              <a:prstGeom prst="ellipse">
                <a:avLst/>
              </a:prstGeom>
              <a:gradFill>
                <a:gsLst>
                  <a:gs pos="0">
                    <a:srgbClr val="C2D69B"/>
                  </a:gs>
                  <a:gs pos="100000">
                    <a:srgbClr val="F4F7EF"/>
                  </a:gs>
                </a:gsLst>
                <a:lin ang="2700000" scaled="0"/>
              </a:gra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Shape 152"/>
              <p:cNvSpPr/>
              <p:nvPr/>
            </p:nvSpPr>
            <p:spPr>
              <a:xfrm>
                <a:off x="7355" y="2503"/>
                <a:ext cx="754" cy="754"/>
              </a:xfrm>
              <a:prstGeom prst="ellipse">
                <a:avLst/>
              </a:prstGeom>
              <a:gradFill>
                <a:gsLst>
                  <a:gs pos="0">
                    <a:srgbClr val="C4BC96"/>
                  </a:gs>
                  <a:gs pos="100000">
                    <a:srgbClr val="F5F3EE"/>
                  </a:gs>
                </a:gsLst>
                <a:lin ang="2700000" scaled="0"/>
              </a:gra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Shape 153"/>
              <p:cNvSpPr/>
              <p:nvPr/>
            </p:nvSpPr>
            <p:spPr>
              <a:xfrm>
                <a:off x="7887" y="2587"/>
                <a:ext cx="1268" cy="583"/>
              </a:xfrm>
              <a:prstGeom prst="parallelogram">
                <a:avLst>
                  <a:gd name="adj" fmla="val 54417"/>
                </a:avLst>
              </a:prstGeom>
              <a:gradFill>
                <a:gsLst>
                  <a:gs pos="0">
                    <a:srgbClr val="E8ECF4"/>
                  </a:gs>
                  <a:gs pos="100000">
                    <a:srgbClr val="4F81BD"/>
                  </a:gs>
                </a:gsLst>
                <a:lin ang="2700000" scaled="0"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Shape 154"/>
              <p:cNvSpPr/>
              <p:nvPr/>
            </p:nvSpPr>
            <p:spPr>
              <a:xfrm>
                <a:off x="2726" y="4131"/>
                <a:ext cx="1268" cy="583"/>
              </a:xfrm>
              <a:prstGeom prst="parallelogram">
                <a:avLst>
                  <a:gd name="adj" fmla="val 54417"/>
                </a:avLst>
              </a:prstGeom>
              <a:gradFill>
                <a:gsLst>
                  <a:gs pos="0">
                    <a:srgbClr val="E8ECF4"/>
                  </a:gs>
                  <a:gs pos="100000">
                    <a:srgbClr val="4F81BD"/>
                  </a:gs>
                </a:gsLst>
                <a:lin ang="2700000" scaled="0"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Shape 155"/>
              <p:cNvSpPr/>
              <p:nvPr/>
            </p:nvSpPr>
            <p:spPr>
              <a:xfrm>
                <a:off x="3736" y="4045"/>
                <a:ext cx="754" cy="754"/>
              </a:xfrm>
              <a:prstGeom prst="ellipse">
                <a:avLst/>
              </a:prstGeom>
              <a:gradFill>
                <a:gsLst>
                  <a:gs pos="0">
                    <a:srgbClr val="C4BC96"/>
                  </a:gs>
                  <a:gs pos="100000">
                    <a:srgbClr val="F5F3EE"/>
                  </a:gs>
                </a:gsLst>
                <a:lin ang="2700000" scaled="0"/>
              </a:gra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Shape 156"/>
              <p:cNvSpPr/>
              <p:nvPr/>
            </p:nvSpPr>
            <p:spPr>
              <a:xfrm>
                <a:off x="4268" y="4131"/>
                <a:ext cx="1268" cy="583"/>
              </a:xfrm>
              <a:prstGeom prst="parallelogram">
                <a:avLst>
                  <a:gd name="adj" fmla="val 54417"/>
                </a:avLst>
              </a:prstGeom>
              <a:gradFill>
                <a:gsLst>
                  <a:gs pos="0">
                    <a:srgbClr val="E8ECF4"/>
                  </a:gs>
                  <a:gs pos="100000">
                    <a:srgbClr val="4F81BD"/>
                  </a:gs>
                </a:gsLst>
                <a:lin ang="2700000" scaled="0"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7" name="Shape 157"/>
              <p:cNvCxnSpPr/>
              <p:nvPr/>
            </p:nvCxnSpPr>
            <p:spPr>
              <a:xfrm>
                <a:off x="4747" y="2605"/>
                <a:ext cx="1492" cy="2022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lg" len="lg"/>
              </a:ln>
            </p:spPr>
          </p:cxnSp>
          <p:cxnSp>
            <p:nvCxnSpPr>
              <p:cNvPr id="18" name="Shape 158"/>
              <p:cNvCxnSpPr/>
              <p:nvPr/>
            </p:nvCxnSpPr>
            <p:spPr>
              <a:xfrm rot="10800000" flipH="1">
                <a:off x="5829" y="3633"/>
                <a:ext cx="684" cy="412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lg" len="lg"/>
              </a:ln>
            </p:spPr>
          </p:cxnSp>
          <p:sp>
            <p:nvSpPr>
              <p:cNvPr id="19" name="Shape 159"/>
              <p:cNvSpPr txBox="1"/>
              <p:nvPr/>
            </p:nvSpPr>
            <p:spPr>
              <a:xfrm>
                <a:off x="3117" y="1920"/>
                <a:ext cx="1268" cy="5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ct val="25000"/>
                  <a:buFont typeface="Arial"/>
                  <a:buNone/>
                </a:pPr>
                <a:r>
                  <a:rPr lang="ru-RU" sz="1400" b="0" i="0" u="none" strike="noStrike" cap="none" dirty="0" smtClean="0">
                    <a:solidFill>
                      <a:schemeClr val="dk1"/>
                    </a:solidFill>
                    <a:ea typeface="Arial"/>
                    <a:cs typeface="Arial"/>
                    <a:sym typeface="Arial"/>
                  </a:rPr>
                  <a:t>Земля</a:t>
                </a:r>
                <a:endParaRPr lang="ru-RU" sz="1400" b="0" i="0" u="none" strike="noStrike" cap="none" dirty="0">
                  <a:solidFill>
                    <a:schemeClr val="dk1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Shape 160"/>
              <p:cNvSpPr txBox="1"/>
              <p:nvPr/>
            </p:nvSpPr>
            <p:spPr>
              <a:xfrm>
                <a:off x="5434" y="3995"/>
                <a:ext cx="702" cy="5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ct val="25000"/>
                  <a:buFont typeface="Arial"/>
                  <a:buNone/>
                </a:pPr>
                <a:r>
                  <a:rPr lang="ru-RU" sz="1400" b="0" i="1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O</a:t>
                </a:r>
              </a:p>
            </p:txBody>
          </p:sp>
          <p:sp>
            <p:nvSpPr>
              <p:cNvPr id="21" name="Shape 161"/>
              <p:cNvSpPr txBox="1"/>
              <p:nvPr/>
            </p:nvSpPr>
            <p:spPr>
              <a:xfrm>
                <a:off x="5829" y="4475"/>
                <a:ext cx="702" cy="5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ct val="25000"/>
                  <a:buFont typeface="Arial"/>
                  <a:buNone/>
                </a:pPr>
                <a:r>
                  <a:rPr lang="ru-RU" sz="1400" b="1" i="1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z</a:t>
                </a:r>
              </a:p>
            </p:txBody>
          </p:sp>
          <p:sp>
            <p:nvSpPr>
              <p:cNvPr id="22" name="Shape 162"/>
              <p:cNvSpPr txBox="1"/>
              <p:nvPr/>
            </p:nvSpPr>
            <p:spPr>
              <a:xfrm>
                <a:off x="6240" y="3634"/>
                <a:ext cx="702" cy="5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ct val="25000"/>
                  <a:buFont typeface="Arial"/>
                  <a:buNone/>
                </a:pPr>
                <a:r>
                  <a:rPr lang="ru-RU" sz="1400" b="1" i="1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х</a:t>
                </a:r>
              </a:p>
            </p:txBody>
          </p:sp>
          <p:sp>
            <p:nvSpPr>
              <p:cNvPr id="23" name="Shape 163"/>
              <p:cNvSpPr txBox="1"/>
              <p:nvPr/>
            </p:nvSpPr>
            <p:spPr>
              <a:xfrm>
                <a:off x="5400" y="3119"/>
                <a:ext cx="702" cy="5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ct val="25000"/>
                  <a:buFont typeface="Arial"/>
                  <a:buNone/>
                </a:pPr>
                <a:r>
                  <a:rPr lang="ru-RU" sz="1400" b="1" i="1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y</a:t>
                </a:r>
              </a:p>
            </p:txBody>
          </p:sp>
        </p:grpSp>
        <p:cxnSp>
          <p:nvCxnSpPr>
            <p:cNvPr id="9" name="Shape 164"/>
            <p:cNvCxnSpPr/>
            <p:nvPr/>
          </p:nvCxnSpPr>
          <p:spPr>
            <a:xfrm rot="10800000">
              <a:off x="5829" y="3256"/>
              <a:ext cx="0" cy="7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lg" len="lg"/>
            </a:ln>
          </p:spPr>
        </p:cxnSp>
      </p:grpSp>
      <p:graphicFrame>
        <p:nvGraphicFramePr>
          <p:cNvPr id="26" name="Объект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4361149"/>
              </p:ext>
            </p:extLst>
          </p:nvPr>
        </p:nvGraphicFramePr>
        <p:xfrm>
          <a:off x="4067944" y="2432174"/>
          <a:ext cx="8382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" name="Equation" r:id="rId4" imgW="838080" imgH="355320" progId="Equation.DSMT4">
                  <p:embed/>
                </p:oleObj>
              </mc:Choice>
              <mc:Fallback>
                <p:oleObj name="Equation" r:id="rId4" imgW="838080" imgH="35532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944" y="2432174"/>
                        <a:ext cx="838200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136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1" t="55696" r="25832" b="29074"/>
          <a:stretch/>
        </p:blipFill>
        <p:spPr bwMode="auto">
          <a:xfrm>
            <a:off x="5471733" y="3136992"/>
            <a:ext cx="3636771" cy="151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7"/>
          <p:cNvSpPr txBox="1">
            <a:spLocks noChangeArrowheads="1"/>
          </p:cNvSpPr>
          <p:nvPr/>
        </p:nvSpPr>
        <p:spPr bwMode="auto">
          <a:xfrm>
            <a:off x="7020272" y="4443958"/>
            <a:ext cx="2088232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latin typeface="+mn-lt"/>
                <a:cs typeface="Times New Roman" pitchFamily="18" charset="0"/>
              </a:rPr>
              <a:t>Относительный дрейф</a:t>
            </a:r>
            <a:endParaRPr lang="ru-RU" altLang="ru-RU" sz="1400" dirty="0">
              <a:latin typeface="+mn-lt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fld id="{ADFD305B-1DDF-48D1-BD38-D56F6FDE097C}" type="slidenum">
              <a:rPr lang="ru-RU" smtClean="0"/>
              <a:pPr/>
              <a:t>6</a:t>
            </a:fld>
            <a:r>
              <a:rPr lang="ru-RU" dirty="0" smtClean="0"/>
              <a:t>/24</a:t>
            </a:r>
            <a:endParaRPr lang="ru-RU" dirty="0"/>
          </a:p>
        </p:txBody>
      </p:sp>
      <p:pic>
        <p:nvPicPr>
          <p:cNvPr id="30" name="Picture 5" descr="keldysht">
            <a:extLst>
              <a:ext uri="{FF2B5EF4-FFF2-40B4-BE49-F238E27FC236}">
                <a16:creationId xmlns:lc="http://schemas.openxmlformats.org/drawingml/2006/lockedCanvas" xmlns:a16="http://schemas.microsoft.com/office/drawing/2014/main" xmlns="" id="{04757E31-CC18-4E8A-A06F-7F1408296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30018"/>
            <a:ext cx="756178" cy="5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9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2" name="Rectangle 9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6443705"/>
              </p:ext>
            </p:extLst>
          </p:nvPr>
        </p:nvGraphicFramePr>
        <p:xfrm>
          <a:off x="290984" y="3219822"/>
          <a:ext cx="2336800" cy="133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" name="Equation" r:id="rId8" imgW="2323800" imgH="1320480" progId="Equation.DSMT4">
                  <p:embed/>
                </p:oleObj>
              </mc:Choice>
              <mc:Fallback>
                <p:oleObj name="Equation" r:id="rId8" imgW="2323800" imgH="1320480" progId="Equation.DSMT4">
                  <p:embed/>
                  <p:pic>
                    <p:nvPicPr>
                      <p:cNvPr id="0" name="Object 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984" y="3219822"/>
                        <a:ext cx="2336800" cy="1331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10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5" name="Объект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450261"/>
              </p:ext>
            </p:extLst>
          </p:nvPr>
        </p:nvGraphicFramePr>
        <p:xfrm>
          <a:off x="251520" y="1059582"/>
          <a:ext cx="5130800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" name="Equation" r:id="rId10" imgW="5155920" imgH="1346040" progId="Equation.DSMT4">
                  <p:embed/>
                </p:oleObj>
              </mc:Choice>
              <mc:Fallback>
                <p:oleObj name="Equation" r:id="rId10" imgW="5155920" imgH="1346040" progId="Equation.DSMT4">
                  <p:embed/>
                  <p:pic>
                    <p:nvPicPr>
                      <p:cNvPr id="0" name="Object 1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059582"/>
                        <a:ext cx="5130800" cy="1357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4" name="Объект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2622075"/>
              </p:ext>
            </p:extLst>
          </p:nvPr>
        </p:nvGraphicFramePr>
        <p:xfrm>
          <a:off x="755576" y="4597846"/>
          <a:ext cx="161290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" name="Equation" r:id="rId12" imgW="1612800" imgH="355320" progId="Equation.DSMT4">
                  <p:embed/>
                </p:oleObj>
              </mc:Choice>
              <mc:Fallback>
                <p:oleObj name="Equation" r:id="rId12" imgW="1612800" imgH="355320" progId="Equation.DSMT4">
                  <p:embed/>
                  <p:pic>
                    <p:nvPicPr>
                      <p:cNvPr id="0" name="Object 1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4597846"/>
                        <a:ext cx="1612900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994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46"/>
            <a:ext cx="8229600" cy="63758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Модель аэродинамики и управление</a:t>
            </a:r>
            <a:endParaRPr lang="ru-RU" sz="3200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25660" y="771550"/>
            <a:ext cx="7298668" cy="4227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cs typeface="Times New Roman" pitchFamily="18" charset="0"/>
              </a:rPr>
              <a:t>Модель аэродинамической </a:t>
            </a:r>
            <a:r>
              <a:rPr lang="ru-RU" sz="1800" dirty="0" smtClean="0">
                <a:cs typeface="Times New Roman" pitchFamily="18" charset="0"/>
              </a:rPr>
              <a:t>силы, действующей на</a:t>
            </a:r>
            <a:r>
              <a:rPr lang="en-US" sz="1800" i="1" dirty="0" smtClean="0">
                <a:cs typeface="Times New Roman" pitchFamily="18" charset="0"/>
              </a:rPr>
              <a:t> </a:t>
            </a:r>
            <a:r>
              <a:rPr lang="en-US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i="1" dirty="0" smtClean="0">
                <a:cs typeface="Times New Roman" pitchFamily="18" charset="0"/>
              </a:rPr>
              <a:t>-</a:t>
            </a:r>
            <a:r>
              <a:rPr lang="ru-RU" sz="1800" dirty="0" smtClean="0">
                <a:cs typeface="Times New Roman" pitchFamily="18" charset="0"/>
              </a:rPr>
              <a:t>й спутник: </a:t>
            </a:r>
            <a:endParaRPr lang="ru-RU" sz="1800" dirty="0">
              <a:cs typeface="Times New Roman" pitchFamily="18" charset="0"/>
            </a:endParaRPr>
          </a:p>
          <a:p>
            <a:pPr marL="0" indent="0">
              <a:buNone/>
            </a:pPr>
            <a:endParaRPr lang="ru-RU" sz="1900" dirty="0">
              <a:cs typeface="Times New Roman" pitchFamily="18" charset="0"/>
            </a:endParaRPr>
          </a:p>
          <a:p>
            <a:pPr marL="0" indent="0">
              <a:buNone/>
            </a:pPr>
            <a:endParaRPr lang="ru-RU" sz="1900" dirty="0" smtClean="0"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dirty="0" smtClean="0"/>
              <a:t>Разница </a:t>
            </a:r>
            <a:r>
              <a:rPr lang="ru-RU" sz="1800" dirty="0"/>
              <a:t>между аэродинамическими силами, действующими на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 dirty="0"/>
              <a:t>-й и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ru-RU" sz="1800" dirty="0"/>
              <a:t>-й </a:t>
            </a:r>
            <a:r>
              <a:rPr lang="ru-RU" sz="1800" dirty="0" smtClean="0"/>
              <a:t>спутники :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1800" dirty="0" smtClean="0"/>
              <a:t>Значение </a:t>
            </a:r>
            <a:r>
              <a:rPr lang="ru-RU" sz="1800" dirty="0"/>
              <a:t>силы </a:t>
            </a:r>
            <a:r>
              <a:rPr lang="ru-RU" sz="1800" dirty="0" smtClean="0"/>
              <a:t>ограничено:</a:t>
            </a:r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ru-RU" sz="1800" dirty="0" err="1" smtClean="0"/>
              <a:t>Ляпуновское</a:t>
            </a:r>
            <a:r>
              <a:rPr lang="ru-RU" sz="1800" dirty="0" smtClean="0"/>
              <a:t> управление: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3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9799072"/>
              </p:ext>
            </p:extLst>
          </p:nvPr>
        </p:nvGraphicFramePr>
        <p:xfrm>
          <a:off x="2502644" y="1131590"/>
          <a:ext cx="3365500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9" name="Equation" r:id="rId4" imgW="3365280" imgH="571320" progId="Equation.DSMT4">
                  <p:embed/>
                </p:oleObj>
              </mc:Choice>
              <mc:Fallback>
                <p:oleObj name="Equation" r:id="rId4" imgW="3365280" imgH="571320" progId="Equation.DSMT4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2644" y="1131590"/>
                        <a:ext cx="3365500" cy="576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3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498910"/>
              </p:ext>
            </p:extLst>
          </p:nvPr>
        </p:nvGraphicFramePr>
        <p:xfrm>
          <a:off x="2510383" y="2211710"/>
          <a:ext cx="3933825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0" name="Equation" r:id="rId6" imgW="3936960" imgH="571320" progId="Equation.DSMT4">
                  <p:embed/>
                </p:oleObj>
              </mc:Choice>
              <mc:Fallback>
                <p:oleObj name="Equation" r:id="rId6" imgW="3936960" imgH="571320" progId="Equation.DSMT4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0383" y="2211710"/>
                        <a:ext cx="3933825" cy="577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8453088"/>
              </p:ext>
            </p:extLst>
          </p:nvPr>
        </p:nvGraphicFramePr>
        <p:xfrm>
          <a:off x="2533650" y="3074020"/>
          <a:ext cx="203835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1" name="Equation" r:id="rId8" imgW="2044440" imgH="571320" progId="Equation.DSMT4">
                  <p:embed/>
                </p:oleObj>
              </mc:Choice>
              <mc:Fallback>
                <p:oleObj name="Equation" r:id="rId8" imgW="2044440" imgH="571320" progId="Equation.DSMT4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3650" y="3074020"/>
                        <a:ext cx="2038350" cy="577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Прямая со стрелкой 24"/>
          <p:cNvCxnSpPr/>
          <p:nvPr/>
        </p:nvCxnSpPr>
        <p:spPr>
          <a:xfrm>
            <a:off x="7524328" y="2571750"/>
            <a:ext cx="576064" cy="86409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Группа 19"/>
          <p:cNvGrpSpPr/>
          <p:nvPr/>
        </p:nvGrpSpPr>
        <p:grpSpPr>
          <a:xfrm>
            <a:off x="7452320" y="2348791"/>
            <a:ext cx="1296144" cy="1735127"/>
            <a:chOff x="7452320" y="2348791"/>
            <a:chExt cx="1296144" cy="173512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452320" y="3435846"/>
              <a:ext cx="432048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7884368" y="3435846"/>
              <a:ext cx="432048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8316416" y="3435846"/>
              <a:ext cx="432048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Дуга 25"/>
            <p:cNvSpPr/>
            <p:nvPr/>
          </p:nvSpPr>
          <p:spPr>
            <a:xfrm rot="15107394">
              <a:off x="7746955" y="3123143"/>
              <a:ext cx="437484" cy="466766"/>
            </a:xfrm>
            <a:prstGeom prst="arc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27" name="Объект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25672114"/>
                </p:ext>
              </p:extLst>
            </p:nvPr>
          </p:nvGraphicFramePr>
          <p:xfrm>
            <a:off x="7599445" y="3147814"/>
            <a:ext cx="152400" cy="139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2" name="Equation" r:id="rId10" imgW="152280" imgH="139680" progId="Equation.DSMT4">
                    <p:embed/>
                  </p:oleObj>
                </mc:Choice>
                <mc:Fallback>
                  <p:oleObj name="Equation" r:id="rId10" imgW="152280" imgH="1396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599445" y="3147814"/>
                          <a:ext cx="152400" cy="139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Box 27"/>
            <p:cNvSpPr txBox="1"/>
            <p:nvPr/>
          </p:nvSpPr>
          <p:spPr>
            <a:xfrm>
              <a:off x="7684956" y="3806919"/>
              <a:ext cx="8190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3U</a:t>
              </a:r>
              <a:r>
                <a:rPr lang="ru-RU" sz="1200" dirty="0"/>
                <a:t> </a:t>
              </a:r>
              <a:r>
                <a:rPr lang="ru-RU" sz="1200" dirty="0" err="1" smtClean="0"/>
                <a:t>кубсат</a:t>
              </a:r>
              <a:endParaRPr lang="ru-RU" sz="1200" dirty="0"/>
            </a:p>
          </p:txBody>
        </p:sp>
        <p:sp>
          <p:nvSpPr>
            <p:cNvPr id="31" name="TextBox 30"/>
            <p:cNvSpPr txBox="1"/>
            <p:nvPr/>
          </p:nvSpPr>
          <p:spPr>
            <a:xfrm rot="3349791">
              <a:off x="7258185" y="2900930"/>
              <a:ext cx="13505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/>
                <a:t>н</a:t>
              </a:r>
              <a:r>
                <a:rPr lang="ru-RU" sz="1000" dirty="0" smtClean="0"/>
                <a:t>абегающий поток</a:t>
              </a:r>
              <a:endParaRPr lang="ru-RU" sz="1000" dirty="0"/>
            </a:p>
          </p:txBody>
        </p:sp>
      </p:grp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fld id="{ADFD305B-1DDF-48D1-BD38-D56F6FDE097C}" type="slidenum">
              <a:rPr lang="ru-RU" smtClean="0"/>
              <a:pPr/>
              <a:t>7</a:t>
            </a:fld>
            <a:r>
              <a:rPr lang="ru-RU" dirty="0" smtClean="0"/>
              <a:t>/24</a:t>
            </a:r>
            <a:endParaRPr lang="ru-RU" dirty="0"/>
          </a:p>
        </p:txBody>
      </p:sp>
      <p:pic>
        <p:nvPicPr>
          <p:cNvPr id="22" name="Picture 5" descr="keldysht">
            <a:extLst>
              <a:ext uri="{FF2B5EF4-FFF2-40B4-BE49-F238E27FC236}">
                <a16:creationId xmlns:lc="http://schemas.openxmlformats.org/drawingml/2006/lockedCanvas" xmlns:a16="http://schemas.microsoft.com/office/drawing/2014/main" xmlns="" id="{04757E31-CC18-4E8A-A06F-7F1408296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30018"/>
            <a:ext cx="756178" cy="5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5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476489"/>
              </p:ext>
            </p:extLst>
          </p:nvPr>
        </p:nvGraphicFramePr>
        <p:xfrm>
          <a:off x="2534171" y="3795886"/>
          <a:ext cx="1101725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" name="Equation" r:id="rId13" imgW="1104840" imgH="571320" progId="Equation.DSMT4">
                  <p:embed/>
                </p:oleObj>
              </mc:Choice>
              <mc:Fallback>
                <p:oleObj name="Equation" r:id="rId13" imgW="1104840" imgH="571320" progId="Equation.DSMT4">
                  <p:embed/>
                  <p:pic>
                    <p:nvPicPr>
                      <p:cNvPr id="0" name="Object 1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4171" y="3795886"/>
                        <a:ext cx="1101725" cy="568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5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564680"/>
              </p:ext>
            </p:extLst>
          </p:nvPr>
        </p:nvGraphicFramePr>
        <p:xfrm>
          <a:off x="2542307" y="4445000"/>
          <a:ext cx="5126037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" name="Equation" r:id="rId15" imgW="5130720" imgH="571320" progId="Equation.DSMT4">
                  <p:embed/>
                </p:oleObj>
              </mc:Choice>
              <mc:Fallback>
                <p:oleObj name="Equation" r:id="rId15" imgW="5130720" imgH="571320" progId="Equation.DSMT4">
                  <p:embed/>
                  <p:pic>
                    <p:nvPicPr>
                      <p:cNvPr id="0" name="Object 1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2307" y="4445000"/>
                        <a:ext cx="5126037" cy="574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556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0538"/>
            <a:ext cx="8229600" cy="85725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Правила для управления</a:t>
            </a:r>
            <a:endParaRPr lang="ru-RU" sz="3200" dirty="0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683568" y="714356"/>
            <a:ext cx="4824536" cy="4429144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</a:pPr>
            <a:r>
              <a:rPr lang="ru-RU" sz="1800" dirty="0" smtClean="0"/>
              <a:t>Устранение дрейфа с наиболее удаленным спутником</a:t>
            </a:r>
          </a:p>
          <a:p>
            <a:pPr>
              <a:spcBef>
                <a:spcPts val="200"/>
              </a:spcBef>
            </a:pPr>
            <a:endParaRPr lang="ru-RU" sz="1800" dirty="0" smtClean="0"/>
          </a:p>
          <a:p>
            <a:pPr>
              <a:spcBef>
                <a:spcPts val="200"/>
              </a:spcBef>
            </a:pPr>
            <a:endParaRPr lang="ru-RU" sz="1800" dirty="0" smtClean="0"/>
          </a:p>
          <a:p>
            <a:pPr>
              <a:spcBef>
                <a:spcPts val="200"/>
              </a:spcBef>
            </a:pPr>
            <a:r>
              <a:rPr lang="ru-RU" sz="1800" dirty="0" smtClean="0"/>
              <a:t>Устранение максимального дрейфа</a:t>
            </a:r>
          </a:p>
          <a:p>
            <a:pPr>
              <a:spcBef>
                <a:spcPts val="200"/>
              </a:spcBef>
            </a:pPr>
            <a:endParaRPr lang="ru-RU" sz="1800" dirty="0" smtClean="0"/>
          </a:p>
          <a:p>
            <a:pPr marL="0" indent="0">
              <a:spcBef>
                <a:spcPts val="200"/>
              </a:spcBef>
              <a:buNone/>
            </a:pPr>
            <a:endParaRPr lang="ru-RU" sz="1800" dirty="0" smtClean="0"/>
          </a:p>
          <a:p>
            <a:pPr>
              <a:spcBef>
                <a:spcPts val="200"/>
              </a:spcBef>
            </a:pPr>
            <a:r>
              <a:rPr lang="ru-RU" sz="1800" dirty="0" smtClean="0"/>
              <a:t>Устранение среднего дрейфа</a:t>
            </a:r>
          </a:p>
          <a:p>
            <a:pPr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       Где</a:t>
            </a:r>
          </a:p>
          <a:p>
            <a:endParaRPr lang="ru-RU" sz="2400" dirty="0" smtClean="0"/>
          </a:p>
          <a:p>
            <a:pPr marL="0" indent="0"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0214704"/>
              </p:ext>
            </p:extLst>
          </p:nvPr>
        </p:nvGraphicFramePr>
        <p:xfrm>
          <a:off x="1346200" y="1227782"/>
          <a:ext cx="3225800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2" name="Equation" r:id="rId4" imgW="2171700" imgH="419100" progId="Equation.DSMT4">
                  <p:embed/>
                </p:oleObj>
              </mc:Choice>
              <mc:Fallback>
                <p:oleObj name="Equation" r:id="rId4" imgW="2171700" imgH="4191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6200" y="1227782"/>
                        <a:ext cx="3225800" cy="62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4756586"/>
              </p:ext>
            </p:extLst>
          </p:nvPr>
        </p:nvGraphicFramePr>
        <p:xfrm>
          <a:off x="1323975" y="2211710"/>
          <a:ext cx="324802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3" name="Equation" r:id="rId6" imgW="2197100" imgH="419100" progId="Equation.DSMT4">
                  <p:embed/>
                </p:oleObj>
              </mc:Choice>
              <mc:Fallback>
                <p:oleObj name="Equation" r:id="rId6" imgW="2197100" imgH="4191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975" y="2211710"/>
                        <a:ext cx="3248025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2324663"/>
              </p:ext>
            </p:extLst>
          </p:nvPr>
        </p:nvGraphicFramePr>
        <p:xfrm>
          <a:off x="1314772" y="3075806"/>
          <a:ext cx="2897188" cy="63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4" name="Equation" r:id="rId8" imgW="2095500" imgH="457200" progId="Equation.DSMT4">
                  <p:embed/>
                </p:oleObj>
              </mc:Choice>
              <mc:Fallback>
                <p:oleObj name="Equation" r:id="rId8" imgW="2095500" imgH="45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4772" y="3075806"/>
                        <a:ext cx="2897188" cy="633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9137490"/>
              </p:ext>
            </p:extLst>
          </p:nvPr>
        </p:nvGraphicFramePr>
        <p:xfrm>
          <a:off x="1535956" y="3939902"/>
          <a:ext cx="17399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5" name="Equation" r:id="rId10" imgW="1739880" imgH="279360" progId="Equation.DSMT4">
                  <p:embed/>
                </p:oleObj>
              </mc:Choice>
              <mc:Fallback>
                <p:oleObj name="Equation" r:id="rId10" imgW="17398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35956" y="3939902"/>
                        <a:ext cx="17399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27213"/>
              </p:ext>
            </p:extLst>
          </p:nvPr>
        </p:nvGraphicFramePr>
        <p:xfrm>
          <a:off x="1519684" y="4299942"/>
          <a:ext cx="29083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6" name="Equation" r:id="rId12" imgW="2908080" imgH="609480" progId="Equation.DSMT4">
                  <p:embed/>
                </p:oleObj>
              </mc:Choice>
              <mc:Fallback>
                <p:oleObj name="Equation" r:id="rId12" imgW="290808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19684" y="4299942"/>
                        <a:ext cx="29083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2" name="Рисунок 12" descr="Описание: схема_упр_децентр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627534"/>
            <a:ext cx="1872208" cy="207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80615" y="4758412"/>
            <a:ext cx="31518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Схема алгоритма предотвращения </a:t>
            </a:r>
            <a:r>
              <a:rPr lang="ru-RU" sz="1100" dirty="0" smtClean="0"/>
              <a:t>столкновений</a:t>
            </a:r>
            <a:endParaRPr lang="ru-RU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5508104" y="2355726"/>
            <a:ext cx="2808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Рой спутников с коммуникационными областями и связям</a:t>
            </a:r>
          </a:p>
        </p:txBody>
      </p:sp>
      <p:pic>
        <p:nvPicPr>
          <p:cNvPr id="3171" name="Picture 99" descr="C:\Users\Uliana\Desktop\предзащита\Столкновения2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123" y="2889399"/>
            <a:ext cx="3382333" cy="194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fld id="{ADFD305B-1DDF-48D1-BD38-D56F6FDE097C}" type="slidenum">
              <a:rPr lang="ru-RU" smtClean="0"/>
              <a:pPr/>
              <a:t>8</a:t>
            </a:fld>
            <a:r>
              <a:rPr lang="ru-RU" dirty="0" smtClean="0"/>
              <a:t>/24</a:t>
            </a:r>
          </a:p>
        </p:txBody>
      </p:sp>
      <p:pic>
        <p:nvPicPr>
          <p:cNvPr id="15" name="Picture 5" descr="keldysht">
            <a:extLst>
              <a:ext uri="{FF2B5EF4-FFF2-40B4-BE49-F238E27FC236}">
                <a16:creationId xmlns:lc="http://schemas.openxmlformats.org/drawingml/2006/lockedCanvas" xmlns:a16="http://schemas.microsoft.com/office/drawing/2014/main" xmlns="" id="{04757E31-CC18-4E8A-A06F-7F1408296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30018"/>
            <a:ext cx="756178" cy="5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7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20538"/>
            <a:ext cx="8229600" cy="72008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Реализация</a:t>
            </a:r>
            <a:endParaRPr lang="ru-RU" sz="3600" dirty="0"/>
          </a:p>
        </p:txBody>
      </p:sp>
      <p:pic>
        <p:nvPicPr>
          <p:cNvPr id="5" name="Рисунок 4" descr="Controlled_motion_average"/>
          <p:cNvPicPr/>
          <p:nvPr/>
        </p:nvPicPr>
        <p:blipFill rotWithShape="1">
          <a:blip r:embed="rId2"/>
          <a:srcRect t="3870" r="5647"/>
          <a:stretch/>
        </p:blipFill>
        <p:spPr bwMode="auto">
          <a:xfrm>
            <a:off x="4788024" y="563350"/>
            <a:ext cx="2880320" cy="192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 descr="Most_distant"/>
          <p:cNvPicPr>
            <a:picLocks noGrp="1"/>
          </p:cNvPicPr>
          <p:nvPr>
            <p:ph idx="1"/>
          </p:nvPr>
        </p:nvPicPr>
        <p:blipFill rotWithShape="1">
          <a:blip r:embed="rId3"/>
          <a:srcRect t="5357" r="5385"/>
          <a:stretch/>
        </p:blipFill>
        <p:spPr bwMode="auto">
          <a:xfrm>
            <a:off x="1115616" y="2859782"/>
            <a:ext cx="2844316" cy="2015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Max_drift"/>
          <p:cNvPicPr/>
          <p:nvPr/>
        </p:nvPicPr>
        <p:blipFill rotWithShape="1">
          <a:blip r:embed="rId4"/>
          <a:srcRect t="4600" r="5412"/>
          <a:stretch/>
        </p:blipFill>
        <p:spPr bwMode="auto">
          <a:xfrm>
            <a:off x="4788025" y="2859783"/>
            <a:ext cx="2952328" cy="201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Uncontrolled motion"/>
          <p:cNvPicPr/>
          <p:nvPr/>
        </p:nvPicPr>
        <p:blipFill rotWithShape="1">
          <a:blip r:embed="rId5"/>
          <a:srcRect t="3389" r="8563"/>
          <a:stretch/>
        </p:blipFill>
        <p:spPr bwMode="auto">
          <a:xfrm>
            <a:off x="1115616" y="563350"/>
            <a:ext cx="2736304" cy="192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331640" y="2387664"/>
            <a:ext cx="2628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Неуправляемые относительные траектории движения спутников в рое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20072" y="2387664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Управление </a:t>
            </a:r>
            <a:r>
              <a:rPr lang="ru-RU" sz="1000" dirty="0"/>
              <a:t>согласно правилу выравнивания среднего </a:t>
            </a:r>
            <a:r>
              <a:rPr lang="ru-RU" sz="1000" dirty="0" smtClean="0"/>
              <a:t>дрейфа</a:t>
            </a:r>
            <a:endParaRPr lang="ru-RU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1403648" y="4763928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Управление </a:t>
            </a:r>
            <a:r>
              <a:rPr lang="ru-RU" sz="1000" dirty="0"/>
              <a:t>согласно </a:t>
            </a:r>
            <a:r>
              <a:rPr lang="ru-RU" sz="1000" dirty="0" smtClean="0"/>
              <a:t>правилу устранения </a:t>
            </a:r>
            <a:r>
              <a:rPr lang="ru-RU" sz="1000" dirty="0"/>
              <a:t>дрейфа </a:t>
            </a:r>
            <a:r>
              <a:rPr lang="ru-RU" sz="1000" dirty="0" smtClean="0"/>
              <a:t>наиболее </a:t>
            </a:r>
            <a:r>
              <a:rPr lang="ru-RU" sz="1000" dirty="0"/>
              <a:t>удаленного </a:t>
            </a:r>
            <a:r>
              <a:rPr lang="ru-RU" sz="1000" dirty="0" smtClean="0"/>
              <a:t>спутника</a:t>
            </a:r>
            <a:endParaRPr lang="ru-RU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5076056" y="4763928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Управление </a:t>
            </a:r>
            <a:r>
              <a:rPr lang="ru-RU" sz="1000" dirty="0"/>
              <a:t>согласно </a:t>
            </a:r>
            <a:r>
              <a:rPr lang="ru-RU" sz="1000" dirty="0" smtClean="0"/>
              <a:t>правилу </a:t>
            </a:r>
            <a:r>
              <a:rPr lang="ru-RU" sz="1000" dirty="0"/>
              <a:t>устранения максимального дрейфа спутника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fld id="{ADFD305B-1DDF-48D1-BD38-D56F6FDE097C}" type="slidenum">
              <a:rPr lang="ru-RU" smtClean="0"/>
              <a:pPr/>
              <a:t>9</a:t>
            </a:fld>
            <a:r>
              <a:rPr lang="ru-RU" dirty="0" smtClean="0"/>
              <a:t>/24</a:t>
            </a:r>
            <a:endParaRPr lang="ru-RU" dirty="0"/>
          </a:p>
        </p:txBody>
      </p:sp>
      <p:pic>
        <p:nvPicPr>
          <p:cNvPr id="32" name="Picture 5" descr="keldysht">
            <a:extLst>
              <a:ext uri="{FF2B5EF4-FFF2-40B4-BE49-F238E27FC236}">
                <a16:creationId xmlns:lc="http://schemas.openxmlformats.org/drawingml/2006/lockedCanvas" xmlns:a16="http://schemas.microsoft.com/office/drawing/2014/main" xmlns="" id="{04757E31-CC18-4E8A-A06F-7F1408296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30018"/>
            <a:ext cx="756178" cy="5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1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19913</TotalTime>
  <Words>1457</Words>
  <Application>Microsoft Office PowerPoint</Application>
  <PresentationFormat>Экран (16:9)</PresentationFormat>
  <Paragraphs>280</Paragraphs>
  <Slides>24</Slides>
  <Notes>12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Тема Office</vt:lpstr>
      <vt:lpstr>Equation</vt:lpstr>
      <vt:lpstr>ДЕЦЕНТРАЛИЗОВАННОЕ УПРАВЛЕНИЕ РОЕМ НАНОСПУТНИКОВ С ПОМОЩЬЮ АЭРОДИНАМИЧЕСКОЙ СИЛЫ СОПРОТИВЛЕНИЯ</vt:lpstr>
      <vt:lpstr>Содержание</vt:lpstr>
      <vt:lpstr>Задачи группового полета</vt:lpstr>
      <vt:lpstr>Способы управления движением</vt:lpstr>
      <vt:lpstr>Глава 1. Формирование роя наноспутников Постановка задачи</vt:lpstr>
      <vt:lpstr>Уравнения относительного движения</vt:lpstr>
      <vt:lpstr>Модель аэродинамики и управление</vt:lpstr>
      <vt:lpstr>Правила для управления</vt:lpstr>
      <vt:lpstr>Реализация</vt:lpstr>
      <vt:lpstr>Величина дрейфа</vt:lpstr>
      <vt:lpstr>Эффект разделения роя</vt:lpstr>
      <vt:lpstr>Сравнение правил управления</vt:lpstr>
      <vt:lpstr>Влияние возмущений</vt:lpstr>
      <vt:lpstr>Результаты к Главе 1</vt:lpstr>
      <vt:lpstr>Глава 2. Ограниченные движение роя Постановка задачи</vt:lpstr>
      <vt:lpstr>Поддержание размеров роя</vt:lpstr>
      <vt:lpstr>Схема управления</vt:lpstr>
      <vt:lpstr>Реализация управления</vt:lpstr>
      <vt:lpstr> Движение роя в заданной области</vt:lpstr>
      <vt:lpstr>Ориентация</vt:lpstr>
      <vt:lpstr>Результаты к Главе 2</vt:lpstr>
      <vt:lpstr>Заключение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Uliana Monakhova</dc:creator>
  <cp:lastModifiedBy>Yar</cp:lastModifiedBy>
  <cp:revision>115</cp:revision>
  <dcterms:created xsi:type="dcterms:W3CDTF">2019-05-13T07:54:59Z</dcterms:created>
  <dcterms:modified xsi:type="dcterms:W3CDTF">2019-06-25T07:00:54Z</dcterms:modified>
</cp:coreProperties>
</file>