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08" r:id="rId2"/>
    <p:sldMasterId id="2147483696" r:id="rId3"/>
    <p:sldMasterId id="2147483684" r:id="rId4"/>
    <p:sldMasterId id="2147483672" r:id="rId5"/>
  </p:sldMasterIdLst>
  <p:notesMasterIdLst>
    <p:notesMasterId r:id="rId23"/>
  </p:notesMasterIdLst>
  <p:sldIdLst>
    <p:sldId id="256" r:id="rId6"/>
    <p:sldId id="257" r:id="rId7"/>
    <p:sldId id="258" r:id="rId8"/>
    <p:sldId id="268" r:id="rId9"/>
    <p:sldId id="275" r:id="rId10"/>
    <p:sldId id="273" r:id="rId11"/>
    <p:sldId id="278" r:id="rId12"/>
    <p:sldId id="269" r:id="rId13"/>
    <p:sldId id="271" r:id="rId14"/>
    <p:sldId id="274" r:id="rId15"/>
    <p:sldId id="276" r:id="rId16"/>
    <p:sldId id="277" r:id="rId17"/>
    <p:sldId id="283" r:id="rId18"/>
    <p:sldId id="279" r:id="rId19"/>
    <p:sldId id="281" r:id="rId20"/>
    <p:sldId id="282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r" initials="Y" lastIdx="3" clrIdx="0">
    <p:extLst>
      <p:ext uri="{19B8F6BF-5375-455C-9EA6-DF929625EA0E}">
        <p15:presenceInfo xmlns:p15="http://schemas.microsoft.com/office/powerpoint/2012/main" userId="Yar" providerId="None"/>
      </p:ext>
    </p:extLst>
  </p:cmAuthor>
  <p:cmAuthor id="2" name="Primate" initials="P" lastIdx="1" clrIdx="1">
    <p:extLst>
      <p:ext uri="{19B8F6BF-5375-455C-9EA6-DF929625EA0E}">
        <p15:presenceInfo xmlns:p15="http://schemas.microsoft.com/office/powerpoint/2012/main" userId="Prima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1-25T16:19:38.040" idx="3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1-25T22:45:40.619" idx="1">
    <p:pos x="10" y="10"/>
    <p:text>Тут будет кучка картинок: всегда солнечная ориентация,  с катушками, без катушек и т.д.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1-25T22:45:40.619" idx="1">
    <p:pos x="10" y="10"/>
    <p:text>Тут будет кучка картинок: всегда солнечная ориентация,  с катушками, без катушек и т.д.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1-25T22:45:40.619" idx="1">
    <p:pos x="10" y="10"/>
    <p:text>Тут будет кучка картинок: всегда солнечная ориентация,  с катушками, без катушек и т.д.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1-25T22:45:40.619" idx="1">
    <p:pos x="10" y="10"/>
    <p:text>Тут будет кучка картинок: всегда солнечная ориентация,  с катушками, без катушек и т.д.</p:text>
    <p:extLst>
      <p:ext uri="{C676402C-5697-4E1C-873F-D02D1690AC5C}">
        <p15:threadingInfo xmlns:p15="http://schemas.microsoft.com/office/powerpoint/2012/main" timeZoneBias="-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91193-0020-4AEE-97A0-F9E987B8F8A6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7EF7D-5675-4D25-978B-B7664FB245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71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EF7D-5675-4D25-978B-B7664FB2457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3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EF7D-5675-4D25-978B-B7664FB2457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14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EF7D-5675-4D25-978B-B7664FB2457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67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EF7D-5675-4D25-978B-B7664FB2457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422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EF7D-5675-4D25-978B-B7664FB2457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3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670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49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920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382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893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040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3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86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143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891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5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XLI </a:t>
            </a:r>
            <a:r>
              <a:rPr lang="ru-RU" dirty="0" smtClean="0"/>
              <a:t>Чтения по космонавтике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822E83-685A-4161-A07D-8FA58E710D20}" type="slidenum">
              <a:rPr lang="ru-RU" smtClean="0"/>
              <a:pPr/>
              <a:t>‹#›</a:t>
            </a:fld>
            <a:r>
              <a:rPr lang="ru-RU" dirty="0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908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92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0393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519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33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0142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45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3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031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835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99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32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00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35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1799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58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27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2621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5063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367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627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4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07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4225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666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9618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7173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867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0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051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501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021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675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69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165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755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42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628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85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9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535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986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2E83-685A-4161-A07D-8FA58E710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1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110D-9CBD-4C75-A170-8D602344C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23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AB92-3B00-49A5-A55E-AD2D13BF1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1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8B873-5392-4FCE-B506-C7162574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18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12F6A-ABB5-4321-870D-36240346D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72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1.gif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1.gif"/><Relationship Id="rId7" Type="http://schemas.openxmlformats.org/officeDocument/2006/relationships/image" Target="../media/image33.wmf"/><Relationship Id="rId12" Type="http://schemas.openxmlformats.org/officeDocument/2006/relationships/comments" Target="../comments/commen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40.bin"/><Relationship Id="rId3" Type="http://schemas.openxmlformats.org/officeDocument/2006/relationships/image" Target="../media/image1.gi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20" Type="http://schemas.openxmlformats.org/officeDocument/2006/relationships/comments" Target="../comments/commen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45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tif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3.xml"/><Relationship Id="rId4" Type="http://schemas.openxmlformats.org/officeDocument/2006/relationships/image" Target="../media/image47.tif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4.xml"/><Relationship Id="rId3" Type="http://schemas.openxmlformats.org/officeDocument/2006/relationships/image" Target="../media/image1.gif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50.tiff"/><Relationship Id="rId4" Type="http://schemas.openxmlformats.org/officeDocument/2006/relationships/image" Target="../media/image49.tif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5.xml"/><Relationship Id="rId3" Type="http://schemas.openxmlformats.org/officeDocument/2006/relationships/image" Target="../media/image1.gif"/><Relationship Id="rId7" Type="http://schemas.openxmlformats.org/officeDocument/2006/relationships/image" Target="../media/image53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tiff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openxmlformats.org/officeDocument/2006/relationships/image" Target="../media/image7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1.gif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4.bin"/><Relationship Id="rId21" Type="http://schemas.openxmlformats.org/officeDocument/2006/relationships/image" Target="../media/image17.wmf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image" Target="../media/image18.wmf"/><Relationship Id="rId10" Type="http://schemas.openxmlformats.org/officeDocument/2006/relationships/image" Target="../media/image12.wmf"/><Relationship Id="rId19" Type="http://schemas.openxmlformats.org/officeDocument/2006/relationships/image" Target="../media/image1.gi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4.wmf"/><Relationship Id="rId22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1.gif"/><Relationship Id="rId18" Type="http://schemas.openxmlformats.org/officeDocument/2006/relationships/oleObject" Target="../embeddings/oleObject21.bin"/><Relationship Id="rId3" Type="http://schemas.openxmlformats.org/officeDocument/2006/relationships/oleObject" Target="../embeddings/oleObject14.bin"/><Relationship Id="rId21" Type="http://schemas.openxmlformats.org/officeDocument/2006/relationships/image" Target="../media/image27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24.wmf"/><Relationship Id="rId23" Type="http://schemas.openxmlformats.org/officeDocument/2006/relationships/image" Target="../media/image28.wmf"/><Relationship Id="rId10" Type="http://schemas.openxmlformats.org/officeDocument/2006/relationships/image" Target="../media/image22.wmf"/><Relationship Id="rId19" Type="http://schemas.openxmlformats.org/officeDocument/2006/relationships/image" Target="../media/image26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1305" y="1484843"/>
            <a:ext cx="7772400" cy="2387600"/>
          </a:xfrm>
        </p:spPr>
        <p:txBody>
          <a:bodyPr>
            <a:noAutofit/>
          </a:bodyPr>
          <a:lstStyle/>
          <a:p>
            <a:r>
              <a:rPr lang="ru-RU" sz="4000" b="1" cap="all" dirty="0"/>
              <a:t>использование солнечного и магнитного моментов для разгрузки маховиков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473576"/>
            <a:ext cx="6858000" cy="1655762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Я.В. Маштаков</a:t>
            </a:r>
          </a:p>
          <a:p>
            <a:pPr algn="r"/>
            <a:r>
              <a:rPr lang="ru-RU" sz="2000" dirty="0" smtClean="0"/>
              <a:t>С.С. Ткачев</a:t>
            </a:r>
            <a:endParaRPr lang="ru-RU" sz="2000" dirty="0"/>
          </a:p>
        </p:txBody>
      </p:sp>
      <p:pic>
        <p:nvPicPr>
          <p:cNvPr id="5122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" y="6772"/>
            <a:ext cx="2426260" cy="177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6631" y="6129338"/>
            <a:ext cx="5801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Институт прикладной математики им. М.В. Келдыша 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79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Гравитационный момент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Аналогично солнечному моменту:</a:t>
            </a: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479197"/>
              </p:ext>
            </p:extLst>
          </p:nvPr>
        </p:nvGraphicFramePr>
        <p:xfrm>
          <a:off x="2965450" y="2200275"/>
          <a:ext cx="317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4" imgW="3174840" imgH="685800" progId="Equation.DSMT4">
                  <p:embed/>
                </p:oleObj>
              </mc:Choice>
              <mc:Fallback>
                <p:oleObj name="Equation" r:id="rId4" imgW="31748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65450" y="2200275"/>
                        <a:ext cx="31750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842087"/>
              </p:ext>
            </p:extLst>
          </p:nvPr>
        </p:nvGraphicFramePr>
        <p:xfrm>
          <a:off x="628650" y="3009372"/>
          <a:ext cx="1562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Equation" r:id="rId6" imgW="1562040" imgH="380880" progId="Equation.DSMT4">
                  <p:embed/>
                </p:oleObj>
              </mc:Choice>
              <mc:Fallback>
                <p:oleObj name="Equation" r:id="rId6" imgW="15620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28650" y="3009372"/>
                        <a:ext cx="1562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7948" y="3009372"/>
            <a:ext cx="4441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матрица перехода из </a:t>
            </a:r>
            <a:r>
              <a:rPr lang="ru-RU" dirty="0" err="1" smtClean="0"/>
              <a:t>СолСК</a:t>
            </a:r>
            <a:r>
              <a:rPr lang="ru-RU" dirty="0" smtClean="0"/>
              <a:t> в ССК</a:t>
            </a:r>
          </a:p>
          <a:p>
            <a:pPr marL="285750" indent="-285750">
              <a:buFontTx/>
              <a:buChar char="-"/>
            </a:pPr>
            <a:r>
              <a:rPr lang="ru-RU" dirty="0"/>
              <a:t>у</a:t>
            </a:r>
            <a:r>
              <a:rPr lang="ru-RU" dirty="0" smtClean="0"/>
              <a:t>глы Эйлера (последовательность 1-3-1)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728883"/>
              </p:ext>
            </p:extLst>
          </p:nvPr>
        </p:nvGraphicFramePr>
        <p:xfrm>
          <a:off x="1394885" y="3341921"/>
          <a:ext cx="698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Equation" r:id="rId8" imgW="698400" imgH="291960" progId="Equation.DSMT4">
                  <p:embed/>
                </p:oleObj>
              </mc:Choice>
              <mc:Fallback>
                <p:oleObj name="Equation" r:id="rId8" imgW="6984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4885" y="3341921"/>
                        <a:ext cx="6985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8650" y="4143170"/>
            <a:ext cx="4550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общем случае – сложно решаемая задача</a:t>
            </a:r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10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18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Гравитационный момент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Будем рассматривать только точную ориентацию на Солнце, т.е.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Тогда</a:t>
            </a:r>
            <a:r>
              <a:rPr lang="en-US" sz="1800" dirty="0" smtClean="0"/>
              <a:t> </a:t>
            </a:r>
            <a:r>
              <a:rPr lang="ru-RU" sz="1800" dirty="0" smtClean="0"/>
              <a:t>условие экстремальности: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710749"/>
              </p:ext>
            </p:extLst>
          </p:nvPr>
        </p:nvGraphicFramePr>
        <p:xfrm>
          <a:off x="1403350" y="2391305"/>
          <a:ext cx="55880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4" imgW="5587920" imgH="1117440" progId="Equation.DSMT4">
                  <p:embed/>
                </p:oleObj>
              </mc:Choice>
              <mc:Fallback>
                <p:oleObj name="Equation" r:id="rId4" imgW="558792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350" y="2391305"/>
                        <a:ext cx="5588000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782611"/>
              </p:ext>
            </p:extLst>
          </p:nvPr>
        </p:nvGraphicFramePr>
        <p:xfrm>
          <a:off x="7050241" y="1861610"/>
          <a:ext cx="558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6" imgW="558720" imgH="241200" progId="Equation.DSMT4">
                  <p:embed/>
                </p:oleObj>
              </mc:Choice>
              <mc:Fallback>
                <p:oleObj name="Equation" r:id="rId6" imgW="5587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50241" y="1861610"/>
                        <a:ext cx="558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638011"/>
              </p:ext>
            </p:extLst>
          </p:nvPr>
        </p:nvGraphicFramePr>
        <p:xfrm>
          <a:off x="2038349" y="4305235"/>
          <a:ext cx="5334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8" imgW="5333760" imgH="914400" progId="Equation.DSMT4">
                  <p:embed/>
                </p:oleObj>
              </mc:Choice>
              <mc:Fallback>
                <p:oleObj name="Equation" r:id="rId8" imgW="53337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38349" y="4305235"/>
                        <a:ext cx="5334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126664"/>
              </p:ext>
            </p:extLst>
          </p:nvPr>
        </p:nvGraphicFramePr>
        <p:xfrm>
          <a:off x="791633" y="5430839"/>
          <a:ext cx="431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10" imgW="431640" imgH="330120" progId="Equation.DSMT4">
                  <p:embed/>
                </p:oleObj>
              </mc:Choice>
              <mc:Fallback>
                <p:oleObj name="Equation" r:id="rId10" imgW="4316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91633" y="5430839"/>
                        <a:ext cx="431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223434" y="5409402"/>
            <a:ext cx="715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– координаты ортов кинетического момента и радиус-вектора в </a:t>
            </a:r>
            <a:r>
              <a:rPr lang="ru-RU" dirty="0" err="1" smtClean="0"/>
              <a:t>СолСК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11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Магнитный момент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Взаимодействие спутника и магнитного поля: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Из условия минимизации кинетического момента: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В отличие от гравитационного и момента сил солнечного давления ориентация не накладывает никаких ограничений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985710"/>
              </p:ext>
            </p:extLst>
          </p:nvPr>
        </p:nvGraphicFramePr>
        <p:xfrm>
          <a:off x="3829050" y="2344738"/>
          <a:ext cx="1485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4" imgW="1485720" imgH="355320" progId="Equation.DSMT4">
                  <p:embed/>
                </p:oleObj>
              </mc:Choice>
              <mc:Fallback>
                <p:oleObj name="Equation" r:id="rId4" imgW="14857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29050" y="2344738"/>
                        <a:ext cx="14859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288129"/>
              </p:ext>
            </p:extLst>
          </p:nvPr>
        </p:nvGraphicFramePr>
        <p:xfrm>
          <a:off x="3691466" y="3341688"/>
          <a:ext cx="1778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6" imgW="1777680" imgH="660240" progId="Equation.DSMT4">
                  <p:embed/>
                </p:oleObj>
              </mc:Choice>
              <mc:Fallback>
                <p:oleObj name="Equation" r:id="rId6" imgW="17776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91466" y="3341688"/>
                        <a:ext cx="17780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12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7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405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Моделируем следующие параметры спутника: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Параметры орбиты:</a:t>
            </a: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769880"/>
              </p:ext>
            </p:extLst>
          </p:nvPr>
        </p:nvGraphicFramePr>
        <p:xfrm>
          <a:off x="981075" y="2049043"/>
          <a:ext cx="2311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4" imgW="2311200" imgH="431640" progId="Equation.DSMT4">
                  <p:embed/>
                </p:oleObj>
              </mc:Choice>
              <mc:Fallback>
                <p:oleObj name="Equation" r:id="rId4" imgW="2311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81075" y="2049043"/>
                        <a:ext cx="23114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690637"/>
              </p:ext>
            </p:extLst>
          </p:nvPr>
        </p:nvGraphicFramePr>
        <p:xfrm>
          <a:off x="981075" y="2514711"/>
          <a:ext cx="1117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tion" r:id="rId6" imgW="1117440" imgH="241200" progId="Equation.DSMT4">
                  <p:embed/>
                </p:oleObj>
              </mc:Choice>
              <mc:Fallback>
                <p:oleObj name="Equation" r:id="rId6" imgW="1117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81075" y="2514711"/>
                        <a:ext cx="11176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528197"/>
              </p:ext>
            </p:extLst>
          </p:nvPr>
        </p:nvGraphicFramePr>
        <p:xfrm>
          <a:off x="1011767" y="5041649"/>
          <a:ext cx="1320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Equation" r:id="rId8" imgW="1320480" imgH="330120" progId="Equation.DSMT4">
                  <p:embed/>
                </p:oleObj>
              </mc:Choice>
              <mc:Fallback>
                <p:oleObj name="Equation" r:id="rId8" imgW="13204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11767" y="5041649"/>
                        <a:ext cx="1320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878075"/>
              </p:ext>
            </p:extLst>
          </p:nvPr>
        </p:nvGraphicFramePr>
        <p:xfrm>
          <a:off x="981075" y="4690309"/>
          <a:ext cx="1549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7" name="Equation" r:id="rId10" imgW="1549080" imgH="330120" progId="Equation.DSMT4">
                  <p:embed/>
                </p:oleObj>
              </mc:Choice>
              <mc:Fallback>
                <p:oleObj name="Equation" r:id="rId10" imgW="15490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81075" y="4690309"/>
                        <a:ext cx="15494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432831"/>
              </p:ext>
            </p:extLst>
          </p:nvPr>
        </p:nvGraphicFramePr>
        <p:xfrm>
          <a:off x="1022350" y="5351000"/>
          <a:ext cx="698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8" name="Equation" r:id="rId12" imgW="698400" imgH="291960" progId="Equation.DSMT4">
                  <p:embed/>
                </p:oleObj>
              </mc:Choice>
              <mc:Fallback>
                <p:oleObj name="Equation" r:id="rId12" imgW="6984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22350" y="5351000"/>
                        <a:ext cx="6985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61856"/>
              </p:ext>
            </p:extLst>
          </p:nvPr>
        </p:nvGraphicFramePr>
        <p:xfrm>
          <a:off x="1004888" y="2910947"/>
          <a:ext cx="2362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9" name="Equation" r:id="rId14" imgW="2361960" imgH="304560" progId="Equation.DSMT4">
                  <p:embed/>
                </p:oleObj>
              </mc:Choice>
              <mc:Fallback>
                <p:oleObj name="Equation" r:id="rId14" imgW="23619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04888" y="2910947"/>
                        <a:ext cx="2362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065709"/>
              </p:ext>
            </p:extLst>
          </p:nvPr>
        </p:nvGraphicFramePr>
        <p:xfrm>
          <a:off x="1004888" y="3238807"/>
          <a:ext cx="876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Equation" r:id="rId16" imgW="876240" imgH="342720" progId="Equation.DSMT4">
                  <p:embed/>
                </p:oleObj>
              </mc:Choice>
              <mc:Fallback>
                <p:oleObj name="Equation" r:id="rId16" imgW="8762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004888" y="3238807"/>
                        <a:ext cx="8763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823784"/>
              </p:ext>
            </p:extLst>
          </p:nvPr>
        </p:nvGraphicFramePr>
        <p:xfrm>
          <a:off x="1062038" y="3579813"/>
          <a:ext cx="1600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Equation" r:id="rId18" imgW="1600200" imgH="355320" progId="Equation.DSMT4">
                  <p:embed/>
                </p:oleObj>
              </mc:Choice>
              <mc:Fallback>
                <p:oleObj name="Equation" r:id="rId18" imgW="16002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062038" y="3579813"/>
                        <a:ext cx="16002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13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61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405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Разгрузка только при помощи солнечного момента</a:t>
            </a: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2340000"/>
            <a:ext cx="3657600" cy="27432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2340000"/>
            <a:ext cx="3657600" cy="2743200"/>
          </a:xfrm>
          <a:prstGeom prst="rect">
            <a:avLst/>
          </a:prstGeom>
        </p:spPr>
      </p:pic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14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2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405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Разгрузка при помощи солнечного и гравитационного моментов </a:t>
            </a: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2340000"/>
            <a:ext cx="3657600" cy="27432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2340000"/>
            <a:ext cx="3657600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32102" y="5568993"/>
            <a:ext cx="4796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Выигрыш в кинетическом моменте составил </a:t>
            </a:r>
            <a:endParaRPr lang="ru-RU" dirty="0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386786"/>
              </p:ext>
            </p:extLst>
          </p:nvPr>
        </p:nvGraphicFramePr>
        <p:xfrm>
          <a:off x="6115050" y="5646225"/>
          <a:ext cx="1231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6" imgW="1231560" imgH="291960" progId="Equation.DSMT4">
                  <p:embed/>
                </p:oleObj>
              </mc:Choice>
              <mc:Fallback>
                <p:oleObj name="Equation" r:id="rId6" imgW="1231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5050" y="5646225"/>
                        <a:ext cx="12319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15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90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405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Задействуем все три момента</a:t>
            </a:r>
            <a:endParaRPr lang="ru-RU" sz="18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32102" y="5568993"/>
            <a:ext cx="4796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Выигрыш в кинетическом моменте составил </a:t>
            </a:r>
            <a:endParaRPr lang="ru-RU" dirty="0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125327"/>
              </p:ext>
            </p:extLst>
          </p:nvPr>
        </p:nvGraphicFramePr>
        <p:xfrm>
          <a:off x="6057900" y="5634038"/>
          <a:ext cx="1244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4" imgW="1244520" imgH="291960" progId="Equation.DSMT4">
                  <p:embed/>
                </p:oleObj>
              </mc:Choice>
              <mc:Fallback>
                <p:oleObj name="Equation" r:id="rId4" imgW="1244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57900" y="5634038"/>
                        <a:ext cx="1244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2340000"/>
            <a:ext cx="3657600" cy="27432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00" y="2340000"/>
            <a:ext cx="3657600" cy="2743200"/>
          </a:xfrm>
          <a:prstGeom prst="rect">
            <a:avLst/>
          </a:prstGeom>
        </p:spPr>
      </p:pic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16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4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Предложено два алгоритма построения программного движения</a:t>
            </a:r>
          </a:p>
          <a:p>
            <a:r>
              <a:rPr lang="ru-RU" sz="1800" dirty="0" smtClean="0"/>
              <a:t>Минимизация момента сил солнечного давления  </a:t>
            </a:r>
          </a:p>
          <a:p>
            <a:r>
              <a:rPr lang="ru-RU" sz="1800" dirty="0"/>
              <a:t>М</a:t>
            </a:r>
            <a:r>
              <a:rPr lang="ru-RU" sz="1800" dirty="0" smtClean="0"/>
              <a:t>инимизация </a:t>
            </a:r>
            <a:r>
              <a:rPr lang="ru-RU" sz="1800" dirty="0" err="1" smtClean="0"/>
              <a:t>грав.момента</a:t>
            </a:r>
            <a:endParaRPr lang="ru-RU" sz="1800" dirty="0" smtClean="0"/>
          </a:p>
          <a:p>
            <a:r>
              <a:rPr lang="ru-RU" sz="1800" dirty="0" smtClean="0"/>
              <a:t>Предложенные алгоритмы позволяют сбрасывать накопленный кинетический момент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Цели </a:t>
            </a:r>
            <a:r>
              <a:rPr lang="ru-RU" sz="1800" dirty="0" smtClean="0"/>
              <a:t>дальнейшего исследования:</a:t>
            </a:r>
          </a:p>
          <a:p>
            <a:r>
              <a:rPr lang="ru-RU" sz="1800" dirty="0"/>
              <a:t>Обобщение результатов на случай, когда нормаль к панелям не направлена по главной оси </a:t>
            </a:r>
            <a:r>
              <a:rPr lang="ru-RU" sz="1800" dirty="0" smtClean="0"/>
              <a:t>инерции</a:t>
            </a:r>
            <a:endParaRPr lang="ru-RU" sz="1800" dirty="0" smtClean="0"/>
          </a:p>
          <a:p>
            <a:r>
              <a:rPr lang="ru-RU" sz="1800" dirty="0" smtClean="0"/>
              <a:t>Учет </a:t>
            </a:r>
            <a:r>
              <a:rPr lang="ru-RU" sz="1800" dirty="0" smtClean="0"/>
              <a:t>допусков по углу между направлением на Солнце и нормалью к панелям в случае минимизации </a:t>
            </a:r>
            <a:r>
              <a:rPr lang="ru-RU" sz="1800" dirty="0" err="1" smtClean="0"/>
              <a:t>грав.момента</a:t>
            </a:r>
            <a:endParaRPr lang="en-US" sz="1800" dirty="0" smtClean="0"/>
          </a:p>
          <a:p>
            <a:r>
              <a:rPr lang="ru-RU" sz="1800" dirty="0" smtClean="0"/>
              <a:t>Исследование эффекта пропеллера в случае двух панелей</a:t>
            </a:r>
          </a:p>
          <a:p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17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32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53292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Примеры </a:t>
            </a:r>
            <a:r>
              <a:rPr lang="ru-RU" sz="2400" dirty="0" smtClean="0"/>
              <a:t>миссий с </a:t>
            </a:r>
            <a:r>
              <a:rPr lang="ru-RU" sz="2400" dirty="0" err="1" smtClean="0"/>
              <a:t>высокоэллиптичными</a:t>
            </a:r>
            <a:r>
              <a:rPr lang="ru-RU" sz="2400" dirty="0" smtClean="0"/>
              <a:t> орбитами</a:t>
            </a:r>
            <a:endParaRPr lang="en-US" sz="2400" dirty="0" smtClean="0"/>
          </a:p>
          <a:p>
            <a:r>
              <a:rPr lang="en-US" sz="2400" dirty="0" err="1" smtClean="0"/>
              <a:t>Magnetospheric</a:t>
            </a:r>
            <a:r>
              <a:rPr lang="en-US" sz="2400" dirty="0" smtClean="0"/>
              <a:t> </a:t>
            </a:r>
            <a:r>
              <a:rPr lang="en-US" sz="2400" dirty="0" err="1" smtClean="0"/>
              <a:t>MultiScale</a:t>
            </a:r>
            <a:r>
              <a:rPr lang="en-US" sz="2400" dirty="0" smtClean="0"/>
              <a:t> (MMS</a:t>
            </a:r>
            <a:r>
              <a:rPr lang="ru-RU" sz="2400" dirty="0" smtClean="0"/>
              <a:t>)</a:t>
            </a:r>
            <a:endParaRPr lang="en-US" sz="2400" dirty="0" smtClean="0"/>
          </a:p>
          <a:p>
            <a:r>
              <a:rPr lang="en-US" sz="2400" dirty="0"/>
              <a:t>INTEGRAL (International Gamma-Ray Astrophysics Laboratory)</a:t>
            </a:r>
            <a:endParaRPr lang="en-US" sz="2400" dirty="0" smtClean="0"/>
          </a:p>
        </p:txBody>
      </p:sp>
      <p:pic>
        <p:nvPicPr>
          <p:cNvPr id="1026" name="Picture 2" descr="&amp;Kcy;&amp;acy;&amp;rcy;&amp;tcy;&amp;icy;&amp;ncy;&amp;kcy;&amp;icy; &amp;pcy;&amp;ocy; &amp;zcy;&amp;acy;&amp;pcy;&amp;rcy;&amp;ocy;&amp;scy;&amp;ucy; magnetospheric multiscale mis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4" y="4358132"/>
            <a:ext cx="5387976" cy="199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&amp;Kcy;&amp;acy;&amp;rcy;&amp;tcy;&amp;icy;&amp;ncy;&amp;kcy;&amp;icy; &amp;pcy;&amp;ocy; &amp;zcy;&amp;acy;&amp;pcy;&amp;rcy;&amp;ocy;&amp;scy;&amp;ucy; INTEGRAL (International Gamma-Ray Astrophysics Laboratory)"/>
          <p:cNvSpPr>
            <a:spLocks noChangeAspect="1" noChangeArrowheads="1"/>
          </p:cNvSpPr>
          <p:nvPr/>
        </p:nvSpPr>
        <p:spPr bwMode="auto">
          <a:xfrm>
            <a:off x="155575" y="-13716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888" y="1982836"/>
            <a:ext cx="2466975" cy="1847850"/>
          </a:xfrm>
          <a:prstGeom prst="rect">
            <a:avLst/>
          </a:prstGeom>
        </p:spPr>
      </p:pic>
      <p:pic>
        <p:nvPicPr>
          <p:cNvPr id="7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2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0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Требования по ориентации </a:t>
            </a:r>
            <a:endParaRPr lang="ru-RU" dirty="0">
              <a:latin typeface="Calibri" panose="020F0502020204030204" pitchFamily="34" charset="0"/>
            </a:endParaRPr>
          </a:p>
          <a:p>
            <a:endParaRPr lang="ru-RU" dirty="0" smtClean="0">
              <a:latin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</a:rPr>
              <a:t>Маховики</a:t>
            </a:r>
          </a:p>
          <a:p>
            <a:endParaRPr lang="ru-RU" dirty="0">
              <a:latin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</a:rPr>
              <a:t>Насыщение маховиков</a:t>
            </a:r>
          </a:p>
          <a:p>
            <a:endParaRPr lang="ru-RU" dirty="0">
              <a:latin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</a:rPr>
              <a:t>Разгрузка</a:t>
            </a:r>
          </a:p>
          <a:p>
            <a:endParaRPr lang="ru-RU" dirty="0">
              <a:latin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</a:rPr>
              <a:t>Расход топлива</a:t>
            </a:r>
          </a:p>
          <a:p>
            <a:endParaRPr lang="ru-RU" dirty="0">
              <a:latin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</a:rPr>
              <a:t>Уменьшение массы полезной нагрузки/времени миссии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761565" y="2167460"/>
            <a:ext cx="621" cy="392860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762186" y="2973025"/>
            <a:ext cx="6723" cy="403222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768288" y="3798277"/>
            <a:ext cx="0" cy="354190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781735" y="4515729"/>
            <a:ext cx="0" cy="427440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781735" y="5331655"/>
            <a:ext cx="13447" cy="363117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7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3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Мотивация</a:t>
            </a:r>
            <a:endParaRPr lang="ru-RU" dirty="0"/>
          </a:p>
        </p:txBody>
      </p:sp>
      <p:pic>
        <p:nvPicPr>
          <p:cNvPr id="17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28650" y="2057400"/>
            <a:ext cx="76432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Нужны </a:t>
            </a:r>
            <a:r>
              <a:rPr lang="ru-RU" sz="2400" dirty="0" err="1" smtClean="0"/>
              <a:t>бестопливные</a:t>
            </a:r>
            <a:r>
              <a:rPr lang="ru-RU" sz="2400" dirty="0" smtClean="0"/>
              <a:t> методы разгрузки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Момент сил солнечного давления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Гравитационный момент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Магнитные катушки</a:t>
            </a:r>
            <a:endParaRPr lang="ru-RU" sz="24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4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6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Рассматривается режим солнечной ориентации для обеспечения КА энергией</a:t>
            </a:r>
          </a:p>
          <a:p>
            <a:r>
              <a:rPr lang="ru-RU" sz="2400" dirty="0" smtClean="0"/>
              <a:t>Угол между нормалью к солнечным панелям и направлением на Солнце ограничен</a:t>
            </a:r>
          </a:p>
          <a:p>
            <a:r>
              <a:rPr lang="ru-RU" sz="2400" dirty="0" smtClean="0"/>
              <a:t>Солнечные панели жестко фиксированы</a:t>
            </a:r>
          </a:p>
          <a:p>
            <a:r>
              <a:rPr lang="ru-RU" sz="2400" dirty="0" smtClean="0"/>
              <a:t>Необходимо построить программное движение, обеспечивающее разгрузку маховиков</a:t>
            </a:r>
          </a:p>
          <a:p>
            <a:r>
              <a:rPr lang="ru-RU" sz="2400" dirty="0" err="1" smtClean="0"/>
              <a:t>Ляпуновское</a:t>
            </a:r>
            <a:r>
              <a:rPr lang="ru-RU" sz="2400" dirty="0" smtClean="0"/>
              <a:t> управление, реализация при помощи маховиков</a:t>
            </a:r>
          </a:p>
          <a:p>
            <a:endParaRPr lang="ru-RU" sz="2400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5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8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координат</a:t>
            </a:r>
            <a:endParaRPr lang="ru-RU" dirty="0"/>
          </a:p>
        </p:txBody>
      </p:sp>
      <p:pic>
        <p:nvPicPr>
          <p:cNvPr id="17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0679" y="1690689"/>
            <a:ext cx="42321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– связанная со спутником СК. Нормаль к панелям </a:t>
            </a:r>
            <a:r>
              <a:rPr lang="ru-RU" dirty="0" err="1" smtClean="0"/>
              <a:t>сонаправлена</a:t>
            </a:r>
            <a:r>
              <a:rPr lang="ru-RU" dirty="0" smtClean="0"/>
              <a:t> с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– солнечная СК. Третья ось – по нормали к эклиптике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" t="16536" r="9586" b="13283"/>
          <a:stretch/>
        </p:blipFill>
        <p:spPr>
          <a:xfrm>
            <a:off x="4860791" y="1167214"/>
            <a:ext cx="4210050" cy="2428875"/>
          </a:xfrm>
          <a:prstGeom prst="rect">
            <a:avLst/>
          </a:prstGeom>
        </p:spPr>
      </p:pic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642265"/>
              </p:ext>
            </p:extLst>
          </p:nvPr>
        </p:nvGraphicFramePr>
        <p:xfrm>
          <a:off x="550679" y="1691857"/>
          <a:ext cx="736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6" imgW="736560" imgH="330120" progId="Equation.DSMT4">
                  <p:embed/>
                </p:oleObj>
              </mc:Choice>
              <mc:Fallback>
                <p:oleObj name="Equation" r:id="rId6" imgW="7365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679" y="1691857"/>
                        <a:ext cx="736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783835"/>
              </p:ext>
            </p:extLst>
          </p:nvPr>
        </p:nvGraphicFramePr>
        <p:xfrm>
          <a:off x="4165600" y="200682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8" imgW="330120" imgH="330120" progId="Equation.DSMT4">
                  <p:embed/>
                </p:oleObj>
              </mc:Choice>
              <mc:Fallback>
                <p:oleObj name="Equation" r:id="rId8" imgW="3301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65600" y="2006820"/>
                        <a:ext cx="330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04829"/>
              </p:ext>
            </p:extLst>
          </p:nvPr>
        </p:nvGraphicFramePr>
        <p:xfrm>
          <a:off x="550679" y="2478289"/>
          <a:ext cx="774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10" imgW="774360" imgH="330120" progId="Equation.DSMT4">
                  <p:embed/>
                </p:oleObj>
              </mc:Choice>
              <mc:Fallback>
                <p:oleObj name="Equation" r:id="rId10" imgW="774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0679" y="2478289"/>
                        <a:ext cx="7747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6</a:t>
            </a:fld>
            <a:r>
              <a:rPr lang="ru-RU" smtClean="0"/>
              <a:t>/17</a:t>
            </a:r>
            <a:endParaRPr lang="ru-RU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8892" y="3107163"/>
            <a:ext cx="5788175" cy="298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построения ориентации</a:t>
            </a:r>
            <a:endParaRPr lang="ru-RU" dirty="0"/>
          </a:p>
        </p:txBody>
      </p:sp>
      <p:pic>
        <p:nvPicPr>
          <p:cNvPr id="6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1100" y="1971675"/>
            <a:ext cx="710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Сильно эллиптическая траектория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181225" y="2328725"/>
            <a:ext cx="1533525" cy="500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234152" y="2328725"/>
            <a:ext cx="1557173" cy="500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12116" y="2857780"/>
            <a:ext cx="2016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Около перицентра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925779" y="2833351"/>
            <a:ext cx="238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Далеко от перицентра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39420" y="3227112"/>
            <a:ext cx="30515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Магнитное поле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/>
              <a:t>Грав.момент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Быстрый пролет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Моментом солнечного давления пренебрегаем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Ориентация – минимизация воздействия </a:t>
            </a:r>
            <a:r>
              <a:rPr lang="ru-RU" dirty="0" err="1" smtClean="0"/>
              <a:t>грав.момента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857875" y="3305175"/>
            <a:ext cx="28384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Нет ни магнитного поля, ни </a:t>
            </a:r>
            <a:r>
              <a:rPr lang="ru-RU" dirty="0" err="1" smtClean="0"/>
              <a:t>грав.момента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Ориентация – минимизация воздействия момента сил солнечного давления</a:t>
            </a:r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7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0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Солнечное давление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Общий случай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Упрощенный случай</a:t>
            </a:r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29883"/>
              </p:ext>
            </p:extLst>
          </p:nvPr>
        </p:nvGraphicFramePr>
        <p:xfrm>
          <a:off x="1384300" y="2228850"/>
          <a:ext cx="7239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3" name="Equation" r:id="rId3" imgW="7238880" imgH="761760" progId="Equation.DSMT4">
                  <p:embed/>
                </p:oleObj>
              </mc:Choice>
              <mc:Fallback>
                <p:oleObj name="Equation" r:id="rId3" imgW="72388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4300" y="2228850"/>
                        <a:ext cx="7239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497556"/>
              </p:ext>
            </p:extLst>
          </p:nvPr>
        </p:nvGraphicFramePr>
        <p:xfrm>
          <a:off x="2998788" y="3338513"/>
          <a:ext cx="2857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" name="Equation" r:id="rId5" imgW="2857320" imgH="685800" progId="Equation.DSMT4">
                  <p:embed/>
                </p:oleObj>
              </mc:Choice>
              <mc:Fallback>
                <p:oleObj name="Equation" r:id="rId5" imgW="28573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98788" y="3338513"/>
                        <a:ext cx="28575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4017" y="4100900"/>
            <a:ext cx="72813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радиус-вектор из центра масс в центр давления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площадь солнечных панелей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солнечная постоянная</a:t>
            </a:r>
          </a:p>
          <a:p>
            <a:pPr marL="285750" indent="-285750">
              <a:buFontTx/>
              <a:buChar char="-"/>
            </a:pPr>
            <a:r>
              <a:rPr lang="ru-RU" dirty="0"/>
              <a:t>с</a:t>
            </a:r>
            <a:r>
              <a:rPr lang="ru-RU" dirty="0" smtClean="0"/>
              <a:t>корость света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направление на Солнце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нормаль к солнечным панелям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коэффициент отражения</a:t>
            </a:r>
          </a:p>
          <a:p>
            <a:pPr marL="285750" indent="-285750">
              <a:buFontTx/>
              <a:buChar char="-"/>
            </a:pPr>
            <a:r>
              <a:rPr lang="ru-RU" dirty="0"/>
              <a:t>к</a:t>
            </a:r>
            <a:r>
              <a:rPr lang="ru-RU" dirty="0" smtClean="0"/>
              <a:t>оэффициент зеркальности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208974"/>
              </p:ext>
            </p:extLst>
          </p:nvPr>
        </p:nvGraphicFramePr>
        <p:xfrm>
          <a:off x="992717" y="4176710"/>
          <a:ext cx="241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5" name="Equation" r:id="rId7" imgW="241200" imgH="228600" progId="Equation.DSMT4">
                  <p:embed/>
                </p:oleObj>
              </mc:Choice>
              <mc:Fallback>
                <p:oleObj name="Equation" r:id="rId7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2717" y="4176710"/>
                        <a:ext cx="241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009726"/>
              </p:ext>
            </p:extLst>
          </p:nvPr>
        </p:nvGraphicFramePr>
        <p:xfrm>
          <a:off x="1018117" y="4460904"/>
          <a:ext cx="190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6" name="Equation" r:id="rId9" imgW="190440" imgH="241200" progId="Equation.DSMT4">
                  <p:embed/>
                </p:oleObj>
              </mc:Choice>
              <mc:Fallback>
                <p:oleObj name="Equation" r:id="rId9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18117" y="4460904"/>
                        <a:ext cx="190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366035"/>
              </p:ext>
            </p:extLst>
          </p:nvPr>
        </p:nvGraphicFramePr>
        <p:xfrm>
          <a:off x="992717" y="4732600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Equation" r:id="rId11" imgW="317160" imgH="330120" progId="Equation.DSMT4">
                  <p:embed/>
                </p:oleObj>
              </mc:Choice>
              <mc:Fallback>
                <p:oleObj name="Equation" r:id="rId11" imgW="3171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2717" y="4732600"/>
                        <a:ext cx="3175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868637"/>
              </p:ext>
            </p:extLst>
          </p:nvPr>
        </p:nvGraphicFramePr>
        <p:xfrm>
          <a:off x="1018117" y="5062800"/>
          <a:ext cx="152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Equation" r:id="rId13" imgW="152280" imgH="190440" progId="Equation.DSMT4">
                  <p:embed/>
                </p:oleObj>
              </mc:Choice>
              <mc:Fallback>
                <p:oleObj name="Equation" r:id="rId13" imgW="1522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18117" y="5062800"/>
                        <a:ext cx="1524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609236"/>
              </p:ext>
            </p:extLst>
          </p:nvPr>
        </p:nvGraphicFramePr>
        <p:xfrm>
          <a:off x="999067" y="5253300"/>
          <a:ext cx="203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Equation" r:id="rId15" imgW="203040" imgH="330120" progId="Equation.DSMT4">
                  <p:embed/>
                </p:oleObj>
              </mc:Choice>
              <mc:Fallback>
                <p:oleObj name="Equation" r:id="rId15" imgW="2030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99067" y="5253300"/>
                        <a:ext cx="203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175720"/>
              </p:ext>
            </p:extLst>
          </p:nvPr>
        </p:nvGraphicFramePr>
        <p:xfrm>
          <a:off x="992717" y="5583500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0" name="Equation" r:id="rId17" imgW="177480" imgH="177480" progId="Equation.DSMT4">
                  <p:embed/>
                </p:oleObj>
              </mc:Choice>
              <mc:Fallback>
                <p:oleObj name="Equation" r:id="rId17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92717" y="5583500"/>
                        <a:ext cx="1778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911419"/>
              </p:ext>
            </p:extLst>
          </p:nvPr>
        </p:nvGraphicFramePr>
        <p:xfrm>
          <a:off x="1018117" y="5873881"/>
          <a:ext cx="2159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1" name="Equation" r:id="rId20" imgW="215640" imgH="190440" progId="Equation.DSMT4">
                  <p:embed/>
                </p:oleObj>
              </mc:Choice>
              <mc:Fallback>
                <p:oleObj name="Equation" r:id="rId20" imgW="2156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018117" y="5873881"/>
                        <a:ext cx="2159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616227"/>
              </p:ext>
            </p:extLst>
          </p:nvPr>
        </p:nvGraphicFramePr>
        <p:xfrm>
          <a:off x="1002242" y="6091500"/>
          <a:ext cx="215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2" name="Equation" r:id="rId22" imgW="215640" imgH="241200" progId="Equation.DSMT4">
                  <p:embed/>
                </p:oleObj>
              </mc:Choice>
              <mc:Fallback>
                <p:oleObj name="Equation" r:id="rId22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002242" y="6091500"/>
                        <a:ext cx="2159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8</a:t>
            </a:fld>
            <a:r>
              <a:rPr lang="ru-RU" smtClean="0"/>
              <a:t>/17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9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Солнечное давление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Для разгрузки решаем: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315455"/>
              </p:ext>
            </p:extLst>
          </p:nvPr>
        </p:nvGraphicFramePr>
        <p:xfrm>
          <a:off x="2808288" y="2185988"/>
          <a:ext cx="3543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Equation" r:id="rId3" imgW="3543120" imgH="736560" progId="Equation.DSMT4">
                  <p:embed/>
                </p:oleObj>
              </mc:Choice>
              <mc:Fallback>
                <p:oleObj name="Equation" r:id="rId3" imgW="354312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8288" y="2185988"/>
                        <a:ext cx="35433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2851" y="3102542"/>
            <a:ext cx="7626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Угол между нормалью к солнечным панелям и направлением на Солнце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Угол между </a:t>
            </a:r>
            <a:r>
              <a:rPr lang="ru-RU" dirty="0" smtClean="0"/>
              <a:t>второй </a:t>
            </a:r>
            <a:r>
              <a:rPr lang="ru-RU" dirty="0" smtClean="0"/>
              <a:t>осью </a:t>
            </a:r>
            <a:r>
              <a:rPr lang="ru-RU" dirty="0" err="1" smtClean="0"/>
              <a:t>СолСК</a:t>
            </a:r>
            <a:r>
              <a:rPr lang="ru-RU" dirty="0"/>
              <a:t> </a:t>
            </a:r>
            <a:r>
              <a:rPr lang="ru-RU" dirty="0" smtClean="0"/>
              <a:t>и проекцией      на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Суммарный кинетический момент КА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752506"/>
              </p:ext>
            </p:extLst>
          </p:nvPr>
        </p:nvGraphicFramePr>
        <p:xfrm>
          <a:off x="1041397" y="3171667"/>
          <a:ext cx="17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Equation" r:id="rId5" imgW="177480" imgH="241200" progId="Equation.DSMT4">
                  <p:embed/>
                </p:oleObj>
              </mc:Choice>
              <mc:Fallback>
                <p:oleObj name="Equation" r:id="rId5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1397" y="3171667"/>
                        <a:ext cx="177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013240"/>
              </p:ext>
            </p:extLst>
          </p:nvPr>
        </p:nvGraphicFramePr>
        <p:xfrm>
          <a:off x="1040343" y="3488937"/>
          <a:ext cx="190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Equation" r:id="rId7" imgW="190440" imgH="241200" progId="Equation.DSMT4">
                  <p:embed/>
                </p:oleObj>
              </mc:Choice>
              <mc:Fallback>
                <p:oleObj name="Equation" r:id="rId7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0343" y="3488937"/>
                        <a:ext cx="190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811511"/>
              </p:ext>
            </p:extLst>
          </p:nvPr>
        </p:nvGraphicFramePr>
        <p:xfrm>
          <a:off x="6146800" y="3352800"/>
          <a:ext cx="9144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Equation" r:id="rId9" imgW="914400" imgH="267840" progId="Equation.DSMT4">
                  <p:embed/>
                </p:oleObj>
              </mc:Choice>
              <mc:Fallback>
                <p:oleObj name="Equation" r:id="rId9" imgW="914400" imgH="26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46800" y="3352800"/>
                        <a:ext cx="914400" cy="26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45546"/>
              </p:ext>
            </p:extLst>
          </p:nvPr>
        </p:nvGraphicFramePr>
        <p:xfrm>
          <a:off x="5994400" y="3438990"/>
          <a:ext cx="241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Equation" r:id="rId11" imgW="241200" imgH="228600" progId="Equation.DSMT4">
                  <p:embed/>
                </p:oleObj>
              </mc:Choice>
              <mc:Fallback>
                <p:oleObj name="Equation" r:id="rId11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94400" y="3438990"/>
                        <a:ext cx="241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2" descr="&amp;Kcy;&amp;acy;&amp;rcy;&amp;tcy;&amp;icy;&amp;ncy;&amp;kcy;&amp;icy; &amp;pcy;&amp;ocy; &amp;zcy;&amp;acy;&amp;pcy;&amp;rcy;&amp;ocy;&amp;scy;&amp;ucy; &amp;icy;&amp;pcy;&amp;mcy;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6772"/>
            <a:ext cx="1728604" cy="126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936747"/>
              </p:ext>
            </p:extLst>
          </p:nvPr>
        </p:nvGraphicFramePr>
        <p:xfrm>
          <a:off x="976311" y="36703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5" name="Equation" r:id="rId14" imgW="330120" imgH="330120" progId="Equation.DSMT4">
                  <p:embed/>
                </p:oleObj>
              </mc:Choice>
              <mc:Fallback>
                <p:oleObj name="Equation" r:id="rId14" imgW="3301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76311" y="3670300"/>
                        <a:ext cx="330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6854" y="4131866"/>
            <a:ext cx="3345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Итоговые выражения для углов:</a:t>
            </a:r>
            <a:endParaRPr lang="ru-RU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565355"/>
              </p:ext>
            </p:extLst>
          </p:nvPr>
        </p:nvGraphicFramePr>
        <p:xfrm>
          <a:off x="1926164" y="4520854"/>
          <a:ext cx="6045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6" name="Equation" r:id="rId16" imgW="6045120" imgH="685800" progId="Equation.DSMT4">
                  <p:embed/>
                </p:oleObj>
              </mc:Choice>
              <mc:Fallback>
                <p:oleObj name="Equation" r:id="rId16" imgW="6045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26164" y="4520854"/>
                        <a:ext cx="6045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50679" y="5414276"/>
            <a:ext cx="7077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– координаты кинетического момента в </a:t>
            </a:r>
            <a:r>
              <a:rPr lang="ru-RU" dirty="0" err="1" smtClean="0"/>
              <a:t>СолСК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координаты радиус-вектора из центра масс в центр давления в ССК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807"/>
              </p:ext>
            </p:extLst>
          </p:nvPr>
        </p:nvGraphicFramePr>
        <p:xfrm>
          <a:off x="760943" y="5414276"/>
          <a:ext cx="279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Equation" r:id="rId18" imgW="279360" imgH="330120" progId="Equation.DSMT4">
                  <p:embed/>
                </p:oleObj>
              </mc:Choice>
              <mc:Fallback>
                <p:oleObj name="Equation" r:id="rId18" imgW="27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60943" y="5414276"/>
                        <a:ext cx="2794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258416"/>
              </p:ext>
            </p:extLst>
          </p:nvPr>
        </p:nvGraphicFramePr>
        <p:xfrm>
          <a:off x="760943" y="5733424"/>
          <a:ext cx="241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Equation" r:id="rId20" imgW="241200" imgH="330120" progId="Equation.DSMT4">
                  <p:embed/>
                </p:oleObj>
              </mc:Choice>
              <mc:Fallback>
                <p:oleObj name="Equation" r:id="rId20" imgW="2412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60943" y="5733424"/>
                        <a:ext cx="2413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XLI </a:t>
            </a:r>
            <a:r>
              <a:rPr lang="ru-RU" smtClean="0"/>
              <a:t>Чтения по космонавтике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2E83-685A-4161-A07D-8FA58E710D20}" type="slidenum">
              <a:rPr lang="ru-RU" smtClean="0"/>
              <a:pPr/>
              <a:t>9</a:t>
            </a:fld>
            <a:r>
              <a:rPr lang="ru-RU" smtClean="0"/>
              <a:t>/17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801883"/>
              </p:ext>
            </p:extLst>
          </p:nvPr>
        </p:nvGraphicFramePr>
        <p:xfrm>
          <a:off x="6523567" y="3412967"/>
          <a:ext cx="584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Equation" r:id="rId22" imgW="583920" imgH="330120" progId="Equation.DSMT4">
                  <p:embed/>
                </p:oleObj>
              </mc:Choice>
              <mc:Fallback>
                <p:oleObj name="Equation" r:id="rId22" imgW="5839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523567" y="3412967"/>
                        <a:ext cx="584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2082</TotalTime>
  <Words>524</Words>
  <Application>Microsoft Office PowerPoint</Application>
  <PresentationFormat>Экран (4:3)</PresentationFormat>
  <Paragraphs>163</Paragraphs>
  <Slides>17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3_Специальное оформление</vt:lpstr>
      <vt:lpstr>2_Специальное оформление</vt:lpstr>
      <vt:lpstr>1_Специальное оформление</vt:lpstr>
      <vt:lpstr>Специальное оформление</vt:lpstr>
      <vt:lpstr>Equation</vt:lpstr>
      <vt:lpstr>MathType 6.0 Equation</vt:lpstr>
      <vt:lpstr>использование солнечного и магнитного моментов для разгрузки маховиков</vt:lpstr>
      <vt:lpstr>Актуальность</vt:lpstr>
      <vt:lpstr>Мотивация</vt:lpstr>
      <vt:lpstr>Мотивация</vt:lpstr>
      <vt:lpstr>Постановка задачи</vt:lpstr>
      <vt:lpstr>Системы координат</vt:lpstr>
      <vt:lpstr>Алгоритм построения ориентации</vt:lpstr>
      <vt:lpstr>Солнечное давление</vt:lpstr>
      <vt:lpstr>Солнечное давление</vt:lpstr>
      <vt:lpstr>Гравитационный момент</vt:lpstr>
      <vt:lpstr>Гравитационный момент</vt:lpstr>
      <vt:lpstr>Магнитный момент</vt:lpstr>
      <vt:lpstr>Моделирование</vt:lpstr>
      <vt:lpstr>Моделирование</vt:lpstr>
      <vt:lpstr>Моделирование</vt:lpstr>
      <vt:lpstr>Моделирование</vt:lpstr>
      <vt:lpstr>Заключение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магнитных катушек для разгрузки маховиков КА, движущегося по высокоэллиптической орбите</dc:title>
  <dc:creator>User</dc:creator>
  <cp:lastModifiedBy>Primate</cp:lastModifiedBy>
  <cp:revision>69</cp:revision>
  <dcterms:created xsi:type="dcterms:W3CDTF">2016-09-06T12:01:11Z</dcterms:created>
  <dcterms:modified xsi:type="dcterms:W3CDTF">2017-01-25T23:40:27Z</dcterms:modified>
</cp:coreProperties>
</file>