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ct val="116665"/>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SzPct val="116665"/>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88899" lvl="0" marL="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1pPr>
            <a:lvl2pPr indent="88899" lvl="1" marL="4572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2pPr>
            <a:lvl3pPr indent="88899" lvl="2" marL="9144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3pPr>
            <a:lvl4pPr indent="88899" lvl="3" marL="13716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4pPr>
            <a:lvl5pPr indent="88899" lvl="4" marL="18288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5pPr>
            <a:lvl6pPr indent="88899" lvl="5" marL="22860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6pPr>
            <a:lvl7pPr indent="88899" lvl="6" marL="27432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7pPr>
            <a:lvl8pPr indent="88899" lvl="7" marL="32004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8pPr>
            <a:lvl9pPr indent="88899" lvl="8" marL="3657600" marR="0" rtl="0" algn="l">
              <a:spcBef>
                <a:spcPts val="0"/>
              </a:spcBef>
              <a:buClr>
                <a:schemeClr val="dk1"/>
              </a:buClr>
              <a:buSzPct val="116665"/>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16665"/>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1905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Добрый день! Меня зовут Сорокин Артем и в своей презентации я расскажу об использовании нейросетей в задаче управления орбитальным движением космических </a:t>
            </a:r>
            <a:r>
              <a:rPr lang="en-US"/>
              <a:t>аппаратов</a:t>
            </a:r>
            <a:r>
              <a:rPr b="0" i="0" lang="en-US" sz="1200" u="none" cap="none" strike="noStrike">
                <a:solidFill>
                  <a:schemeClr val="dk1"/>
                </a:solidFill>
                <a:latin typeface="Calibri"/>
                <a:ea typeface="Calibri"/>
                <a:cs typeface="Calibri"/>
                <a:sym typeface="Calibri"/>
              </a:rPr>
              <a:t>. </a:t>
            </a:r>
          </a:p>
        </p:txBody>
      </p:sp>
      <p:sp>
        <p:nvSpPr>
          <p:cNvPr id="87" name="Shape 87"/>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gn="just">
              <a:lnSpc>
                <a:spcPct val="115000"/>
              </a:lnSpc>
              <a:spcBef>
                <a:spcPts val="0"/>
              </a:spcBef>
              <a:buNone/>
            </a:pPr>
            <a:r>
              <a:rPr lang="en-US"/>
              <a:t>Мы дали определение нейронной сети и рассмотрели основные методы обучения. Теперь же рассмотрим области исследований </a:t>
            </a:r>
            <a:r>
              <a:rPr lang="en-US"/>
              <a:t>связанные с орбитальным движением, </a:t>
            </a:r>
            <a:r>
              <a:rPr lang="en-US"/>
              <a:t>покрытые применением нейронных сетей. Тут можно выделить</a:t>
            </a:r>
            <a:r>
              <a:rPr lang="en-US"/>
              <a:t> методы проектирования управления, основанные на нейронных сетях и эволюционном программировании. В этих методах проблема обучения нейронных сетей, как проблема выбора метода оптимизации, решается с использованием эволюционных алгоритмов: связи между нейронами «эволюционируют» в процессе оптимизации. Такой подход позволил добиться содержательных успехов в плане проектирования сложных многоэтапных межпланетных траекторий. Среди других работ по орбитальному движению можно назвать исследования по разработке нейронных сетей для построения адаптивного управления формациями спутников. Как было показано, нейронные сети способны компенсировать случайные возмущения и неточность модели даже в условиях неустойчивой динамики.</a:t>
            </a:r>
          </a:p>
          <a:p>
            <a:pPr indent="0" lvl="0" marL="0" rtl="0" algn="just">
              <a:lnSpc>
                <a:spcPct val="115000"/>
              </a:lnSpc>
              <a:spcBef>
                <a:spcPts val="0"/>
              </a:spcBef>
              <a:buNone/>
            </a:pPr>
            <a:r>
              <a:t/>
            </a:r>
            <a:endParaRPr/>
          </a:p>
          <a:p>
            <a:pPr indent="0" lvl="0" marL="0" rtl="0" algn="just">
              <a:lnSpc>
                <a:spcPct val="115000"/>
              </a:lnSpc>
              <a:spcBef>
                <a:spcPts val="0"/>
              </a:spcBef>
              <a:buNone/>
            </a:pPr>
            <a:r>
              <a:t/>
            </a:r>
            <a:endParaRPr/>
          </a:p>
        </p:txBody>
      </p:sp>
      <p:sp>
        <p:nvSpPr>
          <p:cNvPr id="168" name="Shape 168"/>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rtl="0" algn="just">
              <a:lnSpc>
                <a:spcPct val="115000"/>
              </a:lnSpc>
              <a:spcBef>
                <a:spcPts val="0"/>
              </a:spcBef>
              <a:buNone/>
            </a:pPr>
            <a:r>
              <a:rPr lang="en-US"/>
              <a:t>    Поиск траекторий, оптимальных с точки зрения времени полета или затрат топлива, представляет собой сложный и ресурсозатратный процесс, так как поведение сходимости традиционных методов оптимизации зависит от «адекватных» начальных приближений. Подход к нейронным сетям как к методам численной оптимизации позволяет частично решать эти проблемы.</a:t>
            </a:r>
          </a:p>
          <a:p>
            <a:pPr indent="0" lvl="0" rtl="0" algn="just">
              <a:lnSpc>
                <a:spcPct val="115000"/>
              </a:lnSpc>
              <a:spcBef>
                <a:spcPts val="0"/>
              </a:spcBef>
              <a:buNone/>
            </a:pPr>
            <a:r>
              <a:rPr lang="en-US"/>
              <a:t>   В правой части слайда - рассчитанная специалистами траектория космического аппарата Dawn исследующего с орбиты астероид Веста и карликовую планету Церера. В левой части слайда - траектория скорректированная алгоритмом InTrance. Алгоритм был разработан Дахвальдом на основе нейронных сетей и эволюционного программирования, не требующий начального приближения. </a:t>
            </a:r>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rtl="0" algn="just">
              <a:lnSpc>
                <a:spcPct val="115000"/>
              </a:lnSpc>
              <a:spcBef>
                <a:spcPts val="0"/>
              </a:spcBef>
              <a:buNone/>
            </a:pPr>
            <a:r>
              <a:rPr lang="en-US"/>
              <a:t>Говоря о формациях спутников упомянем работу </a:t>
            </a:r>
            <a:r>
              <a:rPr lang="en-US"/>
              <a:t>Йонга Бая. Он добился дополнительной устойчивости орбитального движения путем синтеза нейроуправления с классическими методами стабилизации. В формациях спутников присутствует так называемый “лидер” и следующие за ним спутники. На слайде представлены эволюции относительной ошибки разности компонент лидера и ведомого спутников и ошибки кватерниона.</a:t>
            </a: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US"/>
              <a:t>На слайде показано значительное уменьшение ошибки скорректированной модели.</a:t>
            </a: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rtl="0" algn="just">
              <a:lnSpc>
                <a:spcPct val="115000"/>
              </a:lnSpc>
              <a:spcBef>
                <a:spcPts val="0"/>
              </a:spcBef>
              <a:buNone/>
            </a:pPr>
            <a:r>
              <a:rPr lang="en-US"/>
              <a:t>Упомянутые ранее </a:t>
            </a:r>
            <a:r>
              <a:rPr lang="en-US"/>
              <a:t>исследования не предполагают возможности продолжения обучения на орбите в реальных условиях движения аппарата, а  именно возможность продолжать обучение в полетных условиях является ключевым этапом применения нейронных сетей в механике полета. </a:t>
            </a:r>
          </a:p>
          <a:p>
            <a:pPr indent="0" lvl="0" rtl="0" algn="just">
              <a:lnSpc>
                <a:spcPct val="115000"/>
              </a:lnSpc>
              <a:spcBef>
                <a:spcPts val="0"/>
              </a:spcBef>
              <a:buNone/>
            </a:pPr>
            <a:r>
              <a:rPr lang="en-US"/>
              <a:t>В случае потери связи с наземной станцией или нештатной ситуации на борту, аппарат должен самостоятельно брать на себя управление и выполнять поставленные перед ним задачи. В этом направлении известны работы по уточнению гравитационной модели малых небесных тел и уточнению физических свойств атмосферы. Однако, в настоящий момент можно сказать, что общего подхода к построению нейронных сетей, решающих задачи коррекции управления орбитальным движением и обучения на орбите в полетных условиях, не существует.</a:t>
            </a:r>
          </a:p>
          <a:p>
            <a:pPr indent="0" lvl="0" rtl="0" algn="just">
              <a:lnSpc>
                <a:spcPct val="115000"/>
              </a:lnSpc>
              <a:spcBef>
                <a:spcPts val="0"/>
              </a:spcBef>
              <a:buNone/>
            </a:pPr>
            <a:r>
              <a:rPr lang="en-US"/>
              <a:t>Далее рассмотрим работы из каждого направления.</a:t>
            </a:r>
          </a:p>
        </p:txBody>
      </p:sp>
      <p:sp>
        <p:nvSpPr>
          <p:cNvPr id="212" name="Shape 212"/>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Можно у</a:t>
            </a:r>
            <a:r>
              <a:rPr lang="en-US"/>
              <a:t>помянуть работу </a:t>
            </a:r>
            <a:r>
              <a:rPr lang="en-US"/>
              <a:t>Роберта Фурфаро, в которой исследуется применение нейронных сетей для установления зависимости между позицией КА и гравитационным ускорением. </a:t>
            </a:r>
            <a:r>
              <a:rPr lang="en-US"/>
              <a:t>В силу неточности динамической среды автономное управление и навигация вокруг малых тел требует быстрого и точного моделирования гравитационного поля для бортовых вычислений. На слайде </a:t>
            </a:r>
            <a:r>
              <a:rPr lang="en-US"/>
              <a:t>представлены</a:t>
            </a:r>
            <a:r>
              <a:rPr lang="en-US"/>
              <a:t> гравитационное поле небесного тела и стотысячная выборка позиция-ускорение.</a:t>
            </a: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На графиках показана корреляция между предсказанием и реальными данными по каждой из осей. Коэффициент детерминации везде приблизительно равен единице, что говорит о статистическом соответствии модели.</a:t>
            </a: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ct val="91666"/>
              <a:buFont typeface="Arial"/>
              <a:buNone/>
            </a:pPr>
            <a:r>
              <a:rPr lang="en-US"/>
              <a:t>Далее</a:t>
            </a:r>
            <a:r>
              <a:rPr lang="en-US"/>
              <a:t> представлен график изменения функционала ошибки в зависимости от количества нейронов сети.</a:t>
            </a:r>
          </a:p>
          <a:p>
            <a:pPr lvl="0">
              <a:spcBef>
                <a:spcPts val="0"/>
              </a:spcBef>
              <a:buNone/>
            </a:pPr>
            <a:r>
              <a:t/>
            </a:r>
            <a:endParaRPr/>
          </a:p>
        </p:txBody>
      </p:sp>
      <p:sp>
        <p:nvSpPr>
          <p:cNvPr id="239" name="Shape 239"/>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US"/>
              <a:t>Также в настоящее время существует множество отечественных работ, связанных с использованием ИНС в качестве средств диагностики состояния бортового компьютера КА и аппаратуры. Например, в работе Косинского был предложен подход исследования эксплуатационной надежности многокомпонентных технических систем, основанный на нейронных сетях.</a:t>
            </a: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9" name="Shape 259"/>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 name="Shape 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19050" lvl="0" marL="0" marR="0" rtl="0" algn="l">
              <a:spcBef>
                <a:spcPts val="0"/>
              </a:spcBef>
              <a:buClr>
                <a:schemeClr val="dk1"/>
              </a:buClr>
              <a:buSzPct val="25000"/>
              <a:buFont typeface="Calibri"/>
              <a:buNone/>
            </a:pPr>
            <a:r>
              <a:rPr lang="en-US"/>
              <a:t>Презентация будет состоять из четырех частей. Я сделаю краткое введение в концепцию нейросетей. Далее мы рассмотрим их применение в динамике космического полета с точки зрения математики и практики. После чего подведем итоги обзора.</a:t>
            </a:r>
          </a:p>
        </p:txBody>
      </p:sp>
      <p:sp>
        <p:nvSpPr>
          <p:cNvPr id="98" name="Shape 9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88899" lvl="0" marL="0" marR="0" rtl="0" algn="l">
              <a:spcBef>
                <a:spcPts val="0"/>
              </a:spcBef>
              <a:buClr>
                <a:schemeClr val="dk1"/>
              </a:buClr>
              <a:buSzPct val="116665"/>
              <a:buFont typeface="Calibri"/>
              <a:buNone/>
            </a:pPr>
            <a:r>
              <a:rPr lang="en-US"/>
              <a:t>Машинное обучение является обширным подразделом искусственного интеллекта, </a:t>
            </a:r>
            <a:r>
              <a:rPr lang="en-US">
                <a:highlight>
                  <a:srgbClr val="FFFFFF"/>
                </a:highlight>
              </a:rPr>
              <a:t>изучающий методы построения алгоритмов, способных обучаться. Нейронные сети являются “подмножеством” машинного обучения. Основной отличительной особенностью ИНС от других методов машинного обучения является их структура основанная на идее сходства с биологической нервной системой. </a:t>
            </a:r>
          </a:p>
        </p:txBody>
      </p:sp>
      <p:sp>
        <p:nvSpPr>
          <p:cNvPr id="106" name="Shape 106"/>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22225"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Нейронные сети способны аппроксимировать линейные и нелинейные функции,  классифицировать объекты, например, изображения. Из-за способности обобщать и выделять зависимости, ИНС используются в задачах прогнозирования и кластеризации. Поговорим о преимуществах. Адаптивность - обученные сети способны быстро </a:t>
            </a:r>
            <a:r>
              <a:rPr lang="en-US"/>
              <a:t>переучиться</a:t>
            </a:r>
            <a:r>
              <a:rPr lang="en-US"/>
              <a:t> в условиях незначительных колебаний среды. Следующее свойство называется отказоустойчивостью - производительность ИНС, облаченной в форму электроники, в случае неблагоприятных условий падает незначительно, то есть даже после повреждения нескольких нейронов сеть продолжит работать. И, наконец, возможность распараллеливания алгоритма, что позволяет в разы увеличить скорость решения задач.</a:t>
            </a: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Перейдем к понятию искусственного нейрона. Нейрон это некоторая нелинейная функция от единственного аргумента - линейной комбинации всех входных сигналов.</a:t>
            </a:r>
            <a:r>
              <a:rPr lang="en-US" sz="1050">
                <a:solidFill>
                  <a:srgbClr val="222222"/>
                </a:solidFill>
                <a:highlight>
                  <a:srgbClr val="FFFFFF"/>
                </a:highlight>
                <a:latin typeface="Arial"/>
                <a:ea typeface="Arial"/>
                <a:cs typeface="Arial"/>
                <a:sym typeface="Arial"/>
              </a:rPr>
              <a:t> </a:t>
            </a:r>
            <a:r>
              <a:rPr lang="en-US"/>
              <a:t>В случае когда амплитуда входных сигналов мала настолько, что активационная функция меняется не сильно при различных сигналах, добавляется пороговый сигнал.</a:t>
            </a: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На данном слайде представлена реализация нейронной сети с входным-выходным слоем и одним скрытым слоем.</a:t>
            </a:r>
            <a:r>
              <a:rPr lang="en-US">
                <a:solidFill>
                  <a:srgbClr val="000000"/>
                </a:solidFill>
              </a:rPr>
              <a:t> Слоем называется мно</a:t>
            </a:r>
            <a:r>
              <a:rPr lang="en-US">
                <a:solidFill>
                  <a:srgbClr val="000000"/>
                </a:solidFill>
              </a:rPr>
              <a:t>жество</a:t>
            </a:r>
            <a:r>
              <a:rPr lang="en-US">
                <a:solidFill>
                  <a:srgbClr val="000000"/>
                </a:solidFill>
                <a:highlight>
                  <a:srgbClr val="FFFFFF"/>
                </a:highlight>
              </a:rPr>
              <a:t> нейронов, имеющих один и тот же набор входов и не соединенных между собой.</a:t>
            </a:r>
            <a:r>
              <a:rPr lang="en-US">
                <a:solidFill>
                  <a:srgbClr val="000000"/>
                </a:solidFill>
              </a:rPr>
              <a:t> </a:t>
            </a:r>
            <a:r>
              <a:rPr lang="en-US">
                <a:solidFill>
                  <a:srgbClr val="000000"/>
                </a:solidFill>
              </a:rPr>
              <a:t>Формальное опре</a:t>
            </a:r>
            <a:r>
              <a:rPr lang="en-US"/>
              <a:t>деление нейронной сети - это взвешенный </a:t>
            </a:r>
            <a:r>
              <a:rPr lang="en-US"/>
              <a:t>ориентированный</a:t>
            </a:r>
            <a:r>
              <a:rPr lang="en-US"/>
              <a:t> граф у которого в узлах находятся активационные функции, что мы и видим. Вообще говоря архитектура ИНС полностью зависит от поставленной задачи.</a:t>
            </a:r>
          </a:p>
          <a:p>
            <a:pPr lvl="0">
              <a:spcBef>
                <a:spcPts val="0"/>
              </a:spcBef>
              <a:buNone/>
            </a:pPr>
            <a:r>
              <a:rPr lang="en-US"/>
              <a:t>Процесс изменения параметров нейронной сети называется её обучением. </a:t>
            </a:r>
            <a:r>
              <a:rPr lang="en-US"/>
              <a:t>Существует три основных метода обучения.</a:t>
            </a: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Начнем с обучения с учителем. </a:t>
            </a:r>
            <a:r>
              <a:rPr lang="en-US"/>
              <a:t>Для настройки параметров сеть использует выборку составленную из множества объектов и множества возможных ответов. </a:t>
            </a:r>
            <a:r>
              <a:rPr lang="en-US" sz="950">
                <a:highlight>
                  <a:srgbClr val="FFFFFF"/>
                </a:highlight>
              </a:rPr>
              <a:t> </a:t>
            </a:r>
            <a:r>
              <a:rPr lang="en-US">
                <a:highlight>
                  <a:srgbClr val="FFFFFF"/>
                </a:highlight>
              </a:rPr>
              <a:t>На основе пар объект-ответ требуется восстановить неизвестную зависимость. </a:t>
            </a:r>
            <a:r>
              <a:rPr lang="en-US"/>
              <a:t>Настройка параметров каждого из нейронов происходит так, чтобы соответствие входа-выхода было максимальным. </a:t>
            </a: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US"/>
              <a:t>  Метод обучения нейронных сетей без учителя. </a:t>
            </a:r>
            <a:r>
              <a:rPr lang="en-US">
                <a:highlight>
                  <a:srgbClr val="FFFFFF"/>
                </a:highlight>
              </a:rPr>
              <a:t>В постановке задачи известны только описания множества объектов. Системе требуется обнаружить внутренние взаимосвязи, зависимости, закономерности, существующие между объектами. Нейронные сети обучающиеся подобным образом </a:t>
            </a:r>
            <a:r>
              <a:rPr lang="en-US"/>
              <a:t>позволяют решать задачи кластеризации, поиска ассоциаций и сокращения размерности.</a:t>
            </a: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69850" lvl="0" marL="0" rtl="0" algn="just">
              <a:lnSpc>
                <a:spcPct val="115000"/>
              </a:lnSpc>
              <a:spcBef>
                <a:spcPts val="0"/>
              </a:spcBef>
              <a:buClr>
                <a:schemeClr val="dk1"/>
              </a:buClr>
              <a:buSzPct val="91666"/>
              <a:buFont typeface="Arial"/>
              <a:buNone/>
            </a:pPr>
            <a:r>
              <a:rPr lang="en-US">
                <a:highlight>
                  <a:srgbClr val="FFFFFF"/>
                </a:highlight>
              </a:rPr>
              <a:t>  Алгоритмы обучения с подкреплением пытаются найти стратегию, приписывающую состояниям окружающей среды действия, которые должна предпринять система в этих состояниях. </a:t>
            </a:r>
          </a:p>
          <a:p>
            <a:pPr indent="-19050" lvl="0" marL="0" marR="0" rtl="0" algn="l">
              <a:spcBef>
                <a:spcPts val="0"/>
              </a:spcBef>
              <a:buClr>
                <a:schemeClr val="dk1"/>
              </a:buClr>
              <a:buSzPct val="25000"/>
              <a:buFont typeface="Calibri"/>
              <a:buNone/>
            </a:pPr>
            <a:r>
              <a:t/>
            </a:r>
            <a:endParaRPr/>
          </a:p>
        </p:txBody>
      </p:sp>
      <p:sp>
        <p:nvSpPr>
          <p:cNvPr id="159" name="Shape 15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Титульный слайд">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lnSpc>
                <a:spcPct val="100000"/>
              </a:lnSpc>
              <a:spcBef>
                <a:spcPts val="640"/>
              </a:spcBef>
              <a:spcAft>
                <a:spcPts val="0"/>
              </a:spcAft>
              <a:buClr>
                <a:srgbClr val="888888"/>
              </a:buClr>
              <a:buSzPct val="100000"/>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SzPct val="100000"/>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SzPct val="100000"/>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Заголовок и вертикальный текст">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Вертикальный заголовок и текст">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Заголовок и объект">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r>
              <a:rPr b="0" i="0" lang="en-US" sz="1200" u="none" cap="none" strike="noStrike">
                <a:solidFill>
                  <a:srgbClr val="888888"/>
                </a:solidFill>
                <a:latin typeface="Calibri"/>
                <a:ea typeface="Calibri"/>
                <a:cs typeface="Calibri"/>
                <a:sym typeface="Calibri"/>
              </a:rPr>
              <a:t>/17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Заголовок раздела">
    <p:spTree>
      <p:nvGrpSpPr>
        <p:cNvPr id="27" name="Shape 27"/>
        <p:cNvGrpSpPr/>
        <p:nvPr/>
      </p:nvGrpSpPr>
      <p:grpSpPr>
        <a:xfrm>
          <a:off x="0" y="0"/>
          <a:ext cx="0" cy="0"/>
          <a:chOff x="0" y="0"/>
          <a:chExt cx="0" cy="0"/>
        </a:xfrm>
      </p:grpSpPr>
      <p:sp>
        <p:nvSpPr>
          <p:cNvPr id="28" name="Shape 28"/>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40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29" name="Shape 29"/>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lnSpc>
                <a:spcPct val="100000"/>
              </a:lnSpc>
              <a:spcBef>
                <a:spcPts val="400"/>
              </a:spcBef>
              <a:spcAft>
                <a:spcPts val="0"/>
              </a:spcAft>
              <a:buClr>
                <a:srgbClr val="888888"/>
              </a:buClr>
              <a:buSzPct val="100000"/>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SzPct val="100000"/>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SzPct val="100000"/>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SzPct val="100000"/>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Два объекта">
    <p:spTree>
      <p:nvGrpSpPr>
        <p:cNvPr id="33" name="Shape 33"/>
        <p:cNvGrpSpPr/>
        <p:nvPr/>
      </p:nvGrpSpPr>
      <p:grpSpPr>
        <a:xfrm>
          <a:off x="0" y="0"/>
          <a:ext cx="0" cy="0"/>
          <a:chOff x="0" y="0"/>
          <a:chExt cx="0" cy="0"/>
        </a:xfrm>
      </p:grpSpPr>
      <p:sp>
        <p:nvSpPr>
          <p:cNvPr id="34" name="Shape 34"/>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35" name="Shape 35"/>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Сравнение">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42" name="Shape 42"/>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ct val="1000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ct val="10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ct val="100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ct val="1000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ct val="10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ct val="1000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ct val="1000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Только заголовок">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Пустой слайд">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Объект с подписью">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20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ct val="1000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ct val="1000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ct val="1000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Рисунок с подписью">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00000"/>
              <a:buFont typeface="Calibri"/>
              <a:buNone/>
              <a:defRPr b="1" i="0" sz="20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lnSpc>
                <a:spcPct val="100000"/>
              </a:lnSpc>
              <a:spcBef>
                <a:spcPts val="640"/>
              </a:spcBef>
              <a:spcAft>
                <a:spcPts val="0"/>
              </a:spcAft>
              <a:buClr>
                <a:schemeClr val="dk1"/>
              </a:buClr>
              <a:buSzPct val="1000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SzPct val="1000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SzPct val="1000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ct val="100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ct val="1000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ct val="1000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ct val="1000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ct val="1000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ct val="100000"/>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Font typeface="Arial"/>
              <a:buNone/>
              <a:defRPr sz="1800"/>
            </a:lvl2pPr>
            <a:lvl3pPr indent="0" lvl="2">
              <a:spcBef>
                <a:spcPts val="0"/>
              </a:spcBef>
              <a:buSzPct val="77777"/>
              <a:buFont typeface="Arial"/>
              <a:buNone/>
              <a:defRPr sz="1800"/>
            </a:lvl3pPr>
            <a:lvl4pPr indent="0" lvl="3">
              <a:spcBef>
                <a:spcPts val="0"/>
              </a:spcBef>
              <a:buSzPct val="77777"/>
              <a:buFont typeface="Arial"/>
              <a:buNone/>
              <a:defRPr sz="1800"/>
            </a:lvl4pPr>
            <a:lvl5pPr indent="0" lvl="4">
              <a:spcBef>
                <a:spcPts val="0"/>
              </a:spcBef>
              <a:buSzPct val="77777"/>
              <a:buFont typeface="Arial"/>
              <a:buNone/>
              <a:defRPr sz="1800"/>
            </a:lvl5pPr>
            <a:lvl6pPr indent="0" lvl="5">
              <a:spcBef>
                <a:spcPts val="0"/>
              </a:spcBef>
              <a:buSzPct val="77777"/>
              <a:buFont typeface="Arial"/>
              <a:buNone/>
              <a:defRPr sz="1800"/>
            </a:lvl6pPr>
            <a:lvl7pPr indent="0" lvl="6">
              <a:spcBef>
                <a:spcPts val="0"/>
              </a:spcBef>
              <a:buSzPct val="77777"/>
              <a:buFont typeface="Arial"/>
              <a:buNone/>
              <a:defRPr sz="1800"/>
            </a:lvl7pPr>
            <a:lvl8pPr indent="0" lvl="7">
              <a:spcBef>
                <a:spcPts val="0"/>
              </a:spcBef>
              <a:buSzPct val="77777"/>
              <a:buFont typeface="Arial"/>
              <a:buNone/>
              <a:defRPr sz="1800"/>
            </a:lvl8pPr>
            <a:lvl9pPr indent="0" lvl="8">
              <a:spcBef>
                <a:spcPts val="0"/>
              </a:spcBef>
              <a:buSzPct val="77777"/>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ct val="116665"/>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ct val="77777"/>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r>
              <a:rPr b="0" i="0" lang="en-US" sz="1200" u="none" cap="none" strike="noStrike">
                <a:solidFill>
                  <a:srgbClr val="888888"/>
                </a:solidFill>
                <a:latin typeface="Calibri"/>
                <a:ea typeface="Calibri"/>
                <a:cs typeface="Calibri"/>
                <a:sym typeface="Calibri"/>
              </a:rPr>
              <a:t>/17</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2130425"/>
            <a:ext cx="7772400" cy="1470025"/>
          </a:xfrm>
          <a:prstGeom prst="rect">
            <a:avLst/>
          </a:prstGeom>
          <a:noFill/>
          <a:ln>
            <a:noFill/>
          </a:ln>
        </p:spPr>
        <p:txBody>
          <a:bodyPr anchorCtr="0" anchor="ctr" bIns="45700" lIns="91425" rIns="91425" wrap="square" tIns="45700">
            <a:noAutofit/>
          </a:bodyPr>
          <a:lstStyle/>
          <a:p>
            <a:pPr indent="-279400" lvl="0" marL="0" marR="0" rtl="0" algn="ctr">
              <a:lnSpc>
                <a:spcPct val="100000"/>
              </a:lnSpc>
              <a:spcBef>
                <a:spcPts val="0"/>
              </a:spcBef>
              <a:spcAft>
                <a:spcPts val="0"/>
              </a:spcAft>
              <a:buClr>
                <a:schemeClr val="dk1"/>
              </a:buClr>
              <a:buSzPct val="100000"/>
              <a:buFont typeface="Calibri"/>
              <a:buNone/>
            </a:pPr>
            <a:r>
              <a:rPr b="0" i="0" lang="en-US" sz="4400" u="none" cap="none" strike="noStrike">
                <a:solidFill>
                  <a:schemeClr val="dk1"/>
                </a:solidFill>
                <a:latin typeface="Calibri"/>
                <a:ea typeface="Calibri"/>
                <a:cs typeface="Calibri"/>
                <a:sym typeface="Calibri"/>
              </a:rPr>
              <a:t>  </a:t>
            </a:r>
          </a:p>
        </p:txBody>
      </p:sp>
      <p:sp>
        <p:nvSpPr>
          <p:cNvPr id="90" name="Shape 90"/>
          <p:cNvSpPr txBox="1"/>
          <p:nvPr>
            <p:ph idx="1" type="subTitle"/>
          </p:nvPr>
        </p:nvSpPr>
        <p:spPr>
          <a:xfrm>
            <a:off x="1371600" y="3886200"/>
            <a:ext cx="6400800" cy="1752600"/>
          </a:xfrm>
          <a:prstGeom prst="rect">
            <a:avLst/>
          </a:prstGeom>
          <a:noFill/>
          <a:ln>
            <a:noFill/>
          </a:ln>
        </p:spPr>
        <p:txBody>
          <a:bodyPr anchorCtr="0" anchor="t" bIns="45700" lIns="91425" rIns="91425" wrap="square" tIns="45700">
            <a:noAutofit/>
          </a:bodyPr>
          <a:lstStyle/>
          <a:p>
            <a:pPr indent="-203200" lvl="0" marL="0" marR="0" rtl="0" algn="ctr">
              <a:lnSpc>
                <a:spcPct val="100000"/>
              </a:lnSpc>
              <a:spcBef>
                <a:spcPts val="0"/>
              </a:spcBef>
              <a:spcAft>
                <a:spcPts val="0"/>
              </a:spcAft>
              <a:buClr>
                <a:srgbClr val="888888"/>
              </a:buClr>
              <a:buSzPct val="100000"/>
              <a:buFont typeface="Arial"/>
              <a:buNone/>
            </a:pPr>
            <a:r>
              <a:rPr b="0" i="0" lang="en-US" sz="3200" u="none" cap="none" strike="noStrike">
                <a:solidFill>
                  <a:srgbClr val="888888"/>
                </a:solidFill>
                <a:latin typeface="Calibri"/>
                <a:ea typeface="Calibri"/>
                <a:cs typeface="Calibri"/>
                <a:sym typeface="Calibri"/>
              </a:rPr>
              <a:t>  </a:t>
            </a:r>
          </a:p>
        </p:txBody>
      </p:sp>
      <p:sp>
        <p:nvSpPr>
          <p:cNvPr id="91" name="Shape 91"/>
          <p:cNvSpPr txBox="1"/>
          <p:nvPr/>
        </p:nvSpPr>
        <p:spPr>
          <a:xfrm>
            <a:off x="685800" y="821200"/>
            <a:ext cx="7772400" cy="4286400"/>
          </a:xfrm>
          <a:prstGeom prst="rect">
            <a:avLst/>
          </a:prstGeom>
          <a:noFill/>
          <a:ln>
            <a:noFill/>
          </a:ln>
        </p:spPr>
        <p:txBody>
          <a:bodyPr anchorCtr="0" anchor="ctr" bIns="45700" lIns="91425" rIns="91425" wrap="square" tIns="45700">
            <a:noAutofit/>
          </a:bodyPr>
          <a:lstStyle/>
          <a:p>
            <a:pPr indent="-88900" lvl="0" marL="0" marR="0" rtl="0" algn="ctr">
              <a:lnSpc>
                <a:spcPct val="80000"/>
              </a:lnSpc>
              <a:spcBef>
                <a:spcPts val="0"/>
              </a:spcBef>
              <a:spcAft>
                <a:spcPts val="0"/>
              </a:spcAft>
              <a:buClr>
                <a:schemeClr val="dk1"/>
              </a:buClr>
              <a:buSzPct val="100000"/>
              <a:buFont typeface="Calibri"/>
              <a:buNone/>
            </a:pPr>
            <a:r>
              <a:rPr b="0" i="0" lang="en-US" sz="1400" u="none" cap="none" strike="noStrike">
                <a:solidFill>
                  <a:schemeClr val="dk1"/>
                </a:solidFill>
                <a:latin typeface="Calibri"/>
                <a:ea typeface="Calibri"/>
                <a:cs typeface="Calibri"/>
                <a:sym typeface="Calibri"/>
              </a:rPr>
              <a:t>60-я научная конференция МФТИ</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20 ноября 2017 года</a:t>
            </a:r>
          </a:p>
          <a:p>
            <a:pPr indent="-174244" lvl="0" marL="0" marR="0" rtl="0" algn="ctr">
              <a:lnSpc>
                <a:spcPct val="80000"/>
              </a:lnSpc>
              <a:spcBef>
                <a:spcPts val="0"/>
              </a:spcBef>
              <a:spcAft>
                <a:spcPts val="0"/>
              </a:spcAft>
              <a:buClr>
                <a:schemeClr val="dk1"/>
              </a:buClr>
              <a:buSzPct val="196000"/>
              <a:buFont typeface="Calibri"/>
              <a:buNone/>
            </a:pPr>
            <a:br>
              <a:rPr b="0" i="0" lang="en-US" sz="1400" u="none" cap="none" strike="noStrike">
                <a:solidFill>
                  <a:schemeClr val="dk1"/>
                </a:solidFill>
                <a:latin typeface="Calibri"/>
                <a:ea typeface="Calibri"/>
                <a:cs typeface="Calibri"/>
                <a:sym typeface="Calibri"/>
              </a:rPr>
            </a:br>
            <a:r>
              <a:rPr b="0" i="0" lang="en-US" sz="1960" u="none" cap="none" strike="noStrike">
                <a:solidFill>
                  <a:schemeClr val="dk1"/>
                </a:solidFill>
                <a:latin typeface="Calibri"/>
                <a:ea typeface="Calibri"/>
                <a:cs typeface="Calibri"/>
                <a:sym typeface="Calibri"/>
              </a:rPr>
              <a:t>Актуальные проблемы фундаментальных и прикладных наук</a:t>
            </a:r>
          </a:p>
          <a:p>
            <a:pPr indent="-124460" lvl="0" marL="0" marR="0" rtl="0" algn="ctr">
              <a:lnSpc>
                <a:spcPct val="80000"/>
              </a:lnSpc>
              <a:spcBef>
                <a:spcPts val="0"/>
              </a:spcBef>
              <a:spcAft>
                <a:spcPts val="0"/>
              </a:spcAft>
              <a:buClr>
                <a:schemeClr val="dk1"/>
              </a:buClr>
              <a:buSzPct val="100000"/>
              <a:buFont typeface="Calibri"/>
              <a:buNone/>
            </a:pPr>
            <a:r>
              <a:rPr b="0" i="0" lang="en-US" sz="1960" u="none" cap="none" strike="noStrike">
                <a:solidFill>
                  <a:schemeClr val="dk1"/>
                </a:solidFill>
                <a:latin typeface="Calibri"/>
                <a:ea typeface="Calibri"/>
                <a:cs typeface="Calibri"/>
                <a:sym typeface="Calibri"/>
              </a:rPr>
              <a:t>в современном информационном обществе</a:t>
            </a:r>
          </a:p>
          <a:p>
            <a:pPr indent="-124460" lvl="0" marL="0" marR="0" rtl="0" algn="ctr">
              <a:lnSpc>
                <a:spcPct val="80000"/>
              </a:lnSpc>
              <a:spcBef>
                <a:spcPts val="0"/>
              </a:spcBef>
              <a:spcAft>
                <a:spcPts val="0"/>
              </a:spcAft>
              <a:buClr>
                <a:schemeClr val="dk1"/>
              </a:buClr>
              <a:buSzPct val="100000"/>
              <a:buFont typeface="Calibri"/>
              <a:buNone/>
            </a:pPr>
            <a:r>
              <a:t/>
            </a:r>
            <a:endParaRPr b="0" i="0" sz="1960" u="none" cap="none" strike="noStrike">
              <a:solidFill>
                <a:schemeClr val="dk1"/>
              </a:solidFill>
              <a:latin typeface="Calibri"/>
              <a:ea typeface="Calibri"/>
              <a:cs typeface="Calibri"/>
              <a:sym typeface="Calibri"/>
            </a:endParaRPr>
          </a:p>
          <a:p>
            <a:pPr indent="-438150" lvl="0" marL="0" marR="0" rtl="0" algn="ctr">
              <a:lnSpc>
                <a:spcPct val="80000"/>
              </a:lnSpc>
              <a:spcBef>
                <a:spcPts val="0"/>
              </a:spcBef>
              <a:spcAft>
                <a:spcPts val="0"/>
              </a:spcAft>
              <a:buClr>
                <a:schemeClr val="dk1"/>
              </a:buClr>
              <a:buSzPct val="400000"/>
              <a:buFont typeface="Calibri"/>
              <a:buNone/>
            </a:pPr>
            <a:r>
              <a:rPr b="0" i="0" lang="en-US" sz="1400" u="none" cap="none" strike="noStrike">
                <a:solidFill>
                  <a:schemeClr val="dk1"/>
                </a:solidFill>
                <a:latin typeface="Calibri"/>
                <a:ea typeface="Calibri"/>
                <a:cs typeface="Calibri"/>
                <a:sym typeface="Calibri"/>
              </a:rPr>
              <a:t>Динамика и управление движением космических аппаратов</a:t>
            </a:r>
            <a:br>
              <a:rPr b="0" i="0" lang="en-US" sz="1540" u="none" cap="none" strike="noStrike">
                <a:solidFill>
                  <a:schemeClr val="dk1"/>
                </a:solidFill>
                <a:latin typeface="Calibri"/>
                <a:ea typeface="Calibri"/>
                <a:cs typeface="Calibri"/>
                <a:sym typeface="Calibri"/>
              </a:rPr>
            </a:br>
            <a:br>
              <a:rPr b="0" i="0" lang="en-US" sz="1540" u="none" cap="none" strike="noStrike">
                <a:solidFill>
                  <a:schemeClr val="dk1"/>
                </a:solidFill>
                <a:latin typeface="Calibri"/>
                <a:ea typeface="Calibri"/>
                <a:cs typeface="Calibri"/>
                <a:sym typeface="Calibri"/>
              </a:rPr>
            </a:br>
            <a:br>
              <a:rPr b="0" i="0" lang="en-US" sz="1400" u="none" cap="none" strike="noStrike">
                <a:solidFill>
                  <a:schemeClr val="dk1"/>
                </a:solidFill>
                <a:latin typeface="Calibri"/>
                <a:ea typeface="Calibri"/>
                <a:cs typeface="Calibri"/>
                <a:sym typeface="Calibri"/>
              </a:rPr>
            </a:b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a:t>
            </a:r>
            <a:br>
              <a:rPr b="0" i="0" lang="en-US" sz="1400" u="none" cap="none" strike="noStrike">
                <a:solidFill>
                  <a:schemeClr val="dk1"/>
                </a:solidFill>
                <a:latin typeface="Calibri"/>
                <a:ea typeface="Calibri"/>
                <a:cs typeface="Calibri"/>
                <a:sym typeface="Calibri"/>
              </a:rPr>
            </a:br>
            <a:r>
              <a:rPr b="1" i="0" lang="en-US" sz="3000" u="none" cap="none" strike="noStrike">
                <a:solidFill>
                  <a:schemeClr val="dk1"/>
                </a:solidFill>
                <a:latin typeface="Times New Roman"/>
                <a:ea typeface="Times New Roman"/>
                <a:cs typeface="Times New Roman"/>
                <a:sym typeface="Times New Roman"/>
              </a:rPr>
              <a:t>Управление орбитальным движением космических аппаратов с использованием искусственных нейронных сетей</a:t>
            </a:r>
          </a:p>
          <a:p>
            <a:pPr indent="-204470" lvl="0" marL="0" marR="0" rtl="0" algn="ctr">
              <a:lnSpc>
                <a:spcPct val="80000"/>
              </a:lnSpc>
              <a:spcBef>
                <a:spcPts val="0"/>
              </a:spcBef>
              <a:spcAft>
                <a:spcPts val="0"/>
              </a:spcAft>
              <a:buClr>
                <a:schemeClr val="dk1"/>
              </a:buClr>
              <a:buSzPct val="100000"/>
              <a:buFont typeface="Calibri"/>
              <a:buNone/>
            </a:pPr>
            <a:r>
              <a:t/>
            </a:r>
            <a:endParaRPr b="1" i="0" sz="3220" u="none" cap="none" strike="noStrike">
              <a:solidFill>
                <a:schemeClr val="dk1"/>
              </a:solidFill>
              <a:latin typeface="Calibri"/>
              <a:ea typeface="Calibri"/>
              <a:cs typeface="Calibri"/>
              <a:sym typeface="Calibri"/>
            </a:endParaRPr>
          </a:p>
          <a:p>
            <a:pPr indent="-160020" lvl="0" marL="0" marR="0" rtl="0" algn="ctr">
              <a:lnSpc>
                <a:spcPct val="80000"/>
              </a:lnSpc>
              <a:spcBef>
                <a:spcPts val="0"/>
              </a:spcBef>
              <a:spcAft>
                <a:spcPts val="0"/>
              </a:spcAft>
              <a:buClr>
                <a:schemeClr val="dk1"/>
              </a:buClr>
              <a:buSzPct val="100000"/>
              <a:buFont typeface="Calibri"/>
              <a:buNone/>
            </a:pPr>
            <a:r>
              <a:t/>
            </a:r>
            <a:endParaRPr b="1" i="0" sz="2520" u="none" cap="none" strike="noStrike">
              <a:solidFill>
                <a:schemeClr val="dk1"/>
              </a:solidFill>
              <a:latin typeface="Calibri"/>
              <a:ea typeface="Calibri"/>
              <a:cs typeface="Calibri"/>
              <a:sym typeface="Calibri"/>
            </a:endParaRPr>
          </a:p>
          <a:p>
            <a:pPr indent="-97790" lvl="0" marL="0" marR="0" rtl="0" algn="ctr">
              <a:lnSpc>
                <a:spcPct val="80000"/>
              </a:lnSpc>
              <a:spcBef>
                <a:spcPts val="0"/>
              </a:spcBef>
              <a:spcAft>
                <a:spcPts val="0"/>
              </a:spcAft>
              <a:buClr>
                <a:schemeClr val="dk1"/>
              </a:buClr>
              <a:buSzPct val="100000"/>
              <a:buFont typeface="Calibri"/>
              <a:buNone/>
            </a:pPr>
            <a:br>
              <a:rPr b="1" i="0" lang="en-US" sz="1540" u="none" cap="none" strike="noStrike">
                <a:solidFill>
                  <a:schemeClr val="dk1"/>
                </a:solidFill>
                <a:latin typeface="Calibri"/>
                <a:ea typeface="Calibri"/>
                <a:cs typeface="Calibri"/>
                <a:sym typeface="Calibri"/>
              </a:rPr>
            </a:br>
            <a:br>
              <a:rPr b="0" i="0" lang="en-US" sz="1400" u="none" cap="none" strike="noStrike">
                <a:solidFill>
                  <a:schemeClr val="dk1"/>
                </a:solidFill>
                <a:latin typeface="Calibri"/>
                <a:ea typeface="Calibri"/>
                <a:cs typeface="Calibri"/>
                <a:sym typeface="Calibri"/>
              </a:rPr>
            </a:br>
          </a:p>
        </p:txBody>
      </p:sp>
      <p:sp>
        <p:nvSpPr>
          <p:cNvPr id="92" name="Shape 92"/>
          <p:cNvSpPr txBox="1"/>
          <p:nvPr/>
        </p:nvSpPr>
        <p:spPr>
          <a:xfrm>
            <a:off x="714375" y="4929188"/>
            <a:ext cx="7890073" cy="1357312"/>
          </a:xfrm>
          <a:prstGeom prst="rect">
            <a:avLst/>
          </a:prstGeom>
          <a:noFill/>
          <a:ln>
            <a:noFill/>
          </a:ln>
        </p:spPr>
        <p:txBody>
          <a:bodyPr anchorCtr="0" anchor="t" bIns="45700" lIns="91425" rIns="91425" wrap="square" tIns="45700">
            <a:noAutofit/>
          </a:bodyPr>
          <a:lstStyle/>
          <a:p>
            <a:pPr indent="-127000" lvl="0" marL="0" marR="0" rtl="0" algn="ctr">
              <a:lnSpc>
                <a:spcPct val="90000"/>
              </a:lnSpc>
              <a:spcBef>
                <a:spcPts val="0"/>
              </a:spcBef>
              <a:spcAft>
                <a:spcPts val="0"/>
              </a:spcAft>
              <a:buClr>
                <a:schemeClr val="dk1"/>
              </a:buClr>
              <a:buSzPct val="100000"/>
              <a:buFont typeface="Arial"/>
              <a:buNone/>
            </a:pPr>
            <a:r>
              <a:rPr b="0" i="0" lang="en-US" sz="2000" u="none" cap="none" strike="noStrike">
                <a:solidFill>
                  <a:schemeClr val="dk1"/>
                </a:solidFill>
                <a:latin typeface="Calibri"/>
                <a:ea typeface="Calibri"/>
                <a:cs typeface="Calibri"/>
                <a:sym typeface="Calibri"/>
              </a:rPr>
              <a:t>А.В.Сорокин, студент 4 курса ФУПМ</a:t>
            </a:r>
          </a:p>
          <a:p>
            <a:pPr indent="-127000" lvl="0" marL="0" marR="0" rtl="0" algn="ctr">
              <a:lnSpc>
                <a:spcPct val="90000"/>
              </a:lnSpc>
              <a:spcBef>
                <a:spcPts val="400"/>
              </a:spcBef>
              <a:spcAft>
                <a:spcPts val="0"/>
              </a:spcAft>
              <a:buClr>
                <a:srgbClr val="888888"/>
              </a:buClr>
              <a:buSzPct val="100000"/>
              <a:buFont typeface="Arial"/>
              <a:buNone/>
            </a:pPr>
            <a:r>
              <a:t/>
            </a:r>
            <a:endParaRPr b="0" i="0" sz="2000" u="none" cap="none" strike="noStrike">
              <a:solidFill>
                <a:schemeClr val="dk1"/>
              </a:solidFill>
              <a:latin typeface="Calibri"/>
              <a:ea typeface="Calibri"/>
              <a:cs typeface="Calibri"/>
              <a:sym typeface="Calibri"/>
            </a:endParaRPr>
          </a:p>
          <a:p>
            <a:pPr indent="-101600" lvl="0" marL="0" marR="0" rtl="0" algn="ctr">
              <a:lnSpc>
                <a:spcPct val="90000"/>
              </a:lnSpc>
              <a:spcBef>
                <a:spcPts val="320"/>
              </a:spcBef>
              <a:spcAft>
                <a:spcPts val="0"/>
              </a:spcAft>
              <a:buClr>
                <a:srgbClr val="888888"/>
              </a:buClr>
              <a:buSzPct val="100000"/>
              <a:buFont typeface="Arial"/>
              <a:buNone/>
            </a:pPr>
            <a:r>
              <a:t/>
            </a:r>
            <a:endParaRPr b="0" i="0" sz="1600" u="none" cap="none" strike="noStrike">
              <a:solidFill>
                <a:schemeClr val="dk1"/>
              </a:solidFill>
              <a:latin typeface="Calibri"/>
              <a:ea typeface="Calibri"/>
              <a:cs typeface="Calibri"/>
              <a:sym typeface="Calibri"/>
            </a:endParaRPr>
          </a:p>
          <a:p>
            <a:pPr indent="-101600" lvl="0" marL="0" marR="0" rtl="0" algn="ctr">
              <a:lnSpc>
                <a:spcPct val="90000"/>
              </a:lnSpc>
              <a:spcBef>
                <a:spcPts val="320"/>
              </a:spcBef>
              <a:spcAft>
                <a:spcPts val="0"/>
              </a:spcAft>
              <a:buClr>
                <a:schemeClr val="dk1"/>
              </a:buClr>
              <a:buSzPct val="100000"/>
              <a:buFont typeface="Arial"/>
              <a:buNone/>
            </a:pPr>
            <a:r>
              <a:rPr b="0" i="0" lang="en-US" sz="1600" u="none" cap="none" strike="noStrike">
                <a:solidFill>
                  <a:schemeClr val="dk1"/>
                </a:solidFill>
                <a:latin typeface="Calibri"/>
                <a:ea typeface="Calibri"/>
                <a:cs typeface="Calibri"/>
                <a:sym typeface="Calibri"/>
              </a:rPr>
              <a:t>Научный руководитель: к.ф.-м</a:t>
            </a:r>
            <a:r>
              <a:rPr lang="en-US" sz="1600">
                <a:solidFill>
                  <a:schemeClr val="dk1"/>
                </a:solidFill>
                <a:latin typeface="Calibri"/>
                <a:ea typeface="Calibri"/>
                <a:cs typeface="Calibri"/>
                <a:sym typeface="Calibri"/>
              </a:rPr>
              <a:t>.н., </a:t>
            </a:r>
            <a:r>
              <a:rPr b="0" i="0" lang="en-US" sz="1600" u="none" cap="none" strike="noStrike">
                <a:solidFill>
                  <a:schemeClr val="dk1"/>
                </a:solidFill>
                <a:latin typeface="Calibri"/>
                <a:ea typeface="Calibri"/>
                <a:cs typeface="Calibri"/>
                <a:sym typeface="Calibri"/>
              </a:rPr>
              <a:t>М.Г. Широбоков</a:t>
            </a:r>
          </a:p>
          <a:p>
            <a:pPr indent="-101600" lvl="0" marL="0" marR="0" rtl="0" algn="ctr">
              <a:lnSpc>
                <a:spcPct val="90000"/>
              </a:lnSpc>
              <a:spcBef>
                <a:spcPts val="320"/>
              </a:spcBef>
              <a:spcAft>
                <a:spcPts val="0"/>
              </a:spcAft>
              <a:buClr>
                <a:srgbClr val="888888"/>
              </a:buClr>
              <a:buSzPct val="100000"/>
              <a:buFont typeface="Arial"/>
              <a:buNone/>
            </a:pPr>
            <a:r>
              <a:t/>
            </a:r>
            <a:endParaRPr b="0" i="0" sz="1600" u="none" cap="none" strike="noStrike">
              <a:solidFill>
                <a:schemeClr val="dk1"/>
              </a:solidFill>
              <a:latin typeface="Calibri"/>
              <a:ea typeface="Calibri"/>
              <a:cs typeface="Calibri"/>
              <a:sym typeface="Calibri"/>
            </a:endParaRPr>
          </a:p>
        </p:txBody>
      </p:sp>
      <p:pic>
        <p:nvPicPr>
          <p:cNvPr descr="mfti.gif" id="93" name="Shape 93"/>
          <p:cNvPicPr preferRelativeResize="0"/>
          <p:nvPr/>
        </p:nvPicPr>
        <p:blipFill rotWithShape="1">
          <a:blip r:embed="rId3">
            <a:alphaModFix/>
          </a:blip>
          <a:srcRect b="0" l="0" r="0" t="0"/>
          <a:stretch/>
        </p:blipFill>
        <p:spPr>
          <a:xfrm>
            <a:off x="7429500" y="285750"/>
            <a:ext cx="1428750" cy="371253"/>
          </a:xfrm>
          <a:prstGeom prst="rect">
            <a:avLst/>
          </a:prstGeom>
          <a:noFill/>
          <a:ln>
            <a:noFill/>
          </a:ln>
        </p:spPr>
      </p:pic>
      <p:pic>
        <p:nvPicPr>
          <p:cNvPr descr="ipm-label.jpg" id="94" name="Shape 94"/>
          <p:cNvPicPr preferRelativeResize="0"/>
          <p:nvPr/>
        </p:nvPicPr>
        <p:blipFill rotWithShape="1">
          <a:blip r:embed="rId4">
            <a:alphaModFix/>
          </a:blip>
          <a:srcRect b="0" l="0" r="0" t="0"/>
          <a:stretch/>
        </p:blipFill>
        <p:spPr>
          <a:xfrm>
            <a:off x="0" y="0"/>
            <a:ext cx="1350129" cy="9898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686863"/>
            <a:ext cx="8229600" cy="1143000"/>
          </a:xfrm>
          <a:prstGeom prst="rect">
            <a:avLst/>
          </a:prstGeom>
        </p:spPr>
        <p:txBody>
          <a:bodyPr anchorCtr="0" anchor="ctr" bIns="91425" lIns="91425" rIns="91425" wrap="square" tIns="91425">
            <a:noAutofit/>
          </a:bodyPr>
          <a:lstStyle/>
          <a:p>
            <a:pPr lvl="0" rtl="0">
              <a:spcBef>
                <a:spcPts val="640"/>
              </a:spcBef>
              <a:buClr>
                <a:schemeClr val="dk1"/>
              </a:buClr>
              <a:buSzPct val="34375"/>
              <a:buFont typeface="Arial"/>
              <a:buNone/>
            </a:pPr>
            <a:r>
              <a:rPr lang="en-US" sz="3200"/>
              <a:t>Нейронные сети как альтернатива численным методам оптимизации и их применение в задачах динамики космического полета</a:t>
            </a:r>
          </a:p>
        </p:txBody>
      </p:sp>
      <p:sp>
        <p:nvSpPr>
          <p:cNvPr id="171" name="Shape 171"/>
          <p:cNvSpPr txBox="1"/>
          <p:nvPr>
            <p:ph idx="1" type="body"/>
          </p:nvPr>
        </p:nvSpPr>
        <p:spPr>
          <a:xfrm>
            <a:off x="457200" y="2195350"/>
            <a:ext cx="8518200" cy="4526100"/>
          </a:xfrm>
          <a:prstGeom prst="rect">
            <a:avLst/>
          </a:prstGeom>
        </p:spPr>
        <p:txBody>
          <a:bodyPr anchorCtr="0" anchor="t" bIns="91425" lIns="91425" rIns="91425" wrap="square" tIns="91425">
            <a:noAutofit/>
          </a:bodyPr>
          <a:lstStyle/>
          <a:p>
            <a:pPr indent="0" lvl="0" marL="0" rtl="0">
              <a:spcBef>
                <a:spcPts val="0"/>
              </a:spcBef>
              <a:buNone/>
            </a:pPr>
            <a:r>
              <a:t/>
            </a:r>
            <a:endParaRPr sz="2400"/>
          </a:p>
          <a:p>
            <a:pPr indent="0" lvl="0" marL="0" rtl="0">
              <a:spcBef>
                <a:spcPts val="0"/>
              </a:spcBef>
              <a:buNone/>
            </a:pPr>
            <a:r>
              <a:rPr lang="en-US" sz="2400"/>
              <a:t>1. Адаптивное управление формациями спутников (Bae, J)</a:t>
            </a:r>
          </a:p>
          <a:p>
            <a:pPr indent="0" lvl="0" marL="0" rtl="0">
              <a:spcBef>
                <a:spcPts val="0"/>
              </a:spcBef>
              <a:buNone/>
            </a:pPr>
            <a:r>
              <a:rPr lang="en-US" sz="2400"/>
              <a:t>2. Оптимизация межпланетных траекторий с малой тягой (Dachwald, B)</a:t>
            </a:r>
          </a:p>
          <a:p>
            <a:pPr indent="0" lvl="0" marL="0" rtl="0">
              <a:spcBef>
                <a:spcPts val="0"/>
              </a:spcBef>
              <a:buNone/>
            </a:pPr>
            <a:r>
              <a:rPr lang="en-US" sz="2400"/>
              <a:t>3. Многофазовая оптимизация траекторий с малой тягой (Ohndorf, A)</a:t>
            </a:r>
          </a:p>
          <a:p>
            <a:pPr indent="0" lvl="0" marL="0">
              <a:spcBef>
                <a:spcPts val="0"/>
              </a:spcBef>
              <a:buNone/>
            </a:pPr>
            <a:r>
              <a:t/>
            </a:r>
            <a:endParaRPr sz="2400"/>
          </a:p>
        </p:txBody>
      </p:sp>
      <p:sp>
        <p:nvSpPr>
          <p:cNvPr id="172" name="Shape 172"/>
          <p:cNvSpPr txBox="1"/>
          <p:nvPr>
            <p:ph idx="12" type="sldNum"/>
          </p:nvPr>
        </p:nvSpPr>
        <p:spPr>
          <a:xfrm>
            <a:off x="6553200" y="6356350"/>
            <a:ext cx="2133600" cy="365100"/>
          </a:xfrm>
          <a:prstGeom prst="rect">
            <a:avLst/>
          </a:prstGeom>
        </p:spPr>
        <p:txBody>
          <a:bodyPr anchorCtr="0" anchor="ctr" bIns="45700" lIns="91425" rIns="91425" wrap="square" tIns="45700">
            <a:noAutofit/>
          </a:bodyPr>
          <a:lstStyle/>
          <a:p>
            <a:pPr lvl="0">
              <a:spcBef>
                <a:spcPts val="0"/>
              </a:spcBef>
              <a:buClr>
                <a:srgbClr val="888888"/>
              </a:buClr>
              <a:buSzPct val="25000"/>
              <a:buFont typeface="Calibri"/>
              <a:buNone/>
            </a:pPr>
            <a:fld id="{00000000-1234-1234-1234-123412341234}" type="slidenum">
              <a:rPr lang="en-US" sz="1600"/>
              <a:t>‹#›</a:t>
            </a:fld>
            <a:r>
              <a:rPr lang="en-US" sz="1600"/>
              <a:t>/19</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74648"/>
            <a:ext cx="8229600" cy="996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Оптимизация межпланетных траекторий с малой тягой</a:t>
            </a:r>
          </a:p>
        </p:txBody>
      </p:sp>
      <p:sp>
        <p:nvSpPr>
          <p:cNvPr id="178" name="Shape 178"/>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79" name="Shape 17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id="180" name="Shape 180"/>
          <p:cNvPicPr preferRelativeResize="0"/>
          <p:nvPr/>
        </p:nvPicPr>
        <p:blipFill rotWithShape="1">
          <a:blip r:embed="rId3">
            <a:alphaModFix/>
          </a:blip>
          <a:srcRect b="0" l="0" r="0" t="0"/>
          <a:stretch/>
        </p:blipFill>
        <p:spPr>
          <a:xfrm>
            <a:off x="90850" y="1270650"/>
            <a:ext cx="4625750" cy="4076012"/>
          </a:xfrm>
          <a:prstGeom prst="rect">
            <a:avLst/>
          </a:prstGeom>
          <a:noFill/>
          <a:ln>
            <a:noFill/>
          </a:ln>
        </p:spPr>
      </p:pic>
      <p:sp>
        <p:nvSpPr>
          <p:cNvPr id="181" name="Shape 181"/>
          <p:cNvSpPr txBox="1"/>
          <p:nvPr/>
        </p:nvSpPr>
        <p:spPr>
          <a:xfrm>
            <a:off x="563592" y="5346650"/>
            <a:ext cx="3680400" cy="7080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Dawn's Trajectory, Recalculated with InTrance.</a:t>
            </a:r>
          </a:p>
        </p:txBody>
      </p:sp>
      <p:pic>
        <p:nvPicPr>
          <p:cNvPr id="182" name="Shape 182"/>
          <p:cNvPicPr preferRelativeResize="0"/>
          <p:nvPr/>
        </p:nvPicPr>
        <p:blipFill rotWithShape="1">
          <a:blip r:embed="rId4">
            <a:alphaModFix/>
          </a:blip>
          <a:srcRect b="0" l="0" r="0" t="0"/>
          <a:stretch/>
        </p:blipFill>
        <p:spPr>
          <a:xfrm>
            <a:off x="4468475" y="1297800"/>
            <a:ext cx="4469400" cy="3969526"/>
          </a:xfrm>
          <a:prstGeom prst="rect">
            <a:avLst/>
          </a:prstGeom>
          <a:noFill/>
          <a:ln>
            <a:noFill/>
          </a:ln>
        </p:spPr>
      </p:pic>
      <p:sp>
        <p:nvSpPr>
          <p:cNvPr id="183" name="Shape 183"/>
          <p:cNvSpPr txBox="1"/>
          <p:nvPr/>
        </p:nvSpPr>
        <p:spPr>
          <a:xfrm>
            <a:off x="5309550" y="5294475"/>
            <a:ext cx="3097500" cy="7080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Trajectory of Dawn-like Transfer.</a:t>
            </a:r>
          </a:p>
        </p:txBody>
      </p:sp>
      <p:sp>
        <p:nvSpPr>
          <p:cNvPr id="184" name="Shape 184"/>
          <p:cNvSpPr txBox="1"/>
          <p:nvPr/>
        </p:nvSpPr>
        <p:spPr>
          <a:xfrm>
            <a:off x="905250" y="6222850"/>
            <a:ext cx="7333500" cy="498600"/>
          </a:xfrm>
          <a:prstGeom prst="rect">
            <a:avLst/>
          </a:prstGeom>
          <a:noFill/>
          <a:ln>
            <a:noFill/>
          </a:ln>
        </p:spPr>
        <p:txBody>
          <a:bodyPr anchorCtr="0" anchor="t" bIns="91425" lIns="91425" rIns="91425" wrap="square" tIns="91425">
            <a:noAutofit/>
          </a:bodyPr>
          <a:lstStyle/>
          <a:p>
            <a:pPr lvl="0" algn="ctr">
              <a:spcBef>
                <a:spcPts val="0"/>
              </a:spcBef>
              <a:buNone/>
            </a:pPr>
            <a:r>
              <a:rPr i="1" lang="en-US" sz="1100">
                <a:solidFill>
                  <a:srgbClr val="00000A"/>
                </a:solidFill>
                <a:latin typeface="Calibri"/>
                <a:ea typeface="Calibri"/>
                <a:cs typeface="Calibri"/>
                <a:sym typeface="Calibri"/>
              </a:rPr>
              <a:t>Dachwald B.</a:t>
            </a:r>
            <a:r>
              <a:rPr lang="en-US" sz="1100">
                <a:solidFill>
                  <a:srgbClr val="00000A"/>
                </a:solidFill>
                <a:latin typeface="Calibri"/>
                <a:ea typeface="Calibri"/>
                <a:cs typeface="Calibri"/>
                <a:sym typeface="Calibri"/>
              </a:rPr>
              <a:t> “Low-thrust trajectory optimization and interplanetary mission analysis using evolutionary neurocontrol” </a:t>
            </a:r>
          </a:p>
          <a:p>
            <a:pPr lvl="0" algn="ctr">
              <a:spcBef>
                <a:spcPts val="0"/>
              </a:spcBef>
              <a:buNone/>
            </a:pPr>
            <a:r>
              <a:rPr lang="en-US" sz="1100">
                <a:solidFill>
                  <a:srgbClr val="00000A"/>
                </a:solidFill>
                <a:latin typeface="Calibri"/>
                <a:ea typeface="Calibri"/>
                <a:cs typeface="Calibri"/>
                <a:sym typeface="Calibri"/>
              </a:rPr>
              <a:t> Ph.D. Thesis, Bundeswehr University Munich, Munich, Germany. 2004.</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Ошибка модели</a:t>
            </a:r>
          </a:p>
        </p:txBody>
      </p:sp>
      <p:sp>
        <p:nvSpPr>
          <p:cNvPr id="190" name="Shape 190"/>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91" name="Shape 19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id="192" name="Shape 192"/>
          <p:cNvPicPr preferRelativeResize="0"/>
          <p:nvPr/>
        </p:nvPicPr>
        <p:blipFill rotWithShape="1">
          <a:blip r:embed="rId3">
            <a:alphaModFix/>
          </a:blip>
          <a:srcRect b="0" l="0" r="0" t="0"/>
          <a:stretch/>
        </p:blipFill>
        <p:spPr>
          <a:xfrm>
            <a:off x="224475" y="1217369"/>
            <a:ext cx="4309416" cy="3478466"/>
          </a:xfrm>
          <a:prstGeom prst="rect">
            <a:avLst/>
          </a:prstGeom>
          <a:noFill/>
          <a:ln>
            <a:noFill/>
          </a:ln>
        </p:spPr>
      </p:pic>
      <p:pic>
        <p:nvPicPr>
          <p:cNvPr id="193" name="Shape 193"/>
          <p:cNvPicPr preferRelativeResize="0"/>
          <p:nvPr/>
        </p:nvPicPr>
        <p:blipFill rotWithShape="1">
          <a:blip r:embed="rId4">
            <a:alphaModFix/>
          </a:blip>
          <a:srcRect b="0" l="0" r="0" t="0"/>
          <a:stretch/>
        </p:blipFill>
        <p:spPr>
          <a:xfrm>
            <a:off x="4538362" y="1223744"/>
            <a:ext cx="4186379" cy="3465709"/>
          </a:xfrm>
          <a:prstGeom prst="rect">
            <a:avLst/>
          </a:prstGeom>
          <a:noFill/>
          <a:ln>
            <a:noFill/>
          </a:ln>
        </p:spPr>
      </p:pic>
      <p:sp>
        <p:nvSpPr>
          <p:cNvPr id="194" name="Shape 194"/>
          <p:cNvSpPr txBox="1"/>
          <p:nvPr/>
        </p:nvSpPr>
        <p:spPr>
          <a:xfrm>
            <a:off x="759121" y="4695825"/>
            <a:ext cx="3646192" cy="708025"/>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Relative position error</a:t>
            </a:r>
          </a:p>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 (natural motion).</a:t>
            </a:r>
          </a:p>
        </p:txBody>
      </p:sp>
      <p:sp>
        <p:nvSpPr>
          <p:cNvPr id="195" name="Shape 195"/>
          <p:cNvSpPr txBox="1"/>
          <p:nvPr/>
        </p:nvSpPr>
        <p:spPr>
          <a:xfrm>
            <a:off x="5259957" y="4695824"/>
            <a:ext cx="2743200" cy="707886"/>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Quaternion error (natural motion).</a:t>
            </a:r>
          </a:p>
        </p:txBody>
      </p:sp>
      <p:sp>
        <p:nvSpPr>
          <p:cNvPr id="196" name="Shape 196"/>
          <p:cNvSpPr txBox="1"/>
          <p:nvPr/>
        </p:nvSpPr>
        <p:spPr>
          <a:xfrm>
            <a:off x="905250" y="5730850"/>
            <a:ext cx="7333500" cy="625500"/>
          </a:xfrm>
          <a:prstGeom prst="rect">
            <a:avLst/>
          </a:prstGeom>
          <a:noFill/>
          <a:ln>
            <a:noFill/>
          </a:ln>
        </p:spPr>
        <p:txBody>
          <a:bodyPr anchorCtr="0" anchor="t" bIns="91425" lIns="91425" rIns="91425" wrap="square" tIns="91425">
            <a:noAutofit/>
          </a:bodyPr>
          <a:lstStyle/>
          <a:p>
            <a:pPr lvl="0" algn="ctr">
              <a:spcBef>
                <a:spcPts val="0"/>
              </a:spcBef>
              <a:buClr>
                <a:schemeClr val="dk1"/>
              </a:buClr>
              <a:buSzPct val="91666"/>
              <a:buFont typeface="Arial"/>
              <a:buNone/>
            </a:pPr>
            <a:r>
              <a:rPr lang="en-US" sz="1200">
                <a:latin typeface="Calibri"/>
                <a:ea typeface="Calibri"/>
                <a:cs typeface="Calibri"/>
                <a:sym typeface="Calibri"/>
              </a:rPr>
              <a:t>Bae, J. and Y. Kim (2012). "Adaptive controller design for spacecraft formation flying using sliding mode controller and neural networks." Journal of the Franklin Institute 349(2): 578-603.</a:t>
            </a:r>
          </a:p>
          <a:p>
            <a:pPr lvl="0" algn="ctr">
              <a:spcBef>
                <a:spcPts val="0"/>
              </a:spcBef>
              <a:buClr>
                <a:schemeClr val="dk1"/>
              </a:buClr>
              <a:buSzPct val="91666"/>
              <a:buFont typeface="Arial"/>
              <a:buNone/>
            </a:pPr>
            <a:r>
              <a:rPr lang="en-US" sz="1200">
                <a:latin typeface="Calibri"/>
                <a:ea typeface="Calibri"/>
                <a:cs typeface="Calibri"/>
                <a:sym typeface="Calibri"/>
              </a:rPr>
              <a:t>	</a:t>
            </a:r>
          </a:p>
          <a:p>
            <a:pPr lvl="0" algn="ctr">
              <a:spcBef>
                <a:spcPts val="0"/>
              </a:spcBef>
              <a:buNone/>
            </a:pPr>
            <a:r>
              <a:t/>
            </a: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Ошибка скорректированной модели</a:t>
            </a:r>
          </a:p>
        </p:txBody>
      </p:sp>
      <p:sp>
        <p:nvSpPr>
          <p:cNvPr id="202" name="Shape 202"/>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03" name="Shape 203"/>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id="204" name="Shape 204"/>
          <p:cNvPicPr preferRelativeResize="0"/>
          <p:nvPr/>
        </p:nvPicPr>
        <p:blipFill rotWithShape="1">
          <a:blip r:embed="rId3">
            <a:alphaModFix/>
          </a:blip>
          <a:srcRect b="0" l="0" r="0" t="0"/>
          <a:stretch/>
        </p:blipFill>
        <p:spPr>
          <a:xfrm>
            <a:off x="4427375" y="1323038"/>
            <a:ext cx="4370004" cy="3555219"/>
          </a:xfrm>
          <a:prstGeom prst="rect">
            <a:avLst/>
          </a:prstGeom>
          <a:noFill/>
          <a:ln>
            <a:noFill/>
          </a:ln>
        </p:spPr>
      </p:pic>
      <p:sp>
        <p:nvSpPr>
          <p:cNvPr id="205" name="Shape 205"/>
          <p:cNvSpPr txBox="1"/>
          <p:nvPr/>
        </p:nvSpPr>
        <p:spPr>
          <a:xfrm>
            <a:off x="905250" y="5047363"/>
            <a:ext cx="3204000" cy="7080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Relative position error (ASMC with uncertainties).</a:t>
            </a:r>
          </a:p>
        </p:txBody>
      </p:sp>
      <p:sp>
        <p:nvSpPr>
          <p:cNvPr id="206" name="Shape 206"/>
          <p:cNvSpPr txBox="1"/>
          <p:nvPr/>
        </p:nvSpPr>
        <p:spPr>
          <a:xfrm>
            <a:off x="4939571" y="5047377"/>
            <a:ext cx="3345600" cy="7080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Quaternion error (ASMC with uncertainties).</a:t>
            </a:r>
          </a:p>
        </p:txBody>
      </p:sp>
      <p:pic>
        <p:nvPicPr>
          <p:cNvPr id="207" name="Shape 207"/>
          <p:cNvPicPr preferRelativeResize="0"/>
          <p:nvPr/>
        </p:nvPicPr>
        <p:blipFill rotWithShape="1">
          <a:blip r:embed="rId4">
            <a:alphaModFix/>
          </a:blip>
          <a:srcRect b="0" l="0" r="0" t="0"/>
          <a:stretch/>
        </p:blipFill>
        <p:spPr>
          <a:xfrm>
            <a:off x="259225" y="1347591"/>
            <a:ext cx="4168148" cy="3506121"/>
          </a:xfrm>
          <a:prstGeom prst="rect">
            <a:avLst/>
          </a:prstGeom>
          <a:noFill/>
          <a:ln>
            <a:noFill/>
          </a:ln>
        </p:spPr>
      </p:pic>
      <p:sp>
        <p:nvSpPr>
          <p:cNvPr id="208" name="Shape 208"/>
          <p:cNvSpPr txBox="1"/>
          <p:nvPr/>
        </p:nvSpPr>
        <p:spPr>
          <a:xfrm>
            <a:off x="905250" y="5924500"/>
            <a:ext cx="7333500" cy="618900"/>
          </a:xfrm>
          <a:prstGeom prst="rect">
            <a:avLst/>
          </a:prstGeom>
          <a:noFill/>
          <a:ln>
            <a:noFill/>
          </a:ln>
        </p:spPr>
        <p:txBody>
          <a:bodyPr anchorCtr="0" anchor="t" bIns="91425" lIns="91425" rIns="91425" wrap="square" tIns="91425">
            <a:noAutofit/>
          </a:bodyPr>
          <a:lstStyle/>
          <a:p>
            <a:pPr lvl="0" algn="ctr">
              <a:spcBef>
                <a:spcPts val="0"/>
              </a:spcBef>
              <a:buClr>
                <a:schemeClr val="dk1"/>
              </a:buClr>
              <a:buSzPct val="91666"/>
              <a:buFont typeface="Arial"/>
              <a:buNone/>
            </a:pPr>
            <a:r>
              <a:rPr lang="en-US" sz="1200">
                <a:latin typeface="Calibri"/>
                <a:ea typeface="Calibri"/>
                <a:cs typeface="Calibri"/>
                <a:sym typeface="Calibri"/>
              </a:rPr>
              <a:t>Bae, J. and Y. Kim (2012). "Adaptive controller design for spacecraft formation flying using sliding mode controller and neural networks." Journal of the Franklin Institute 349(2): 578-603.</a:t>
            </a:r>
          </a:p>
          <a:p>
            <a:pPr lvl="0" algn="ctr">
              <a:spcBef>
                <a:spcPts val="0"/>
              </a:spcBef>
              <a:buClr>
                <a:schemeClr val="dk1"/>
              </a:buClr>
              <a:buSzPct val="91666"/>
              <a:buFont typeface="Arial"/>
              <a:buNone/>
            </a:pPr>
            <a:r>
              <a:rPr lang="en-US" sz="1200">
                <a:latin typeface="Calibri"/>
                <a:ea typeface="Calibri"/>
                <a:cs typeface="Calibri"/>
                <a:sym typeface="Calibri"/>
              </a:rPr>
              <a:t>	</a:t>
            </a:r>
          </a:p>
          <a:p>
            <a:pPr lvl="0" algn="ctr">
              <a:spcBef>
                <a:spcPts val="0"/>
              </a:spcBef>
              <a:buNone/>
            </a:pPr>
            <a:r>
              <a:t/>
            </a: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574438"/>
            <a:ext cx="8229600" cy="1143000"/>
          </a:xfrm>
          <a:prstGeom prst="rect">
            <a:avLst/>
          </a:prstGeom>
        </p:spPr>
        <p:txBody>
          <a:bodyPr anchorCtr="0" anchor="ctr" bIns="91425" lIns="91425" rIns="91425" wrap="square" tIns="91425">
            <a:noAutofit/>
          </a:bodyPr>
          <a:lstStyle/>
          <a:p>
            <a:pPr indent="-6350" lvl="0" marL="342900" rtl="0" algn="just">
              <a:spcBef>
                <a:spcPts val="640"/>
              </a:spcBef>
              <a:buClr>
                <a:schemeClr val="dk1"/>
              </a:buClr>
              <a:buSzPct val="34375"/>
              <a:buFont typeface="Arial"/>
              <a:buNone/>
            </a:pPr>
            <a:r>
              <a:rPr lang="en-US" sz="3200"/>
              <a:t>       Нейронные сети с прикладной </a:t>
            </a:r>
          </a:p>
          <a:p>
            <a:pPr indent="63500" lvl="0" marL="2628900" rtl="0" algn="just">
              <a:spcBef>
                <a:spcPts val="640"/>
              </a:spcBef>
              <a:buNone/>
            </a:pPr>
            <a:r>
              <a:rPr lang="en-US" sz="3200"/>
              <a:t>точки зрения</a:t>
            </a:r>
          </a:p>
        </p:txBody>
      </p:sp>
      <p:sp>
        <p:nvSpPr>
          <p:cNvPr id="215" name="Shape 215"/>
          <p:cNvSpPr txBox="1"/>
          <p:nvPr>
            <p:ph idx="1" type="body"/>
          </p:nvPr>
        </p:nvSpPr>
        <p:spPr>
          <a:xfrm>
            <a:off x="457200" y="2467000"/>
            <a:ext cx="8229600" cy="4526100"/>
          </a:xfrm>
          <a:prstGeom prst="rect">
            <a:avLst/>
          </a:prstGeom>
        </p:spPr>
        <p:txBody>
          <a:bodyPr anchorCtr="0" anchor="t" bIns="91425" lIns="91425" rIns="91425" wrap="square" tIns="91425">
            <a:noAutofit/>
          </a:bodyPr>
          <a:lstStyle/>
          <a:p>
            <a:pPr indent="-69850" lvl="0" marL="0" rtl="0" algn="just">
              <a:spcBef>
                <a:spcPts val="0"/>
              </a:spcBef>
              <a:buClr>
                <a:schemeClr val="dk1"/>
              </a:buClr>
              <a:buSzPct val="45833"/>
              <a:buFont typeface="Arial"/>
              <a:buNone/>
            </a:pPr>
            <a:r>
              <a:rPr lang="en-US" sz="2400"/>
              <a:t>1. Моделирование гравитационного поля малых небесных тел (Furfaro, R)</a:t>
            </a:r>
          </a:p>
          <a:p>
            <a:pPr indent="-69850" lvl="0" marL="0" rtl="0" algn="just">
              <a:spcBef>
                <a:spcPts val="0"/>
              </a:spcBef>
              <a:buClr>
                <a:schemeClr val="dk1"/>
              </a:buClr>
              <a:buSzPct val="45833"/>
              <a:buFont typeface="Arial"/>
              <a:buNone/>
            </a:pPr>
            <a:r>
              <a:rPr lang="en-US" sz="2400"/>
              <a:t>2. Адаптивное ляпуновское управление (Chaparro, D)</a:t>
            </a:r>
          </a:p>
        </p:txBody>
      </p:sp>
      <p:sp>
        <p:nvSpPr>
          <p:cNvPr id="216" name="Shape 216"/>
          <p:cNvSpPr txBox="1"/>
          <p:nvPr>
            <p:ph idx="12" type="sldNum"/>
          </p:nvPr>
        </p:nvSpPr>
        <p:spPr>
          <a:xfrm>
            <a:off x="6553200" y="6356350"/>
            <a:ext cx="2133600" cy="365100"/>
          </a:xfrm>
          <a:prstGeom prst="rect">
            <a:avLst/>
          </a:prstGeom>
        </p:spPr>
        <p:txBody>
          <a:bodyPr anchorCtr="0" anchor="ctr" bIns="45700" lIns="91425" rIns="91425" wrap="square" tIns="45700">
            <a:noAutofit/>
          </a:bodyPr>
          <a:lstStyle/>
          <a:p>
            <a:pPr lvl="0">
              <a:spcBef>
                <a:spcPts val="0"/>
              </a:spcBef>
              <a:buClr>
                <a:srgbClr val="888888"/>
              </a:buClr>
              <a:buSzPct val="25000"/>
              <a:buFont typeface="Calibri"/>
              <a:buNone/>
            </a:pPr>
            <a:fld id="{00000000-1234-1234-1234-123412341234}" type="slidenum">
              <a:rPr lang="en-US" sz="1600"/>
              <a:t>‹#›</a:t>
            </a:fld>
            <a:r>
              <a:rPr lang="en-US" sz="1600"/>
              <a:t>/19</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Управление вблизи малых тел</a:t>
            </a:r>
          </a:p>
        </p:txBody>
      </p:sp>
      <p:sp>
        <p:nvSpPr>
          <p:cNvPr id="222" name="Shape 222"/>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23" name="Shape 22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id="224" name="Shape 224"/>
          <p:cNvPicPr preferRelativeResize="0"/>
          <p:nvPr/>
        </p:nvPicPr>
        <p:blipFill rotWithShape="1">
          <a:blip r:embed="rId3">
            <a:alphaModFix/>
          </a:blip>
          <a:srcRect b="0" l="0" r="0" t="0"/>
          <a:stretch/>
        </p:blipFill>
        <p:spPr>
          <a:xfrm>
            <a:off x="241986" y="1220725"/>
            <a:ext cx="8660037" cy="3288723"/>
          </a:xfrm>
          <a:prstGeom prst="rect">
            <a:avLst/>
          </a:prstGeom>
          <a:noFill/>
          <a:ln>
            <a:noFill/>
          </a:ln>
        </p:spPr>
      </p:pic>
      <p:sp>
        <p:nvSpPr>
          <p:cNvPr id="225" name="Shape 225"/>
          <p:cNvSpPr txBox="1"/>
          <p:nvPr/>
        </p:nvSpPr>
        <p:spPr>
          <a:xfrm>
            <a:off x="1230638" y="4956300"/>
            <a:ext cx="6638700" cy="708000"/>
          </a:xfrm>
          <a:prstGeom prst="rect">
            <a:avLst/>
          </a:prstGeom>
          <a:noFill/>
          <a:ln>
            <a:noFill/>
          </a:ln>
        </p:spPr>
        <p:txBody>
          <a:bodyPr anchorCtr="0" anchor="t" bIns="45700" lIns="91425" rIns="91425" wrap="square" tIns="45700">
            <a:noAutofit/>
          </a:bodyPr>
          <a:lstStyle/>
          <a:p>
            <a:pPr indent="-127000" lvl="0" marL="0" marR="0" rtl="0" algn="l">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A) Target colume of space near the tri-axial ellissoid model; </a:t>
            </a:r>
          </a:p>
          <a:p>
            <a:pPr indent="-127000" lvl="0" marL="0" marR="0" rtl="0" algn="l">
              <a:lnSpc>
                <a:spcPct val="100000"/>
              </a:lnSpc>
              <a:spcBef>
                <a:spcPts val="0"/>
              </a:spcBef>
              <a:spcAft>
                <a:spcPts val="0"/>
              </a:spcAft>
              <a:buClr>
                <a:srgbClr val="000000"/>
              </a:buClr>
              <a:buSzPct val="100000"/>
              <a:buFont typeface="Cambria"/>
              <a:buNone/>
            </a:pPr>
            <a:r>
              <a:rPr b="0" i="0" lang="en-US" sz="2000" u="none" cap="none" strike="noStrike">
                <a:solidFill>
                  <a:srgbClr val="000000"/>
                </a:solidFill>
                <a:latin typeface="Cambria"/>
                <a:ea typeface="Cambria"/>
                <a:cs typeface="Cambria"/>
                <a:sym typeface="Cambria"/>
              </a:rPr>
              <a:t>B) Location of the 100,000 training points</a:t>
            </a:r>
          </a:p>
        </p:txBody>
      </p:sp>
      <p:sp>
        <p:nvSpPr>
          <p:cNvPr id="226" name="Shape 226"/>
          <p:cNvSpPr txBox="1"/>
          <p:nvPr/>
        </p:nvSpPr>
        <p:spPr>
          <a:xfrm>
            <a:off x="876938" y="5864363"/>
            <a:ext cx="7346100" cy="857100"/>
          </a:xfrm>
          <a:prstGeom prst="rect">
            <a:avLst/>
          </a:prstGeom>
          <a:noFill/>
          <a:ln>
            <a:noFill/>
          </a:ln>
        </p:spPr>
        <p:txBody>
          <a:bodyPr anchorCtr="0" anchor="t" bIns="91425" lIns="91425" rIns="91425" wrap="square" tIns="91425">
            <a:noAutofit/>
          </a:bodyPr>
          <a:lstStyle/>
          <a:p>
            <a:pPr lvl="0" algn="ctr">
              <a:spcBef>
                <a:spcPts val="0"/>
              </a:spcBef>
              <a:buClr>
                <a:schemeClr val="dk1"/>
              </a:buClr>
              <a:buSzPct val="91666"/>
              <a:buFont typeface="Arial"/>
              <a:buNone/>
            </a:pPr>
            <a:r>
              <a:rPr lang="en-US" sz="1200">
                <a:latin typeface="Calibri"/>
                <a:ea typeface="Calibri"/>
                <a:cs typeface="Calibri"/>
                <a:sym typeface="Calibri"/>
              </a:rPr>
              <a:t>Furfaro, R., et al. (2017). Modelling Irregular Small Bodies Gravity Field via Extreme Learning Machines. 27th AAS/AIAA Spaceflight Mechanics Meeting, San Antonio, Texas.</a:t>
            </a:r>
          </a:p>
          <a:p>
            <a:pPr lvl="0" algn="ctr">
              <a:spcBef>
                <a:spcPts val="0"/>
              </a:spcBef>
              <a:buNone/>
            </a:pPr>
            <a:r>
              <a:t/>
            </a: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Верификация модели</a:t>
            </a:r>
          </a:p>
        </p:txBody>
      </p:sp>
      <p:sp>
        <p:nvSpPr>
          <p:cNvPr id="232" name="Shape 232"/>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33" name="Shape 23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descr="validation.png" id="234" name="Shape 234"/>
          <p:cNvPicPr preferRelativeResize="0"/>
          <p:nvPr/>
        </p:nvPicPr>
        <p:blipFill rotWithShape="1">
          <a:blip r:embed="rId3">
            <a:alphaModFix/>
          </a:blip>
          <a:srcRect b="0" l="0" r="0" t="0"/>
          <a:stretch/>
        </p:blipFill>
        <p:spPr>
          <a:xfrm>
            <a:off x="-333638" y="1166013"/>
            <a:ext cx="9811284" cy="4525975"/>
          </a:xfrm>
          <a:prstGeom prst="rect">
            <a:avLst/>
          </a:prstGeom>
          <a:noFill/>
          <a:ln>
            <a:noFill/>
          </a:ln>
        </p:spPr>
      </p:pic>
      <p:sp>
        <p:nvSpPr>
          <p:cNvPr id="235" name="Shape 235"/>
          <p:cNvSpPr txBox="1"/>
          <p:nvPr/>
        </p:nvSpPr>
        <p:spPr>
          <a:xfrm>
            <a:off x="898950" y="5864375"/>
            <a:ext cx="7346100" cy="857100"/>
          </a:xfrm>
          <a:prstGeom prst="rect">
            <a:avLst/>
          </a:prstGeom>
          <a:noFill/>
          <a:ln>
            <a:noFill/>
          </a:ln>
        </p:spPr>
        <p:txBody>
          <a:bodyPr anchorCtr="0" anchor="t" bIns="91425" lIns="91425" rIns="91425" wrap="square" tIns="91425">
            <a:noAutofit/>
          </a:bodyPr>
          <a:lstStyle/>
          <a:p>
            <a:pPr lvl="0" algn="ctr">
              <a:spcBef>
                <a:spcPts val="0"/>
              </a:spcBef>
              <a:buClr>
                <a:schemeClr val="dk1"/>
              </a:buClr>
              <a:buSzPct val="91666"/>
              <a:buFont typeface="Arial"/>
              <a:buNone/>
            </a:pPr>
            <a:r>
              <a:rPr lang="en-US" sz="1200">
                <a:latin typeface="Calibri"/>
                <a:ea typeface="Calibri"/>
                <a:cs typeface="Calibri"/>
                <a:sym typeface="Calibri"/>
              </a:rPr>
              <a:t>Furfaro, R., et al. (2017). Modelling Irregular Small Bodies Gravity Field via Extreme Learning Machines. 27th AAS/AIAA Spaceflight Mechanics Meeting, San Antonio, Texas.</a:t>
            </a:r>
          </a:p>
          <a:p>
            <a:pPr lvl="0" algn="ctr">
              <a:spcBef>
                <a:spcPts val="0"/>
              </a:spcBef>
              <a:buNone/>
            </a:pPr>
            <a:r>
              <a:t/>
            </a:r>
            <a:endParaRPr sz="1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sz="3200"/>
              <a:t>Зависимость функционала ошибки от количества нейронов</a:t>
            </a:r>
          </a:p>
        </p:txBody>
      </p:sp>
      <p:sp>
        <p:nvSpPr>
          <p:cNvPr id="242" name="Shape 242"/>
          <p:cNvSpPr txBox="1"/>
          <p:nvPr>
            <p:ph idx="1" type="body"/>
          </p:nvPr>
        </p:nvSpPr>
        <p:spPr>
          <a:xfrm>
            <a:off x="457200" y="1600200"/>
            <a:ext cx="8229600" cy="452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3" name="Shape 243"/>
          <p:cNvSpPr txBox="1"/>
          <p:nvPr>
            <p:ph idx="12" type="sldNum"/>
          </p:nvPr>
        </p:nvSpPr>
        <p:spPr>
          <a:xfrm>
            <a:off x="6553200" y="6356350"/>
            <a:ext cx="2133600" cy="365100"/>
          </a:xfrm>
          <a:prstGeom prst="rect">
            <a:avLst/>
          </a:prstGeom>
        </p:spPr>
        <p:txBody>
          <a:bodyPr anchorCtr="0" anchor="ctr" bIns="45700" lIns="91425" rIns="91425" wrap="square" tIns="45700">
            <a:noAutofit/>
          </a:bodyPr>
          <a:lstStyle/>
          <a:p>
            <a:pPr lvl="0">
              <a:spcBef>
                <a:spcPts val="0"/>
              </a:spcBef>
              <a:buClr>
                <a:srgbClr val="888888"/>
              </a:buClr>
              <a:buSzPct val="25000"/>
              <a:buFont typeface="Calibri"/>
              <a:buNone/>
            </a:pPr>
            <a:fld id="{00000000-1234-1234-1234-123412341234}" type="slidenum">
              <a:rPr lang="en-US" sz="1600"/>
              <a:t>‹#›</a:t>
            </a:fld>
            <a:r>
              <a:rPr lang="en-US" sz="1600"/>
              <a:t>/19</a:t>
            </a:r>
          </a:p>
        </p:txBody>
      </p:sp>
      <p:pic>
        <p:nvPicPr>
          <p:cNvPr descr="number_of_neurons.png" id="244" name="Shape 244"/>
          <p:cNvPicPr preferRelativeResize="0"/>
          <p:nvPr/>
        </p:nvPicPr>
        <p:blipFill rotWithShape="1">
          <a:blip r:embed="rId3">
            <a:alphaModFix/>
          </a:blip>
          <a:srcRect b="0" l="0" r="0" t="0"/>
          <a:stretch/>
        </p:blipFill>
        <p:spPr>
          <a:xfrm>
            <a:off x="386150" y="1623950"/>
            <a:ext cx="8371707" cy="4526100"/>
          </a:xfrm>
          <a:prstGeom prst="rect">
            <a:avLst/>
          </a:prstGeom>
          <a:noFill/>
          <a:ln>
            <a:noFill/>
          </a:ln>
        </p:spPr>
      </p:pic>
      <p:sp>
        <p:nvSpPr>
          <p:cNvPr id="245" name="Shape 245"/>
          <p:cNvSpPr txBox="1"/>
          <p:nvPr/>
        </p:nvSpPr>
        <p:spPr>
          <a:xfrm>
            <a:off x="899550" y="5864650"/>
            <a:ext cx="7344900" cy="856800"/>
          </a:xfrm>
          <a:prstGeom prst="rect">
            <a:avLst/>
          </a:prstGeom>
          <a:noFill/>
          <a:ln>
            <a:noFill/>
          </a:ln>
        </p:spPr>
        <p:txBody>
          <a:bodyPr anchorCtr="0" anchor="t" bIns="91425" lIns="91425" rIns="91425" wrap="square" tIns="91425">
            <a:noAutofit/>
          </a:bodyPr>
          <a:lstStyle/>
          <a:p>
            <a:pPr lvl="0" rtl="0" algn="ctr">
              <a:spcBef>
                <a:spcPts val="0"/>
              </a:spcBef>
              <a:buClr>
                <a:schemeClr val="dk1"/>
              </a:buClr>
              <a:buSzPct val="91666"/>
              <a:buFont typeface="Arial"/>
              <a:buNone/>
            </a:pPr>
            <a:r>
              <a:rPr lang="en-US" sz="1200">
                <a:solidFill>
                  <a:schemeClr val="dk1"/>
                </a:solidFill>
                <a:latin typeface="Calibri"/>
                <a:ea typeface="Calibri"/>
                <a:cs typeface="Calibri"/>
                <a:sym typeface="Calibri"/>
              </a:rPr>
              <a:t>Furfaro, R., et al. (2017). Modelling Irregular Small Bodies Gravity Field via Extreme Learning Machines. 27th AAS/AIAA Spaceflight Mechanics Meeting, San Antonio, Texas.</a:t>
            </a:r>
          </a:p>
          <a:p>
            <a:pPr lvl="0" rtl="0" algn="ctr">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Модель диагностики</a:t>
            </a:r>
          </a:p>
        </p:txBody>
      </p:sp>
      <p:sp>
        <p:nvSpPr>
          <p:cNvPr id="251" name="Shape 251"/>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52" name="Shape 25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id="253" name="Shape 253"/>
          <p:cNvPicPr preferRelativeResize="0"/>
          <p:nvPr/>
        </p:nvPicPr>
        <p:blipFill rotWithShape="1">
          <a:blip r:embed="rId3">
            <a:alphaModFix/>
          </a:blip>
          <a:srcRect b="0" l="0" r="0" t="0"/>
          <a:stretch/>
        </p:blipFill>
        <p:spPr>
          <a:xfrm>
            <a:off x="1075501" y="1233388"/>
            <a:ext cx="7002102" cy="4391232"/>
          </a:xfrm>
          <a:prstGeom prst="rect">
            <a:avLst/>
          </a:prstGeom>
          <a:noFill/>
          <a:ln>
            <a:noFill/>
          </a:ln>
        </p:spPr>
      </p:pic>
      <p:sp>
        <p:nvSpPr>
          <p:cNvPr id="254" name="Shape 254"/>
          <p:cNvSpPr txBox="1"/>
          <p:nvPr/>
        </p:nvSpPr>
        <p:spPr>
          <a:xfrm>
            <a:off x="1805147" y="5000825"/>
            <a:ext cx="5542800" cy="10158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Cambria"/>
              <a:buNone/>
            </a:pPr>
            <a:r>
              <a:t/>
            </a:r>
            <a:endParaRPr b="0" i="0" sz="2000" u="none" cap="none" strike="noStrike">
              <a:solidFill>
                <a:schemeClr val="dk1"/>
              </a:solidFill>
              <a:latin typeface="Cambria"/>
              <a:ea typeface="Cambria"/>
              <a:cs typeface="Cambria"/>
              <a:sym typeface="Cambria"/>
            </a:endParaRPr>
          </a:p>
        </p:txBody>
      </p:sp>
      <p:sp>
        <p:nvSpPr>
          <p:cNvPr id="255" name="Shape 255"/>
          <p:cNvSpPr txBox="1"/>
          <p:nvPr/>
        </p:nvSpPr>
        <p:spPr>
          <a:xfrm>
            <a:off x="1075500" y="5864375"/>
            <a:ext cx="7346100" cy="857100"/>
          </a:xfrm>
          <a:prstGeom prst="rect">
            <a:avLst/>
          </a:prstGeom>
          <a:noFill/>
          <a:ln>
            <a:noFill/>
          </a:ln>
        </p:spPr>
        <p:txBody>
          <a:bodyPr anchorCtr="0" anchor="t" bIns="91425" lIns="91425" rIns="91425" wrap="square" tIns="91425">
            <a:noAutofit/>
          </a:bodyPr>
          <a:lstStyle/>
          <a:p>
            <a:pPr lvl="0" algn="ctr">
              <a:spcBef>
                <a:spcPts val="0"/>
              </a:spcBef>
              <a:buNone/>
            </a:pPr>
            <a:r>
              <a:rPr lang="en-US" sz="1200">
                <a:latin typeface="Calibri"/>
                <a:ea typeface="Calibri"/>
                <a:cs typeface="Calibri"/>
                <a:sym typeface="Calibri"/>
              </a:rPr>
              <a:t>Косинский, М. Ю. and М. А. Шатский (2014). "Разработка моделей и методики для анализа и прогнозирования надёжности бортовых систем управления космических аппаратов на основе теории нечётких множеств и искусственных нейронных сетей." Труды МАИ(74): 23-23.</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sz="3200"/>
              <a:t>Заключение</a:t>
            </a:r>
          </a:p>
        </p:txBody>
      </p:sp>
      <p:sp>
        <p:nvSpPr>
          <p:cNvPr id="262" name="Shape 262"/>
          <p:cNvSpPr txBox="1"/>
          <p:nvPr>
            <p:ph idx="1" type="body"/>
          </p:nvPr>
        </p:nvSpPr>
        <p:spPr>
          <a:xfrm>
            <a:off x="457200" y="1286475"/>
            <a:ext cx="8229600" cy="4526100"/>
          </a:xfrm>
          <a:prstGeom prst="rect">
            <a:avLst/>
          </a:prstGeom>
        </p:spPr>
        <p:txBody>
          <a:bodyPr anchorCtr="0" anchor="t" bIns="91425" lIns="91425" rIns="91425" wrap="square" tIns="91425">
            <a:noAutofit/>
          </a:bodyPr>
          <a:lstStyle/>
          <a:p>
            <a:pPr indent="63500" lvl="0" rtl="0">
              <a:lnSpc>
                <a:spcPct val="115000"/>
              </a:lnSpc>
              <a:spcBef>
                <a:spcPts val="0"/>
              </a:spcBef>
              <a:buSzPct val="100000"/>
            </a:pPr>
            <a:r>
              <a:rPr lang="en-US" sz="2200"/>
              <a:t>В качестве метода оптимизации, нейронные сети позволяют справляться с задачами, чувствительными к начальным приближениям</a:t>
            </a:r>
          </a:p>
          <a:p>
            <a:pPr indent="63500" lvl="0" rtl="0">
              <a:lnSpc>
                <a:spcPct val="115000"/>
              </a:lnSpc>
              <a:spcBef>
                <a:spcPts val="0"/>
              </a:spcBef>
              <a:buSzPct val="100000"/>
            </a:pPr>
            <a:r>
              <a:rPr lang="en-US" sz="2200"/>
              <a:t>Нейронные сети позволяют проектировать адаптивное управление КА, парировать случайные возмущения и неточности модели, уточнять свойства атмосферы и гравитационного поля</a:t>
            </a:r>
          </a:p>
          <a:p>
            <a:pPr indent="63500" lvl="0" rtl="0">
              <a:lnSpc>
                <a:spcPct val="115000"/>
              </a:lnSpc>
              <a:spcBef>
                <a:spcPts val="0"/>
              </a:spcBef>
              <a:buSzPct val="100000"/>
            </a:pPr>
            <a:r>
              <a:rPr lang="en-US" sz="2200"/>
              <a:t>Совокупность нейронных сетей и классических методов стабилизации позволяет уменьшить ошибки математической модели КА</a:t>
            </a:r>
          </a:p>
          <a:p>
            <a:pPr indent="63500" lvl="0" rtl="0">
              <a:lnSpc>
                <a:spcPct val="115000"/>
              </a:lnSpc>
              <a:spcBef>
                <a:spcPts val="0"/>
              </a:spcBef>
              <a:buSzPct val="100000"/>
            </a:pPr>
            <a:r>
              <a:rPr lang="en-US" sz="2200"/>
              <a:t>Коррекция движения КА в условиях реального полета является пока неисследованной областью.</a:t>
            </a:r>
          </a:p>
        </p:txBody>
      </p:sp>
      <p:sp>
        <p:nvSpPr>
          <p:cNvPr id="263" name="Shape 263"/>
          <p:cNvSpPr txBox="1"/>
          <p:nvPr>
            <p:ph idx="12" type="sldNum"/>
          </p:nvPr>
        </p:nvSpPr>
        <p:spPr>
          <a:xfrm>
            <a:off x="6629400" y="6356350"/>
            <a:ext cx="2133600" cy="365100"/>
          </a:xfrm>
          <a:prstGeom prst="rect">
            <a:avLst/>
          </a:prstGeom>
        </p:spPr>
        <p:txBody>
          <a:bodyPr anchorCtr="0" anchor="ctr" bIns="45700" lIns="91425" rIns="91425" wrap="square" tIns="45700">
            <a:noAutofit/>
          </a:bodyPr>
          <a:lstStyle/>
          <a:p>
            <a:pPr lvl="0">
              <a:spcBef>
                <a:spcPts val="0"/>
              </a:spcBef>
              <a:buClr>
                <a:srgbClr val="888888"/>
              </a:buClr>
              <a:buSzPct val="25000"/>
              <a:buFont typeface="Calibri"/>
              <a:buNone/>
            </a:pPr>
            <a:fld id="{00000000-1234-1234-1234-123412341234}" type="slidenum">
              <a:rPr lang="en-US" sz="1600"/>
              <a:t>‹#›</a:t>
            </a:fld>
            <a:r>
              <a:rPr lang="en-US" sz="1600"/>
              <a:t>/19</a:t>
            </a:r>
          </a:p>
        </p:txBody>
      </p:sp>
      <p:sp>
        <p:nvSpPr>
          <p:cNvPr id="264" name="Shape 264"/>
          <p:cNvSpPr txBox="1"/>
          <p:nvPr/>
        </p:nvSpPr>
        <p:spPr>
          <a:xfrm>
            <a:off x="326050" y="6206950"/>
            <a:ext cx="8229600" cy="514500"/>
          </a:xfrm>
          <a:prstGeom prst="rect">
            <a:avLst/>
          </a:prstGeom>
          <a:noFill/>
          <a:ln>
            <a:noFill/>
          </a:ln>
        </p:spPr>
        <p:txBody>
          <a:bodyPr anchorCtr="0" anchor="t" bIns="91425" lIns="91425" rIns="91425" wrap="square" tIns="91425">
            <a:noAutofit/>
          </a:bodyPr>
          <a:lstStyle/>
          <a:p>
            <a:pPr indent="-69850" lvl="0" marL="0" rtl="0" algn="just">
              <a:lnSpc>
                <a:spcPct val="115000"/>
              </a:lnSpc>
              <a:spcBef>
                <a:spcPts val="0"/>
              </a:spcBef>
              <a:buClr>
                <a:schemeClr val="dk1"/>
              </a:buClr>
              <a:buSzPct val="73333"/>
              <a:buFont typeface="Arial"/>
              <a:buNone/>
            </a:pPr>
            <a:r>
              <a:rPr lang="en-US" sz="1500">
                <a:latin typeface="Calibri"/>
                <a:ea typeface="Calibri"/>
                <a:cs typeface="Calibri"/>
                <a:sym typeface="Calibri"/>
              </a:rPr>
              <a:t>Работа выполнена при поддержке гранта Российского научного фонда (проект № 14-11-00621).</a:t>
            </a:r>
          </a:p>
          <a:p>
            <a:pPr lvl="0">
              <a:spcBef>
                <a:spcPts val="0"/>
              </a:spcBef>
              <a:buNone/>
            </a:pPr>
            <a:r>
              <a:t/>
            </a: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457194" y="334355"/>
            <a:ext cx="8229600" cy="1143000"/>
          </a:xfrm>
          <a:prstGeom prst="rect">
            <a:avLst/>
          </a:prstGeom>
          <a:noFill/>
          <a:ln>
            <a:noFill/>
          </a:ln>
        </p:spPr>
        <p:txBody>
          <a:bodyPr anchorCtr="0" anchor="ctr" bIns="45700" lIns="91425" rIns="91425" wrap="square" tIns="45700">
            <a:noAutofit/>
          </a:bodyPr>
          <a:lstStyle/>
          <a:p>
            <a:pPr indent="-279400" lvl="0" marL="0" marR="0" rtl="0" algn="ctr">
              <a:lnSpc>
                <a:spcPct val="100000"/>
              </a:lnSpc>
              <a:spcBef>
                <a:spcPts val="0"/>
              </a:spcBef>
              <a:spcAft>
                <a:spcPts val="0"/>
              </a:spcAft>
              <a:buClr>
                <a:schemeClr val="dk1"/>
              </a:buClr>
              <a:buSzPct val="137500"/>
              <a:buFont typeface="Calibri"/>
              <a:buNone/>
            </a:pPr>
            <a:r>
              <a:rPr b="0" i="0" lang="en-US" sz="3200" u="none" cap="none" strike="noStrike">
                <a:solidFill>
                  <a:schemeClr val="dk1"/>
                </a:solidFill>
                <a:latin typeface="Calibri"/>
                <a:ea typeface="Calibri"/>
                <a:cs typeface="Calibri"/>
                <a:sym typeface="Calibri"/>
              </a:rPr>
              <a:t>Содержание</a:t>
            </a:r>
          </a:p>
        </p:txBody>
      </p:sp>
      <p:sp>
        <p:nvSpPr>
          <p:cNvPr id="101" name="Shape 101"/>
          <p:cNvSpPr txBox="1"/>
          <p:nvPr>
            <p:ph idx="1" type="body"/>
          </p:nvPr>
        </p:nvSpPr>
        <p:spPr>
          <a:xfrm>
            <a:off x="329700" y="1633750"/>
            <a:ext cx="8539500" cy="4531500"/>
          </a:xfrm>
          <a:prstGeom prst="rect">
            <a:avLst/>
          </a:prstGeom>
          <a:noFill/>
          <a:ln>
            <a:noFill/>
          </a:ln>
        </p:spPr>
        <p:txBody>
          <a:bodyPr anchorCtr="0" anchor="t" bIns="45700" lIns="91425" rIns="91425" wrap="square" tIns="45700">
            <a:noAutofit/>
          </a:bodyPr>
          <a:lstStyle/>
          <a:p>
            <a:pPr indent="0" lvl="0" marL="0" marR="0" rtl="0" algn="l">
              <a:lnSpc>
                <a:spcPct val="115000"/>
              </a:lnSpc>
              <a:spcBef>
                <a:spcPts val="0"/>
              </a:spcBef>
              <a:spcAft>
                <a:spcPts val="0"/>
              </a:spcAft>
              <a:buNone/>
            </a:pPr>
            <a:r>
              <a:t/>
            </a:r>
            <a:endParaRPr sz="2400"/>
          </a:p>
          <a:p>
            <a:pPr indent="-292100" lvl="0" marL="342900" marR="0" rtl="0" algn="l">
              <a:lnSpc>
                <a:spcPct val="115000"/>
              </a:lnSpc>
              <a:spcBef>
                <a:spcPts val="0"/>
              </a:spcBef>
              <a:spcAft>
                <a:spcPts val="0"/>
              </a:spcAft>
              <a:buClr>
                <a:schemeClr val="dk1"/>
              </a:buClr>
              <a:buSzPct val="100000"/>
              <a:buFont typeface="Arial"/>
              <a:buChar char="•"/>
            </a:pPr>
            <a:r>
              <a:rPr lang="en-US" sz="2400"/>
              <a:t>Введение в нейронные сети</a:t>
            </a:r>
          </a:p>
          <a:p>
            <a:pPr indent="-292100" lvl="0" marL="342900" marR="0" rtl="0" algn="l">
              <a:lnSpc>
                <a:spcPct val="115000"/>
              </a:lnSpc>
              <a:spcBef>
                <a:spcPts val="64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Математическ</a:t>
            </a:r>
            <a:r>
              <a:rPr lang="en-US" sz="2400"/>
              <a:t>ое</a:t>
            </a:r>
            <a:r>
              <a:rPr b="0" i="0" lang="en-US" sz="2400" u="none" cap="none" strike="noStrike">
                <a:solidFill>
                  <a:schemeClr val="dk1"/>
                </a:solidFill>
                <a:latin typeface="Calibri"/>
                <a:ea typeface="Calibri"/>
                <a:cs typeface="Calibri"/>
                <a:sym typeface="Calibri"/>
              </a:rPr>
              <a:t> </a:t>
            </a:r>
            <a:r>
              <a:rPr lang="en-US" sz="2400"/>
              <a:t>приложение</a:t>
            </a:r>
            <a:r>
              <a:rPr b="0" i="0" lang="en-US" sz="2400" u="none" cap="none" strike="noStrike">
                <a:solidFill>
                  <a:schemeClr val="dk1"/>
                </a:solidFill>
                <a:latin typeface="Calibri"/>
                <a:ea typeface="Calibri"/>
                <a:cs typeface="Calibri"/>
                <a:sym typeface="Calibri"/>
              </a:rPr>
              <a:t> ИНС в астродинамике</a:t>
            </a:r>
          </a:p>
          <a:p>
            <a:pPr indent="-292100" lvl="0" marL="342900" marR="0" rtl="0" algn="l">
              <a:lnSpc>
                <a:spcPct val="115000"/>
              </a:lnSpc>
              <a:spcBef>
                <a:spcPts val="64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Практическ</a:t>
            </a:r>
            <a:r>
              <a:rPr lang="en-US" sz="2400"/>
              <a:t>ое приложение ИНС в астродинамике</a:t>
            </a:r>
          </a:p>
          <a:p>
            <a:pPr indent="-292100" lvl="0" marL="342900" marR="0" rtl="0" algn="l">
              <a:lnSpc>
                <a:spcPct val="115000"/>
              </a:lnSpc>
              <a:spcBef>
                <a:spcPts val="64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Заключение</a:t>
            </a:r>
          </a:p>
          <a:p>
            <a:pPr indent="-203200" lvl="0" marL="0" marR="0" rtl="0" algn="l">
              <a:lnSpc>
                <a:spcPct val="100000"/>
              </a:lnSpc>
              <a:spcBef>
                <a:spcPts val="640"/>
              </a:spcBef>
              <a:spcAft>
                <a:spcPts val="0"/>
              </a:spcAft>
              <a:buClr>
                <a:schemeClr val="dk1"/>
              </a:buClr>
              <a:buSzPct val="114285"/>
              <a:buFont typeface="Arial"/>
              <a:buNone/>
            </a:pPr>
            <a:r>
              <a:t/>
            </a:r>
            <a:endParaRPr b="0" i="0" sz="2800" u="none" cap="none" strike="noStrike">
              <a:solidFill>
                <a:schemeClr val="dk1"/>
              </a:solidFill>
              <a:latin typeface="Calibri"/>
              <a:ea typeface="Calibri"/>
              <a:cs typeface="Calibri"/>
              <a:sym typeface="Calibri"/>
            </a:endParaRPr>
          </a:p>
          <a:p>
            <a:pPr indent="-546100" lvl="0" marL="342900" marR="0" rtl="0" algn="l">
              <a:lnSpc>
                <a:spcPct val="100000"/>
              </a:lnSpc>
              <a:spcBef>
                <a:spcPts val="640"/>
              </a:spcBef>
              <a:spcAft>
                <a:spcPts val="0"/>
              </a:spcAft>
              <a:buClr>
                <a:schemeClr val="dk1"/>
              </a:buClr>
              <a:buSzPct val="114285"/>
              <a:buFont typeface="Arial"/>
              <a:buNone/>
            </a:pPr>
            <a:r>
              <a:t/>
            </a:r>
            <a:endParaRPr b="0" i="0" sz="2800" u="none" cap="none" strike="noStrike">
              <a:solidFill>
                <a:schemeClr val="dk1"/>
              </a:solidFill>
              <a:latin typeface="Calibri"/>
              <a:ea typeface="Calibri"/>
              <a:cs typeface="Calibri"/>
              <a:sym typeface="Calibri"/>
            </a:endParaRPr>
          </a:p>
        </p:txBody>
      </p:sp>
      <p:sp>
        <p:nvSpPr>
          <p:cNvPr id="102" name="Shape 10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2540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Иерархия</a:t>
            </a:r>
          </a:p>
        </p:txBody>
      </p:sp>
      <p:sp>
        <p:nvSpPr>
          <p:cNvPr id="109" name="Shape 109"/>
          <p:cNvSpPr txBox="1"/>
          <p:nvPr>
            <p:ph idx="1" type="body"/>
          </p:nvPr>
        </p:nvSpPr>
        <p:spPr>
          <a:xfrm>
            <a:off x="457200" y="1600200"/>
            <a:ext cx="8229600" cy="4526100"/>
          </a:xfrm>
          <a:prstGeom prst="rect">
            <a:avLst/>
          </a:prstGeom>
          <a:noFill/>
          <a:ln>
            <a:noFill/>
          </a:ln>
        </p:spPr>
        <p:txBody>
          <a:bodyPr anchorCtr="0" anchor="t" bIns="91425" lIns="91425" rIns="91425" wrap="square" tIns="91425">
            <a:noAutofit/>
          </a:bodyPr>
          <a:lstStyle/>
          <a:p>
            <a:pPr indent="-3429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10" name="Shape 110"/>
          <p:cNvSpPr txBox="1"/>
          <p:nvPr>
            <p:ph idx="12" type="sldNum"/>
          </p:nvPr>
        </p:nvSpPr>
        <p:spPr>
          <a:xfrm>
            <a:off x="6553200" y="6356350"/>
            <a:ext cx="2133600" cy="365100"/>
          </a:xfrm>
          <a:prstGeom prst="rect">
            <a:avLst/>
          </a:prstGeom>
          <a:noFill/>
          <a:ln>
            <a:noFill/>
          </a:ln>
        </p:spPr>
        <p:txBody>
          <a:bodyPr anchorCtr="0" anchor="ctr" bIns="45700" lIns="91425" rIns="91425" wrap="square" tIns="45700">
            <a:noAutofit/>
          </a:bodyPr>
          <a:lstStyle/>
          <a:p>
            <a:pPr indent="-22225" lvl="0" marL="1371600" marR="0" rtl="0" algn="l">
              <a:lnSpc>
                <a:spcPct val="100000"/>
              </a:lnSpc>
              <a:spcBef>
                <a:spcPts val="0"/>
              </a:spcBef>
              <a:spcAft>
                <a:spcPts val="0"/>
              </a:spcAft>
              <a:buClr>
                <a:srgbClr val="000000"/>
              </a:buClr>
              <a:buSzPct val="25000"/>
              <a:buFont typeface="Arial"/>
              <a:buNone/>
            </a:pPr>
            <a:r>
              <a:rPr lang="en-US" sz="1600">
                <a:solidFill>
                  <a:srgbClr val="999999"/>
                </a:solidFill>
              </a:rPr>
              <a:t>    </a:t>
            </a:r>
            <a:fld id="{00000000-1234-1234-1234-123412341234}" type="slidenum">
              <a:rPr i="0" lang="en-US" sz="1600" u="none" cap="none" strike="noStrike">
                <a:solidFill>
                  <a:srgbClr val="999999"/>
                </a:solidFill>
              </a:rPr>
              <a:t>‹#›</a:t>
            </a:fld>
            <a:r>
              <a:rPr i="0" lang="en-US" sz="1600" u="none" cap="none" strike="noStrike">
                <a:solidFill>
                  <a:srgbClr val="999999"/>
                </a:solidFill>
              </a:rPr>
              <a:t>/1</a:t>
            </a:r>
            <a:r>
              <a:rPr lang="en-US" sz="1600">
                <a:solidFill>
                  <a:srgbClr val="999999"/>
                </a:solidFill>
              </a:rPr>
              <a:t>9</a:t>
            </a:r>
          </a:p>
        </p:txBody>
      </p:sp>
      <p:sp>
        <p:nvSpPr>
          <p:cNvPr id="111" name="Shape 111"/>
          <p:cNvSpPr/>
          <p:nvPr/>
        </p:nvSpPr>
        <p:spPr>
          <a:xfrm>
            <a:off x="875825" y="1445875"/>
            <a:ext cx="7422900" cy="4972500"/>
          </a:xfrm>
          <a:prstGeom prst="roundRect">
            <a:avLst>
              <a:gd fmla="val 16667" name="adj"/>
            </a:avLst>
          </a:prstGeom>
          <a:solidFill>
            <a:schemeClr val="lt1"/>
          </a:solidFill>
          <a:ln cap="flat" cmpd="sng" w="25400">
            <a:solidFill>
              <a:schemeClr val="dk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a:off x="1528496" y="2276100"/>
            <a:ext cx="6087000" cy="4011900"/>
          </a:xfrm>
          <a:prstGeom prst="ellipse">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chemeClr val="dk1"/>
              </a:solidFill>
              <a:latin typeface="Arial"/>
              <a:ea typeface="Arial"/>
              <a:cs typeface="Arial"/>
              <a:sym typeface="Arial"/>
            </a:endParaRPr>
          </a:p>
        </p:txBody>
      </p:sp>
      <p:sp>
        <p:nvSpPr>
          <p:cNvPr id="113" name="Shape 113"/>
          <p:cNvSpPr txBox="1"/>
          <p:nvPr/>
        </p:nvSpPr>
        <p:spPr>
          <a:xfrm>
            <a:off x="2558381" y="3066325"/>
            <a:ext cx="4057800" cy="4002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00000"/>
              <a:buFont typeface="Arial"/>
              <a:buNone/>
            </a:pPr>
            <a:r>
              <a:rPr b="1" i="0" lang="en-US" sz="2000" u="none" cap="none" strike="noStrike">
                <a:solidFill>
                  <a:srgbClr val="000000"/>
                </a:solidFill>
                <a:latin typeface="Cambria"/>
                <a:ea typeface="Cambria"/>
                <a:cs typeface="Cambria"/>
                <a:sym typeface="Cambria"/>
              </a:rPr>
              <a:t>Машинное обучение</a:t>
            </a:r>
          </a:p>
        </p:txBody>
      </p:sp>
      <p:sp>
        <p:nvSpPr>
          <p:cNvPr id="114" name="Shape 114"/>
          <p:cNvSpPr/>
          <p:nvPr/>
        </p:nvSpPr>
        <p:spPr>
          <a:xfrm>
            <a:off x="2782273" y="3862750"/>
            <a:ext cx="3609900" cy="2263500"/>
          </a:xfrm>
          <a:prstGeom prst="ellipse">
            <a:avLst/>
          </a:prstGeom>
          <a:solidFill>
            <a:srgbClr val="D8D8D8"/>
          </a:solidFill>
          <a:ln cap="flat" cmpd="sng" w="25400">
            <a:solidFill>
              <a:schemeClr val="dk1"/>
            </a:solidFill>
            <a:prstDash val="solid"/>
            <a:round/>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chemeClr val="dk1"/>
              </a:solidFill>
              <a:latin typeface="Arial"/>
              <a:ea typeface="Arial"/>
              <a:cs typeface="Arial"/>
              <a:sym typeface="Arial"/>
            </a:endParaRPr>
          </a:p>
        </p:txBody>
      </p:sp>
      <p:sp>
        <p:nvSpPr>
          <p:cNvPr id="115" name="Shape 115"/>
          <p:cNvSpPr txBox="1"/>
          <p:nvPr/>
        </p:nvSpPr>
        <p:spPr>
          <a:xfrm>
            <a:off x="2836120" y="4794451"/>
            <a:ext cx="3502200" cy="400200"/>
          </a:xfrm>
          <a:prstGeom prst="rect">
            <a:avLst/>
          </a:prstGeom>
          <a:noFill/>
          <a:ln>
            <a:noFill/>
          </a:ln>
        </p:spPr>
        <p:txBody>
          <a:bodyPr anchorCtr="0" anchor="t" bIns="45700" lIns="91425" rIns="91425" wrap="square" tIns="45700">
            <a:noAutofit/>
          </a:bodyPr>
          <a:lstStyle/>
          <a:p>
            <a:pPr indent="-127000" lvl="0" marL="0" marR="0" rtl="0" algn="ctr">
              <a:lnSpc>
                <a:spcPct val="100000"/>
              </a:lnSpc>
              <a:spcBef>
                <a:spcPts val="0"/>
              </a:spcBef>
              <a:spcAft>
                <a:spcPts val="0"/>
              </a:spcAft>
              <a:buClr>
                <a:srgbClr val="000000"/>
              </a:buClr>
              <a:buSzPct val="111111"/>
              <a:buFont typeface="Arial"/>
              <a:buNone/>
            </a:pPr>
            <a:r>
              <a:rPr b="1" i="0" lang="en-US" sz="1800" u="none" cap="none" strike="noStrike">
                <a:solidFill>
                  <a:srgbClr val="000000"/>
                </a:solidFill>
                <a:latin typeface="Cambria"/>
                <a:ea typeface="Cambria"/>
                <a:cs typeface="Cambria"/>
                <a:sym typeface="Cambria"/>
              </a:rPr>
              <a:t>Нейронные сети</a:t>
            </a:r>
          </a:p>
        </p:txBody>
      </p:sp>
      <p:sp>
        <p:nvSpPr>
          <p:cNvPr id="116" name="Shape 116"/>
          <p:cNvSpPr txBox="1"/>
          <p:nvPr/>
        </p:nvSpPr>
        <p:spPr>
          <a:xfrm>
            <a:off x="2692513" y="1600200"/>
            <a:ext cx="3923700" cy="857100"/>
          </a:xfrm>
          <a:prstGeom prst="rect">
            <a:avLst/>
          </a:prstGeom>
          <a:noFill/>
          <a:ln>
            <a:noFill/>
          </a:ln>
        </p:spPr>
        <p:txBody>
          <a:bodyPr anchorCtr="0" anchor="t" bIns="91425" lIns="91425" rIns="91425" wrap="square" tIns="91425">
            <a:noAutofit/>
          </a:bodyPr>
          <a:lstStyle/>
          <a:p>
            <a:pPr lvl="0">
              <a:spcBef>
                <a:spcPts val="0"/>
              </a:spcBef>
              <a:buNone/>
            </a:pPr>
            <a:r>
              <a:rPr b="1" lang="en-US" sz="2400">
                <a:latin typeface="Cambria"/>
                <a:ea typeface="Cambria"/>
                <a:cs typeface="Cambria"/>
                <a:sym typeface="Cambria"/>
              </a:rPr>
              <a:t>Искусственный интеллект</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46200" y="274650"/>
            <a:ext cx="85725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Приложения и преимущества ИНС</a:t>
            </a:r>
          </a:p>
        </p:txBody>
      </p:sp>
      <p:sp>
        <p:nvSpPr>
          <p:cNvPr id="122" name="Shape 122"/>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50800" lvl="0" rtl="0">
              <a:lnSpc>
                <a:spcPct val="100000"/>
              </a:lnSpc>
              <a:spcBef>
                <a:spcPts val="0"/>
              </a:spcBef>
              <a:buSzPct val="100000"/>
            </a:pPr>
            <a:r>
              <a:rPr lang="en-US" sz="2400"/>
              <a:t>Аппроксимация функций</a:t>
            </a:r>
          </a:p>
          <a:p>
            <a:pPr indent="50800" lvl="0" rtl="0">
              <a:lnSpc>
                <a:spcPct val="100000"/>
              </a:lnSpc>
              <a:spcBef>
                <a:spcPts val="0"/>
              </a:spcBef>
              <a:buSzPct val="100000"/>
            </a:pPr>
            <a:r>
              <a:rPr lang="en-US" sz="2400"/>
              <a:t>Классификация объектов</a:t>
            </a:r>
          </a:p>
          <a:p>
            <a:pPr indent="50800" lvl="0" rtl="0">
              <a:lnSpc>
                <a:spcPct val="100000"/>
              </a:lnSpc>
              <a:spcBef>
                <a:spcPts val="0"/>
              </a:spcBef>
              <a:buSzPct val="100000"/>
            </a:pPr>
            <a:r>
              <a:rPr lang="en-US" sz="2400"/>
              <a:t>Прогнозирование</a:t>
            </a:r>
          </a:p>
          <a:p>
            <a:pPr indent="50800" lvl="0" rtl="0">
              <a:lnSpc>
                <a:spcPct val="100000"/>
              </a:lnSpc>
              <a:spcBef>
                <a:spcPts val="0"/>
              </a:spcBef>
              <a:buSzPct val="100000"/>
            </a:pPr>
            <a:r>
              <a:rPr lang="en-US" sz="2400"/>
              <a:t>Кластеризация</a:t>
            </a:r>
          </a:p>
          <a:p>
            <a:pPr indent="-203200" lvl="0" marL="342900" marR="0" rtl="0" algn="l">
              <a:lnSpc>
                <a:spcPct val="100000"/>
              </a:lnSpc>
              <a:spcBef>
                <a:spcPts val="0"/>
              </a:spcBef>
              <a:spcAft>
                <a:spcPts val="0"/>
              </a:spcAft>
              <a:buClr>
                <a:schemeClr val="dk1"/>
              </a:buClr>
              <a:buSzPct val="100000"/>
              <a:buFont typeface="Arial"/>
              <a:buNone/>
            </a:pPr>
            <a:r>
              <a:t/>
            </a:r>
            <a:endParaRPr/>
          </a:p>
        </p:txBody>
      </p:sp>
      <p:sp>
        <p:nvSpPr>
          <p:cNvPr id="123" name="Shape 12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29" name="Shape 12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sp>
        <p:nvSpPr>
          <p:cNvPr id="130" name="Shape 130"/>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Нелинейная модель нейрона</a:t>
            </a:r>
          </a:p>
        </p:txBody>
      </p:sp>
      <p:pic>
        <p:nvPicPr>
          <p:cNvPr descr="neuron.png" id="131" name="Shape 131"/>
          <p:cNvPicPr preferRelativeResize="0"/>
          <p:nvPr/>
        </p:nvPicPr>
        <p:blipFill rotWithShape="1">
          <a:blip r:embed="rId3">
            <a:alphaModFix/>
          </a:blip>
          <a:srcRect b="0" l="0" r="0" t="19074"/>
          <a:stretch/>
        </p:blipFill>
        <p:spPr>
          <a:xfrm>
            <a:off x="727600" y="1438238"/>
            <a:ext cx="7688799" cy="484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Нейронная сеть</a:t>
            </a:r>
          </a:p>
        </p:txBody>
      </p:sp>
      <p:sp>
        <p:nvSpPr>
          <p:cNvPr id="137" name="Shape 137"/>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38" name="Shape 138"/>
          <p:cNvSpPr txBox="1"/>
          <p:nvPr>
            <p:ph idx="12" type="sldNum"/>
          </p:nvPr>
        </p:nvSpPr>
        <p:spPr>
          <a:xfrm>
            <a:off x="6749625" y="6374675"/>
            <a:ext cx="2133600" cy="365100"/>
          </a:xfrm>
          <a:prstGeom prst="rect">
            <a:avLst/>
          </a:prstGeom>
          <a:noFill/>
          <a:ln>
            <a:noFill/>
          </a:ln>
        </p:spPr>
        <p:txBody>
          <a:bodyPr anchorCtr="0" anchor="ctr" bIns="45700" lIns="91425" rIns="91425" wrap="square" tIns="45700">
            <a:noAutofit/>
          </a:bodyPr>
          <a:lstStyle/>
          <a:p>
            <a:pPr indent="-19050" lvl="0" marL="0" marR="0" rtl="0" algn="l">
              <a:lnSpc>
                <a:spcPct val="100000"/>
              </a:lnSpc>
              <a:spcBef>
                <a:spcPts val="0"/>
              </a:spcBef>
              <a:spcAft>
                <a:spcPts val="0"/>
              </a:spcAft>
              <a:buClr>
                <a:srgbClr val="888888"/>
              </a:buClr>
              <a:buSzPct val="25000"/>
              <a:buFont typeface="Calibri"/>
              <a:buNone/>
            </a:pPr>
            <a:r>
              <a:rPr lang="en-US" sz="1600"/>
              <a:t>			6/19</a:t>
            </a:r>
          </a:p>
        </p:txBody>
      </p:sp>
      <p:pic>
        <p:nvPicPr>
          <p:cNvPr descr="network.png" id="139" name="Shape 139"/>
          <p:cNvPicPr preferRelativeResize="0"/>
          <p:nvPr/>
        </p:nvPicPr>
        <p:blipFill rotWithShape="1">
          <a:blip r:embed="rId3">
            <a:alphaModFix/>
          </a:blip>
          <a:srcRect b="0" l="0" r="0" t="0"/>
          <a:stretch/>
        </p:blipFill>
        <p:spPr>
          <a:xfrm>
            <a:off x="624000" y="1190675"/>
            <a:ext cx="7554800" cy="579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45718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Диаграмма обучения с учителем</a:t>
            </a:r>
          </a:p>
        </p:txBody>
      </p:sp>
      <p:sp>
        <p:nvSpPr>
          <p:cNvPr id="145" name="Shape 145"/>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46" name="Shape 14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descr="with_teacher.png" id="147" name="Shape 147"/>
          <p:cNvPicPr preferRelativeResize="0"/>
          <p:nvPr/>
        </p:nvPicPr>
        <p:blipFill rotWithShape="1">
          <a:blip r:embed="rId3">
            <a:alphaModFix/>
          </a:blip>
          <a:srcRect b="0" l="0" r="0" t="13696"/>
          <a:stretch/>
        </p:blipFill>
        <p:spPr>
          <a:xfrm>
            <a:off x="648875" y="1714501"/>
            <a:ext cx="7846249" cy="4734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74638"/>
            <a:ext cx="8229600" cy="1143000"/>
          </a:xfrm>
          <a:prstGeom prst="rect">
            <a:avLst/>
          </a:prstGeom>
          <a:noFill/>
          <a:ln>
            <a:noFill/>
          </a:ln>
        </p:spPr>
        <p:txBody>
          <a:bodyPr anchorCtr="0" anchor="ctr" bIns="91425" lIns="91425" rIns="91425" wrap="square" tIns="91425">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Диаграмма обучения без учителя</a:t>
            </a:r>
          </a:p>
        </p:txBody>
      </p:sp>
      <p:sp>
        <p:nvSpPr>
          <p:cNvPr id="153" name="Shape 153"/>
          <p:cNvSpPr txBox="1"/>
          <p:nvPr>
            <p:ph idx="1" type="body"/>
          </p:nvPr>
        </p:nvSpPr>
        <p:spPr>
          <a:xfrm>
            <a:off x="457200" y="1600200"/>
            <a:ext cx="8229600" cy="4525963"/>
          </a:xfrm>
          <a:prstGeom prst="rect">
            <a:avLst/>
          </a:prstGeom>
          <a:noFill/>
          <a:ln>
            <a:noFill/>
          </a:ln>
        </p:spPr>
        <p:txBody>
          <a:bodyPr anchorCtr="0" anchor="t" bIns="91425" lIns="91425" rIns="91425" wrap="square"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54" name="Shape 15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1905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descr="without_teacher.png" id="155" name="Shape 155"/>
          <p:cNvPicPr preferRelativeResize="0"/>
          <p:nvPr/>
        </p:nvPicPr>
        <p:blipFill rotWithShape="1">
          <a:blip r:embed="rId3">
            <a:alphaModFix/>
          </a:blip>
          <a:srcRect b="0" l="0" r="0" t="29716"/>
          <a:stretch/>
        </p:blipFill>
        <p:spPr>
          <a:xfrm>
            <a:off x="419275" y="2046354"/>
            <a:ext cx="8277801" cy="396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79400" lvl="0" marL="0" marR="0" rtl="0" algn="ctr">
              <a:lnSpc>
                <a:spcPct val="100000"/>
              </a:lnSpc>
              <a:spcBef>
                <a:spcPts val="0"/>
              </a:spcBef>
              <a:spcAft>
                <a:spcPts val="0"/>
              </a:spcAft>
              <a:buClr>
                <a:schemeClr val="dk1"/>
              </a:buClr>
              <a:buSzPct val="137500"/>
              <a:buFont typeface="Calibri"/>
              <a:buNone/>
            </a:pPr>
            <a:r>
              <a:rPr lang="en-US" sz="3200"/>
              <a:t>Диаграмма обучения с подкреплением</a:t>
            </a:r>
          </a:p>
        </p:txBody>
      </p:sp>
      <p:sp>
        <p:nvSpPr>
          <p:cNvPr id="162" name="Shape 162"/>
          <p:cNvSpPr txBox="1"/>
          <p:nvPr>
            <p:ph idx="1" type="body"/>
          </p:nvPr>
        </p:nvSpPr>
        <p:spPr>
          <a:xfrm>
            <a:off x="457200" y="1628800"/>
            <a:ext cx="8229600" cy="4281339"/>
          </a:xfrm>
          <a:prstGeom prst="rect">
            <a:avLst/>
          </a:prstGeom>
          <a:noFill/>
          <a:ln>
            <a:noFill/>
          </a:ln>
        </p:spPr>
        <p:txBody>
          <a:bodyPr anchorCtr="0" anchor="t" bIns="45700" lIns="91425" rIns="91425" wrap="square" tIns="45700">
            <a:noAutofit/>
          </a:bodyPr>
          <a:lstStyle/>
          <a:p>
            <a:pPr indent="0" lvl="0" marL="0" marR="0" rtl="0" algn="l">
              <a:lnSpc>
                <a:spcPct val="8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80000"/>
              </a:lnSpc>
              <a:spcBef>
                <a:spcPts val="2400"/>
              </a:spcBef>
              <a:spcAft>
                <a:spcPts val="0"/>
              </a:spcAft>
              <a:buClr>
                <a:schemeClr val="dk1"/>
              </a:buClr>
              <a:buSzPct val="875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80000"/>
              </a:lnSpc>
              <a:spcBef>
                <a:spcPts val="2960"/>
              </a:spcBef>
              <a:spcAft>
                <a:spcPts val="0"/>
              </a:spcAft>
              <a:buClr>
                <a:schemeClr val="dk1"/>
              </a:buClr>
              <a:buSzPct val="87500"/>
              <a:buFont typeface="Arial"/>
              <a:buNone/>
            </a:pPr>
            <a:r>
              <a:t/>
            </a:r>
            <a:endParaRPr b="0" i="0" sz="3200" u="none" cap="none" strike="noStrike">
              <a:solidFill>
                <a:schemeClr val="dk1"/>
              </a:solidFill>
              <a:latin typeface="Calibri"/>
              <a:ea typeface="Calibri"/>
              <a:cs typeface="Calibri"/>
              <a:sym typeface="Calibri"/>
            </a:endParaRPr>
          </a:p>
        </p:txBody>
      </p:sp>
      <p:sp>
        <p:nvSpPr>
          <p:cNvPr id="163" name="Shape 16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2540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r>
              <a:rPr b="0" i="0" lang="en-US" sz="1600" u="none" cap="none" strike="noStrike">
                <a:solidFill>
                  <a:srgbClr val="888888"/>
                </a:solidFill>
                <a:latin typeface="Calibri"/>
                <a:ea typeface="Calibri"/>
                <a:cs typeface="Calibri"/>
                <a:sym typeface="Calibri"/>
              </a:rPr>
              <a:t>/1</a:t>
            </a:r>
            <a:r>
              <a:rPr lang="en-US" sz="1600"/>
              <a:t>9</a:t>
            </a:r>
          </a:p>
        </p:txBody>
      </p:sp>
      <p:pic>
        <p:nvPicPr>
          <p:cNvPr descr="with_reinforcement.png" id="164" name="Shape 164"/>
          <p:cNvPicPr preferRelativeResize="0"/>
          <p:nvPr/>
        </p:nvPicPr>
        <p:blipFill rotWithShape="1">
          <a:blip r:embed="rId3">
            <a:alphaModFix/>
          </a:blip>
          <a:srcRect b="0" l="0" r="0" t="15483"/>
          <a:stretch/>
        </p:blipFill>
        <p:spPr>
          <a:xfrm>
            <a:off x="1083875" y="1841701"/>
            <a:ext cx="6976225" cy="4879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