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19"/>
  </p:notesMasterIdLst>
  <p:sldIdLst>
    <p:sldId id="286" r:id="rId2"/>
    <p:sldId id="287" r:id="rId3"/>
    <p:sldId id="300" r:id="rId4"/>
    <p:sldId id="289" r:id="rId5"/>
    <p:sldId id="302" r:id="rId6"/>
    <p:sldId id="257" r:id="rId7"/>
    <p:sldId id="290" r:id="rId8"/>
    <p:sldId id="304" r:id="rId9"/>
    <p:sldId id="303" r:id="rId10"/>
    <p:sldId id="293" r:id="rId11"/>
    <p:sldId id="294" r:id="rId12"/>
    <p:sldId id="295" r:id="rId13"/>
    <p:sldId id="296" r:id="rId14"/>
    <p:sldId id="299" r:id="rId15"/>
    <p:sldId id="297" r:id="rId16"/>
    <p:sldId id="298" r:id="rId17"/>
    <p:sldId id="28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r" initials="Y" lastIdx="2" clrIdx="0">
    <p:extLst>
      <p:ext uri="{19B8F6BF-5375-455C-9EA6-DF929625EA0E}">
        <p15:presenceInfo xmlns:p15="http://schemas.microsoft.com/office/powerpoint/2012/main" userId="Y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3728" autoAdjust="0"/>
  </p:normalViewPr>
  <p:slideViewPr>
    <p:cSldViewPr>
      <p:cViewPr varScale="1">
        <p:scale>
          <a:sx n="105" d="100"/>
          <a:sy n="105" d="100"/>
        </p:scale>
        <p:origin x="16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771245-A1B1-4388-BC01-0A59FC757F77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C306EC-B7A5-48DD-9894-0312932A0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553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11B7-BF3E-49B1-AFFD-C98F500B3CB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032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0" baseline="0" dirty="0" smtClean="0">
                <a:solidFill>
                  <a:srgbClr val="FF0000"/>
                </a:solidFill>
              </a:rPr>
              <a:t>Так как две четверки двигателей, одна снизу, другая сверху, соответственно работают в разных узлах, это позволяет разбить задачу следующим образом: отдельно обеспечим возможность разгрузки маховиков и выдачи </a:t>
            </a:r>
            <a:r>
              <a:rPr lang="en-US" b="0" baseline="0" dirty="0" err="1" smtClean="0">
                <a:solidFill>
                  <a:srgbClr val="FF0000"/>
                </a:solidFill>
              </a:rPr>
              <a:t>dV</a:t>
            </a:r>
            <a:r>
              <a:rPr lang="en-US" b="0" baseline="0" dirty="0" smtClean="0">
                <a:solidFill>
                  <a:srgbClr val="FF0000"/>
                </a:solidFill>
              </a:rPr>
              <a:t> </a:t>
            </a:r>
            <a:r>
              <a:rPr lang="ru-RU" b="0" baseline="0" dirty="0" smtClean="0">
                <a:solidFill>
                  <a:srgbClr val="FF0000"/>
                </a:solidFill>
              </a:rPr>
              <a:t>для каждой из групп движков, а значит, после поломки одного двигателя, оставшаяся группа двигателей сможет справиться с поставленной задачей. В случае же штатной работы, будем использовать обе группы равномерно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820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117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694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343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60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038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67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998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033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383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383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930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683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618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228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306EC-B7A5-48DD-9894-0312932A034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228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3F84-4FE3-4ECE-BA0F-DE9C85F81DDE}" type="datetime1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5F49A-2F91-45E2-8269-080893757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B3281-F39B-4155-9CE1-68BCFFF9DE35}" type="datetime1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AA30C-C49F-4921-9E34-0859A11B0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17B85-A4F2-41C7-9AD4-4230F03E02B8}" type="datetime1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0641E-BB82-43EB-9BEF-3AF5AFB43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42D1B-1561-47E3-9C7C-B3646294EE9B}" type="datetime1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‹#›</a:t>
            </a:fld>
            <a:r>
              <a:rPr lang="en-US" dirty="0" smtClean="0"/>
              <a:t>/1</a:t>
            </a:r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EDA8E-8E2E-4CB4-8690-D73D50402047}" type="datetime1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2FD28-B467-4DF9-995C-E530EAA21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A9545-CA65-4362-BD8F-0E872E33E6DE}" type="datetime1">
              <a:rPr lang="ru-RU" smtClean="0"/>
              <a:t>20.11.2017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40C89-CAAF-4B97-8EE8-0D2EE8613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CF99-F2BE-42E1-8D2B-CB9972369E33}" type="datetime1">
              <a:rPr lang="ru-RU" smtClean="0"/>
              <a:t>20.11.2017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1599D-5695-4C48-8335-7E19CAD37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6004-3101-4EFE-81C9-5481545B2F9A}" type="datetime1">
              <a:rPr lang="ru-RU" smtClean="0"/>
              <a:t>20.11.2017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B3DF-548B-4411-8BE9-1B0D90BB4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C70B-A6C3-4833-9038-25144E17C069}" type="datetime1">
              <a:rPr lang="ru-RU" smtClean="0"/>
              <a:t>20.11.2017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7AEF5-2E0F-46F1-A390-CA50EE74D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EF28F-8701-4D9C-A10A-1AE0B463BC78}" type="datetime1">
              <a:rPr lang="ru-RU" smtClean="0"/>
              <a:t>20.11.2017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8FF6C-2AEB-45C9-BD4F-195328313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0F79-D647-42BE-B2E9-8D10EEF6D089}" type="datetime1">
              <a:rPr lang="ru-RU" smtClean="0"/>
              <a:t>20.11.2017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E68F9-83A2-4FCF-A5D7-0C1453388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9CFEA8-BF37-4074-A654-24C48DDCCD54}" type="datetime1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CC0AB6-885A-44D3-9F71-965D6BC7B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1.wmf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20.wmf"/><Relationship Id="rId10" Type="http://schemas.openxmlformats.org/officeDocument/2006/relationships/image" Target="../media/image22.w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2348880"/>
            <a:ext cx="8034089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900" b="1" dirty="0" smtClean="0">
                <a:latin typeface="Cambria" pitchFamily="18" charset="0"/>
                <a:cs typeface="Times New Roman" pitchFamily="18" charset="0"/>
              </a:rPr>
              <a:t>Оптимизация расположения двигателей коррекции для обеспечения разгрузки маховиков</a:t>
            </a:r>
            <a:endParaRPr lang="ru-RU" sz="4900" dirty="0" smtClean="0">
              <a:latin typeface="Cambria" pitchFamily="18" charset="0"/>
              <a:cs typeface="Times New Roman" pitchFamily="18" charset="0"/>
            </a:endParaRPr>
          </a:p>
          <a:p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187624" y="5456064"/>
            <a:ext cx="7572375" cy="1357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0000"/>
              </a:lnSpc>
            </a:pPr>
            <a:r>
              <a:rPr lang="ru-RU" sz="20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Охитина А.С.</a:t>
            </a:r>
          </a:p>
          <a:p>
            <a:pPr algn="r">
              <a:lnSpc>
                <a:spcPct val="90000"/>
              </a:lnSpc>
            </a:pPr>
            <a:r>
              <a:rPr lang="ru-RU" sz="20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Маштаков Я.В.</a:t>
            </a:r>
          </a:p>
          <a:p>
            <a:pPr algn="r">
              <a:lnSpc>
                <a:spcPct val="90000"/>
              </a:lnSpc>
            </a:pPr>
            <a:r>
              <a:rPr lang="ru-RU" sz="2000" i="1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Ткачёв С.С.</a:t>
            </a:r>
          </a:p>
        </p:txBody>
      </p:sp>
      <p:pic>
        <p:nvPicPr>
          <p:cNvPr id="6" name="Рисунок 5" descr="mfti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661539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3" descr="ipm-labe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760"/>
            <a:ext cx="1726443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39552" y="188640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ambria" pitchFamily="18" charset="0"/>
                <a:cs typeface="Times New Roman" pitchFamily="18" charset="0"/>
              </a:rPr>
              <a:t>60-я научная конференция МФТИ</a:t>
            </a:r>
            <a:br>
              <a:rPr lang="ru-RU" dirty="0" smtClean="0">
                <a:latin typeface="Cambria" pitchFamily="18" charset="0"/>
                <a:cs typeface="Times New Roman" pitchFamily="18" charset="0"/>
              </a:rPr>
            </a:br>
            <a:r>
              <a:rPr lang="ru-RU" dirty="0" smtClean="0">
                <a:latin typeface="Cambria" pitchFamily="18" charset="0"/>
                <a:cs typeface="Times New Roman" pitchFamily="18" charset="0"/>
              </a:rPr>
              <a:t>20 ноября 2017</a:t>
            </a:r>
            <a:r>
              <a:rPr lang="en-US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Cambria" pitchFamily="18" charset="0"/>
                <a:cs typeface="Times New Roman" pitchFamily="18" charset="0"/>
              </a:rPr>
              <a:t>года</a:t>
            </a:r>
          </a:p>
          <a:p>
            <a:pPr algn="ctr"/>
            <a:r>
              <a:rPr lang="ru-RU" dirty="0" smtClean="0">
                <a:latin typeface="Cambria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Cambria" pitchFamily="18" charset="0"/>
                <a:cs typeface="Times New Roman" pitchFamily="18" charset="0"/>
              </a:rPr>
            </a:br>
            <a:r>
              <a:rPr lang="ru-RU" sz="2200" dirty="0" smtClean="0">
                <a:latin typeface="Cambria" pitchFamily="18" charset="0"/>
                <a:cs typeface="Times New Roman" pitchFamily="18" charset="0"/>
              </a:rPr>
              <a:t>Актуальные проблемы фундаментальных </a:t>
            </a:r>
          </a:p>
          <a:p>
            <a:pPr algn="ctr"/>
            <a:r>
              <a:rPr lang="ru-RU" sz="2200" dirty="0" smtClean="0">
                <a:latin typeface="Cambria" pitchFamily="18" charset="0"/>
                <a:cs typeface="Times New Roman" pitchFamily="18" charset="0"/>
              </a:rPr>
              <a:t>и прикладных наук в современном информационном обществе</a:t>
            </a:r>
          </a:p>
          <a:p>
            <a:pPr algn="ctr"/>
            <a:endParaRPr lang="en-US" sz="1000" dirty="0" smtClean="0">
              <a:latin typeface="Cambria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latin typeface="Cambria" pitchFamily="18" charset="0"/>
                <a:cs typeface="Times New Roman" pitchFamily="18" charset="0"/>
              </a:rPr>
              <a:t>Динамика и управление движением космических аппаратов</a:t>
            </a:r>
            <a:endParaRPr lang="ru-RU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2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Подбор номинальных моментов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5328940" y="2561778"/>
          <a:ext cx="2411412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7" name="Equation" r:id="rId4" imgW="1180588" imgH="495085" progId="Equation.DSMT4">
                  <p:embed/>
                </p:oleObj>
              </mc:Choice>
              <mc:Fallback>
                <p:oleObj name="Equation" r:id="rId4" imgW="1180588" imgH="495085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8940" y="2561778"/>
                        <a:ext cx="2411412" cy="101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6"/>
          <p:cNvGraphicFramePr>
            <a:graphicFrameLocks noChangeAspect="1"/>
          </p:cNvGraphicFramePr>
          <p:nvPr/>
        </p:nvGraphicFramePr>
        <p:xfrm>
          <a:off x="3251200" y="3741738"/>
          <a:ext cx="5695950" cy="263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8" name="Equation" r:id="rId6" imgW="2793960" imgH="1295280" progId="Equation.DSMT4">
                  <p:embed/>
                </p:oleObj>
              </mc:Choice>
              <mc:Fallback>
                <p:oleObj name="Equation" r:id="rId6" imgW="2793960" imgH="12952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3741738"/>
                        <a:ext cx="5695950" cy="263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1" t="10396" r="46470" b="25966"/>
          <a:stretch/>
        </p:blipFill>
        <p:spPr>
          <a:xfrm>
            <a:off x="179512" y="3191967"/>
            <a:ext cx="3744416" cy="3528084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23528" y="1222881"/>
            <a:ext cx="8280920" cy="2062103"/>
            <a:chOff x="323528" y="1725776"/>
            <a:chExt cx="8280920" cy="2062103"/>
          </a:xfrm>
        </p:grpSpPr>
        <p:sp>
          <p:nvSpPr>
            <p:cNvPr id="12" name="TextBox 11"/>
            <p:cNvSpPr txBox="1"/>
            <p:nvPr/>
          </p:nvSpPr>
          <p:spPr>
            <a:xfrm>
              <a:off x="323528" y="1725776"/>
              <a:ext cx="828092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dirty="0" smtClean="0">
                  <a:latin typeface="Cambria" pitchFamily="18" charset="0"/>
                </a:rPr>
                <a:t>Рассмотрим только верхнюю четверку двигателей</a:t>
              </a:r>
            </a:p>
            <a:p>
              <a:endParaRPr lang="ru-RU" sz="2000" dirty="0" smtClean="0">
                <a:latin typeface="Cambria" pitchFamily="18" charset="0"/>
              </a:endParaRPr>
            </a:p>
            <a:p>
              <a:r>
                <a:rPr lang="ru-RU" sz="2200" dirty="0" smtClean="0">
                  <a:latin typeface="Cambria" pitchFamily="18" charset="0"/>
                </a:rPr>
                <a:t>Все двигатели одинаковые</a:t>
              </a:r>
              <a:r>
                <a:rPr lang="en-US" sz="2200" dirty="0" smtClean="0">
                  <a:latin typeface="Cambria" pitchFamily="18" charset="0"/>
                </a:rPr>
                <a:t> </a:t>
              </a:r>
              <a:r>
                <a:rPr lang="ru-RU" sz="2200" dirty="0" smtClean="0">
                  <a:latin typeface="Cambria" pitchFamily="18" charset="0"/>
                </a:rPr>
                <a:t>в смысле выдачи        ,  </a:t>
              </a:r>
            </a:p>
            <a:p>
              <a:r>
                <a:rPr lang="ru-RU" sz="2200" dirty="0" smtClean="0">
                  <a:latin typeface="Cambria" pitchFamily="18" charset="0"/>
                </a:rPr>
                <a:t>то есть </a:t>
              </a:r>
            </a:p>
            <a:p>
              <a:endParaRPr lang="ru-RU" sz="2000" dirty="0" smtClean="0">
                <a:latin typeface="Cambria" pitchFamily="18" charset="0"/>
              </a:endParaRPr>
            </a:p>
            <a:p>
              <a:r>
                <a:rPr lang="ru-RU" sz="2200" dirty="0" smtClean="0">
                  <a:latin typeface="Cambria" pitchFamily="18" charset="0"/>
                </a:rPr>
                <a:t>Суммарное время работы равно 1 часу:</a:t>
              </a:r>
            </a:p>
          </p:txBody>
        </p:sp>
        <p:graphicFrame>
          <p:nvGraphicFramePr>
            <p:cNvPr id="90116" name="Object 4"/>
            <p:cNvGraphicFramePr>
              <a:graphicFrameLocks noChangeAspect="1"/>
            </p:cNvGraphicFramePr>
            <p:nvPr/>
          </p:nvGraphicFramePr>
          <p:xfrm>
            <a:off x="1331640" y="2720851"/>
            <a:ext cx="3365500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49" name="Equation" r:id="rId9" imgW="1650960" imgH="241200" progId="Equation.DSMT4">
                    <p:embed/>
                  </p:oleObj>
                </mc:Choice>
                <mc:Fallback>
                  <p:oleObj name="Equation" r:id="rId9" imgW="1650960" imgH="241200" progId="Equation.DSMT4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1640" y="2720851"/>
                          <a:ext cx="3365500" cy="492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134" name="Object 22"/>
            <p:cNvGraphicFramePr>
              <a:graphicFrameLocks noChangeAspect="1"/>
            </p:cNvGraphicFramePr>
            <p:nvPr/>
          </p:nvGraphicFramePr>
          <p:xfrm>
            <a:off x="6073881" y="2420888"/>
            <a:ext cx="514343" cy="360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0150" name="Equation" r:id="rId11" imgW="253800" imgH="177480" progId="Equation.DSMT4">
                    <p:embed/>
                  </p:oleObj>
                </mc:Choice>
                <mc:Fallback>
                  <p:oleObj name="Equation" r:id="rId11" imgW="253800" imgH="177480" progId="Equation.DSMT4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3881" y="2420888"/>
                          <a:ext cx="514343" cy="3600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10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Безымянный3.png"/>
          <p:cNvPicPr>
            <a:picLocks noChangeAspect="1"/>
          </p:cNvPicPr>
          <p:nvPr/>
        </p:nvPicPr>
        <p:blipFill>
          <a:blip r:embed="rId3" cstate="print"/>
          <a:srcRect l="8546" t="4162" r="8307"/>
          <a:stretch>
            <a:fillRect/>
          </a:stretch>
        </p:blipFill>
        <p:spPr>
          <a:xfrm>
            <a:off x="4067944" y="1773328"/>
            <a:ext cx="5002754" cy="4608000"/>
          </a:xfrm>
          <a:prstGeom prst="rect">
            <a:avLst/>
          </a:prstGeom>
        </p:spPr>
      </p:pic>
      <p:pic>
        <p:nvPicPr>
          <p:cNvPr id="19" name="Рисунок 18" descr="тетраэдр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124744"/>
            <a:ext cx="4269996" cy="4572000"/>
          </a:xfrm>
          <a:prstGeom prst="rect">
            <a:avLst/>
          </a:prstGeom>
        </p:spPr>
      </p:pic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Подбор номинальных моментов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11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Подбор номинальных моментов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4209" name="Object 1"/>
          <p:cNvGraphicFramePr>
            <a:graphicFrameLocks noChangeAspect="1"/>
          </p:cNvGraphicFramePr>
          <p:nvPr/>
        </p:nvGraphicFramePr>
        <p:xfrm>
          <a:off x="920750" y="2344738"/>
          <a:ext cx="2311400" cy="197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6" name="Equation" r:id="rId4" imgW="1384200" imgH="1180800" progId="Equation.DSMT4">
                  <p:embed/>
                </p:oleObj>
              </mc:Choice>
              <mc:Fallback>
                <p:oleObj name="Equation" r:id="rId4" imgW="1384200" imgH="11808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2344738"/>
                        <a:ext cx="2311400" cy="197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1412776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Необходимые и достаточные условия попадания начала координат строго внутрь тетраэдра</a:t>
            </a:r>
            <a:endParaRPr lang="ru-RU" sz="2000" dirty="0">
              <a:latin typeface="Cambria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67547" y="4567187"/>
            <a:ext cx="8352925" cy="1454201"/>
            <a:chOff x="467544" y="4586352"/>
            <a:chExt cx="7992888" cy="1454201"/>
          </a:xfrm>
        </p:grpSpPr>
        <p:sp>
          <p:nvSpPr>
            <p:cNvPr id="9" name="TextBox 8"/>
            <p:cNvSpPr txBox="1"/>
            <p:nvPr/>
          </p:nvSpPr>
          <p:spPr>
            <a:xfrm>
              <a:off x="467544" y="4586352"/>
              <a:ext cx="79928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000" dirty="0" smtClean="0">
                  <a:latin typeface="Cambria" pitchFamily="18" charset="0"/>
                </a:rPr>
                <a:t>Это выполняется для любых отклонений   , если аналогичные неравенства выполнены для</a:t>
              </a:r>
              <a:r>
                <a:rPr lang="en-US" sz="2000" dirty="0" smtClean="0">
                  <a:latin typeface="Cambria" pitchFamily="18" charset="0"/>
                </a:rPr>
                <a:t>    </a:t>
              </a:r>
              <a:r>
                <a:rPr lang="ru-RU" sz="2000" dirty="0" smtClean="0">
                  <a:latin typeface="Cambria" pitchFamily="18" charset="0"/>
                </a:rPr>
                <a:t>,</a:t>
              </a:r>
              <a:r>
                <a:rPr lang="en-US" sz="2000" dirty="0" smtClean="0">
                  <a:latin typeface="Cambria" pitchFamily="18" charset="0"/>
                </a:rPr>
                <a:t> </a:t>
              </a:r>
              <a:r>
                <a:rPr lang="ru-RU" sz="2000" dirty="0" smtClean="0">
                  <a:latin typeface="Cambria" pitchFamily="18" charset="0"/>
                </a:rPr>
                <a:t>а</a:t>
              </a:r>
              <a:r>
                <a:rPr lang="en-US" sz="2000" dirty="0" smtClean="0">
                  <a:latin typeface="Cambria" pitchFamily="18" charset="0"/>
                </a:rPr>
                <a:t> </a:t>
              </a:r>
              <a:r>
                <a:rPr lang="ru-RU" sz="2000" dirty="0" smtClean="0">
                  <a:latin typeface="Cambria" pitchFamily="18" charset="0"/>
                </a:rPr>
                <a:t>для всех возможных реализаций          выполнено, что</a:t>
              </a:r>
              <a:endParaRPr lang="en-US" sz="2000" dirty="0" smtClean="0">
                <a:latin typeface="Cambria" pitchFamily="18" charset="0"/>
              </a:endParaRPr>
            </a:p>
          </p:txBody>
        </p:sp>
        <p:graphicFrame>
          <p:nvGraphicFramePr>
            <p:cNvPr id="94211" name="Object 3"/>
            <p:cNvGraphicFramePr>
              <a:graphicFrameLocks noChangeAspect="1"/>
            </p:cNvGraphicFramePr>
            <p:nvPr/>
          </p:nvGraphicFramePr>
          <p:xfrm>
            <a:off x="5566454" y="4627305"/>
            <a:ext cx="488950" cy="319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47" name="Equation" r:id="rId6" imgW="291973" imgH="190417" progId="Equation.DSMT4">
                    <p:embed/>
                  </p:oleObj>
                </mc:Choice>
                <mc:Fallback>
                  <p:oleObj name="Equation" r:id="rId6" imgW="291973" imgH="190417" progId="Equation.DSMT4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6454" y="4627305"/>
                          <a:ext cx="488950" cy="319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212" name="Object 4"/>
            <p:cNvGraphicFramePr>
              <a:graphicFrameLocks noChangeAspect="1"/>
            </p:cNvGraphicFramePr>
            <p:nvPr/>
          </p:nvGraphicFramePr>
          <p:xfrm>
            <a:off x="560943" y="5594465"/>
            <a:ext cx="6532017" cy="44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48" name="Equation" r:id="rId8" imgW="3886200" imgH="266400" progId="Equation.DSMT4">
                    <p:embed/>
                  </p:oleObj>
                </mc:Choice>
                <mc:Fallback>
                  <p:oleObj name="Equation" r:id="rId8" imgW="3886200" imgH="266400" progId="Equation.DSMT4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943" y="5594465"/>
                          <a:ext cx="6532017" cy="446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213" name="Object 5"/>
            <p:cNvGraphicFramePr>
              <a:graphicFrameLocks noChangeAspect="1"/>
            </p:cNvGraphicFramePr>
            <p:nvPr/>
          </p:nvGraphicFramePr>
          <p:xfrm>
            <a:off x="3843848" y="4903207"/>
            <a:ext cx="382587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49" name="Equation" r:id="rId10" imgW="228600" imgH="241300" progId="Equation.DSMT4">
                    <p:embed/>
                  </p:oleObj>
                </mc:Choice>
                <mc:Fallback>
                  <p:oleObj name="Equation" r:id="rId10" imgW="228600" imgH="241300" progId="Equation.DSMT4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3848" y="4903207"/>
                          <a:ext cx="382587" cy="4032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12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66775" y="2273460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Cambria" pitchFamily="18" charset="0"/>
              </a:rPr>
              <a:t>«хорошая» ситуация</a:t>
            </a:r>
            <a:endParaRPr lang="ru-RU" sz="2200" dirty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4965473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Cambria" pitchFamily="18" charset="0"/>
              </a:rPr>
              <a:t>«плохая» ситуация</a:t>
            </a:r>
            <a:endParaRPr lang="ru-RU" sz="2200" dirty="0">
              <a:latin typeface="Cambria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657" y="620688"/>
            <a:ext cx="5742831" cy="3240000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07504" y="-243408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latin typeface="Cambria" pitchFamily="18" charset="0"/>
                <a:cs typeface="Times New Roman" pitchFamily="18" charset="0"/>
              </a:rPr>
              <a:t>Геометрическая интерпретация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13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  <p:pic>
        <p:nvPicPr>
          <p:cNvPr id="11" name="Рисунок 10" descr="bad 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3789360"/>
            <a:ext cx="5770176" cy="28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пример 4 двиг 1-4 2.png"/>
          <p:cNvPicPr>
            <a:picLocks noChangeAspect="1"/>
          </p:cNvPicPr>
          <p:nvPr/>
        </p:nvPicPr>
        <p:blipFill>
          <a:blip r:embed="rId4" cstate="print"/>
          <a:srcRect t="2000"/>
          <a:stretch>
            <a:fillRect/>
          </a:stretch>
        </p:blipFill>
        <p:spPr>
          <a:xfrm>
            <a:off x="251520" y="332656"/>
            <a:ext cx="3140984" cy="3527992"/>
          </a:xfrm>
          <a:prstGeom prst="rect">
            <a:avLst/>
          </a:prstGeom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90872" y="-243408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Пример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Рисунок 10" descr="пример 4 двиг2.png"/>
          <p:cNvPicPr>
            <a:picLocks noChangeAspect="1"/>
          </p:cNvPicPr>
          <p:nvPr/>
        </p:nvPicPr>
        <p:blipFill>
          <a:blip r:embed="rId5" cstate="print"/>
          <a:srcRect t="3989" b="6001"/>
          <a:stretch>
            <a:fillRect/>
          </a:stretch>
        </p:blipFill>
        <p:spPr>
          <a:xfrm>
            <a:off x="0" y="3645024"/>
            <a:ext cx="3586651" cy="3168000"/>
          </a:xfrm>
          <a:prstGeom prst="rect">
            <a:avLst/>
          </a:prstGeom>
        </p:spPr>
      </p:pic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3640217" y="1268760"/>
          <a:ext cx="5180255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8" name="Equation" r:id="rId6" imgW="3124200" imgH="1422400" progId="Equation.DSMT4">
                  <p:embed/>
                </p:oleObj>
              </mc:Choice>
              <mc:Fallback>
                <p:oleObj name="Equation" r:id="rId6" imgW="3124200" imgH="1422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0217" y="1268760"/>
                        <a:ext cx="5180255" cy="2376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5580112" y="5373216"/>
          <a:ext cx="126291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9" name="Equation" r:id="rId8" imgW="710891" imgH="253890" progId="Equation.DSMT4">
                  <p:embed/>
                </p:oleObj>
              </mc:Choice>
              <mc:Fallback>
                <p:oleObj name="Equation" r:id="rId8" imgW="710891" imgH="25389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5373216"/>
                        <a:ext cx="126291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779912" y="4069521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ambria" pitchFamily="18" charset="0"/>
              </a:rPr>
              <a:t>Начало координат при всех возможных возмущениях принадлежит выпуклой оболочке векторов, если 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14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Установка двигателей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4209" name="Object 1"/>
          <p:cNvGraphicFramePr>
            <a:graphicFrameLocks noChangeAspect="1"/>
          </p:cNvGraphicFramePr>
          <p:nvPr/>
        </p:nvGraphicFramePr>
        <p:xfrm>
          <a:off x="781050" y="2006600"/>
          <a:ext cx="2206625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7" name="Equation" r:id="rId4" imgW="1320480" imgH="1358640" progId="Equation.DSMT4">
                  <p:embed/>
                </p:oleObj>
              </mc:Choice>
              <mc:Fallback>
                <p:oleObj name="Equation" r:id="rId4" imgW="1320480" imgH="1358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2006600"/>
                        <a:ext cx="2206625" cy="227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980728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Получили некоторую четверку</a:t>
            </a:r>
            <a:endParaRPr lang="en-US" sz="2000" dirty="0" smtClean="0">
              <a:latin typeface="Cambria" pitchFamily="18" charset="0"/>
            </a:endParaRPr>
          </a:p>
          <a:p>
            <a:r>
              <a:rPr lang="ru-RU" sz="2000" dirty="0" smtClean="0">
                <a:latin typeface="Cambria" pitchFamily="18" charset="0"/>
              </a:rPr>
              <a:t>Находим для каждого двигателя расположение, то есть</a:t>
            </a:r>
            <a:endParaRPr lang="en-US" sz="2000" dirty="0" smtClean="0">
              <a:latin typeface="Cambria" pitchFamily="18" charset="0"/>
            </a:endParaRPr>
          </a:p>
          <a:p>
            <a:r>
              <a:rPr lang="ru-RU" sz="2000" dirty="0" smtClean="0">
                <a:latin typeface="Cambria" pitchFamily="18" charset="0"/>
              </a:rPr>
              <a:t>  </a:t>
            </a:r>
            <a:endParaRPr lang="ru-RU" sz="2000" dirty="0">
              <a:latin typeface="Cambria" pitchFamily="18" charset="0"/>
            </a:endParaRPr>
          </a:p>
        </p:txBody>
      </p:sp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4108450" y="1008063"/>
          <a:ext cx="18446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8" name="Equation" r:id="rId6" imgW="1104840" imgH="241200" progId="Equation.DSMT4">
                  <p:embed/>
                </p:oleObj>
              </mc:Choice>
              <mc:Fallback>
                <p:oleObj name="Equation" r:id="rId6" imgW="1104840" imgH="241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1008063"/>
                        <a:ext cx="1844675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6876256" y="1295995"/>
          <a:ext cx="57308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9" name="Equation" r:id="rId8" imgW="342751" imgH="241195" progId="Equation.DSMT4">
                  <p:embed/>
                </p:oleObj>
              </mc:Choice>
              <mc:Fallback>
                <p:oleObj name="Equation" r:id="rId8" imgW="342751" imgH="241195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1295995"/>
                        <a:ext cx="573087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23528" y="4625841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Cambria" pitchFamily="18" charset="0"/>
              </a:rPr>
              <a:t>Система из 3 уравнений с 3 связями и 6 неизвестными</a:t>
            </a:r>
          </a:p>
          <a:p>
            <a:pPr algn="just"/>
            <a:endParaRPr lang="ru-RU" sz="2000" dirty="0" smtClean="0">
              <a:latin typeface="Cambria" pitchFamily="18" charset="0"/>
            </a:endParaRPr>
          </a:p>
          <a:p>
            <a:pPr algn="just"/>
            <a:r>
              <a:rPr lang="ru-RU" sz="2000" dirty="0" smtClean="0">
                <a:latin typeface="Cambria" pitchFamily="18" charset="0"/>
              </a:rPr>
              <a:t>Система совместна и имеет </a:t>
            </a:r>
            <a:r>
              <a:rPr lang="ru-RU" sz="2000" b="1" dirty="0" smtClean="0">
                <a:latin typeface="Cambria" pitchFamily="18" charset="0"/>
              </a:rPr>
              <a:t>два</a:t>
            </a:r>
            <a:r>
              <a:rPr lang="ru-RU" sz="2000" dirty="0" smtClean="0">
                <a:latin typeface="Cambria" pitchFamily="18" charset="0"/>
              </a:rPr>
              <a:t> симметричных (относительно </a:t>
            </a:r>
            <a:r>
              <a:rPr lang="en-US" sz="2000" i="1" dirty="0" smtClean="0">
                <a:latin typeface="Cambria" pitchFamily="18" charset="0"/>
              </a:rPr>
              <a:t>Oz</a:t>
            </a:r>
            <a:r>
              <a:rPr lang="en-US" sz="2000" dirty="0" smtClean="0">
                <a:latin typeface="Cambria" pitchFamily="18" charset="0"/>
              </a:rPr>
              <a:t>)</a:t>
            </a:r>
            <a:r>
              <a:rPr lang="ru-RU" sz="2000" dirty="0" smtClean="0">
                <a:latin typeface="Cambria" pitchFamily="18" charset="0"/>
              </a:rPr>
              <a:t>  </a:t>
            </a:r>
            <a:r>
              <a:rPr lang="ru-RU" sz="2000" b="1" dirty="0" smtClean="0">
                <a:latin typeface="Cambria" pitchFamily="18" charset="0"/>
              </a:rPr>
              <a:t>решения</a:t>
            </a:r>
            <a:r>
              <a:rPr lang="ru-RU" sz="2000" dirty="0" smtClean="0">
                <a:latin typeface="Cambria" pitchFamily="18" charset="0"/>
              </a:rPr>
              <a:t>    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15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Распределение времени работы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42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251968"/>
              </p:ext>
            </p:extLst>
          </p:nvPr>
        </p:nvGraphicFramePr>
        <p:xfrm>
          <a:off x="971600" y="2565400"/>
          <a:ext cx="3394075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3" name="Equation" r:id="rId4" imgW="2031840" imgH="1117440" progId="Equation.DSMT4">
                  <p:embed/>
                </p:oleObj>
              </mc:Choice>
              <mc:Fallback>
                <p:oleObj name="Equation" r:id="rId4" imgW="2031840" imgH="11174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565400"/>
                        <a:ext cx="3394075" cy="187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1412776"/>
            <a:ext cx="813690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ambria" pitchFamily="18" charset="0"/>
              </a:rPr>
              <a:t>После расстановки двигателей, а в дальнейшем и запуска аппарата, получаем уже конкретную реализацию, то есть</a:t>
            </a:r>
            <a:endParaRPr lang="en-US" sz="2000" dirty="0" smtClean="0">
              <a:latin typeface="Cambria" pitchFamily="18" charset="0"/>
            </a:endParaRPr>
          </a:p>
          <a:p>
            <a:pPr algn="just"/>
            <a:endParaRPr lang="en-US" sz="500" dirty="0" smtClean="0">
              <a:latin typeface="Cambria" pitchFamily="18" charset="0"/>
            </a:endParaRPr>
          </a:p>
          <a:p>
            <a:pPr algn="just"/>
            <a:r>
              <a:rPr lang="ru-RU" sz="2000" dirty="0" smtClean="0">
                <a:latin typeface="Cambria" pitchFamily="18" charset="0"/>
              </a:rPr>
              <a:t>Найдем время работы каждого двигателя из следующей системы: </a:t>
            </a:r>
            <a:endParaRPr lang="en-US" sz="2000" dirty="0" smtClean="0">
              <a:latin typeface="Cambr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4077072"/>
            <a:ext cx="842493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Система из 3 неравенств с 1 связью и 4 неизвестными</a:t>
            </a:r>
          </a:p>
          <a:p>
            <a:endParaRPr lang="ru-RU" sz="500" dirty="0" smtClean="0">
              <a:latin typeface="Cambria" pitchFamily="18" charset="0"/>
            </a:endParaRPr>
          </a:p>
          <a:p>
            <a:r>
              <a:rPr lang="ru-RU" sz="2000" dirty="0" smtClean="0">
                <a:latin typeface="Cambria" pitchFamily="18" charset="0"/>
              </a:rPr>
              <a:t>Решение имеет следующий вид:</a:t>
            </a:r>
          </a:p>
        </p:txBody>
      </p:sp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5962650" y="1773238"/>
          <a:ext cx="15811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4" name="Equation" r:id="rId6" imgW="1002865" imgH="228501" progId="Equation.DSMT4">
                  <p:embed/>
                </p:oleObj>
              </mc:Choice>
              <mc:Fallback>
                <p:oleObj name="Equation" r:id="rId6" imgW="1002865" imgH="228501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1773238"/>
                        <a:ext cx="158115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591020"/>
              </p:ext>
            </p:extLst>
          </p:nvPr>
        </p:nvGraphicFramePr>
        <p:xfrm>
          <a:off x="971996" y="4878536"/>
          <a:ext cx="3455988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5" name="Equation" r:id="rId8" imgW="2070100" imgH="939800" progId="Equation.DSMT4">
                  <p:embed/>
                </p:oleObj>
              </mc:Choice>
              <mc:Fallback>
                <p:oleObj name="Equation" r:id="rId8" imgW="2070100" imgH="9398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996" y="4878536"/>
                        <a:ext cx="3455988" cy="157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16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922114"/>
          </a:xfrm>
        </p:spPr>
        <p:txBody>
          <a:bodyPr/>
          <a:lstStyle/>
          <a:p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Заключение</a:t>
            </a:r>
            <a:endParaRPr lang="ru-RU" b="1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688632"/>
          </a:xfrm>
        </p:spPr>
        <p:txBody>
          <a:bodyPr/>
          <a:lstStyle/>
          <a:p>
            <a:pPr algn="just"/>
            <a:r>
              <a:rPr lang="ru-RU" sz="2000" b="1" dirty="0" smtClean="0">
                <a:latin typeface="Cambria" pitchFamily="18" charset="0"/>
                <a:cs typeface="Times New Roman" pitchFamily="18" charset="0"/>
              </a:rPr>
              <a:t>Получена</a:t>
            </a:r>
            <a:r>
              <a:rPr lang="en-US" sz="20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Cambria" pitchFamily="18" charset="0"/>
                <a:cs typeface="Times New Roman" pitchFamily="18" charset="0"/>
              </a:rPr>
              <a:t>геометрическая интерпретация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, наглядно описывающая требования к расположению векторов моментов сил, создаваемых двигателями коррекции</a:t>
            </a:r>
            <a:endParaRPr lang="en-US" sz="2000" dirty="0" smtClean="0">
              <a:latin typeface="Cambria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Cambria" pitchFamily="18" charset="0"/>
                <a:cs typeface="Times New Roman" pitchFamily="18" charset="0"/>
              </a:rPr>
              <a:t>Предложен способ получения 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такой</a:t>
            </a:r>
            <a:r>
              <a:rPr lang="ru-RU" sz="2000" b="1" dirty="0" smtClean="0">
                <a:latin typeface="Cambria" pitchFamily="18" charset="0"/>
                <a:cs typeface="Times New Roman" pitchFamily="18" charset="0"/>
              </a:rPr>
              <a:t> расстановки двигателей, 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при которой </a:t>
            </a:r>
            <a:r>
              <a:rPr lang="ru-RU" sz="2000" b="1" dirty="0" smtClean="0">
                <a:latin typeface="Cambria" pitchFamily="18" charset="0"/>
                <a:cs typeface="Times New Roman" pitchFamily="18" charset="0"/>
              </a:rPr>
              <a:t>гарантируется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 выдача требуемого изменения скорости аппарата и разгрузка маховиков при заданных отклонениях</a:t>
            </a:r>
          </a:p>
          <a:p>
            <a:pPr algn="just"/>
            <a:r>
              <a:rPr lang="ru-RU" sz="2000" b="1" dirty="0" smtClean="0">
                <a:latin typeface="Cambria" pitchFamily="18" charset="0"/>
                <a:cs typeface="Times New Roman" pitchFamily="18" charset="0"/>
              </a:rPr>
              <a:t>Найдена область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 возможных </a:t>
            </a:r>
            <a:r>
              <a:rPr lang="ru-RU" sz="2000" b="1" dirty="0" smtClean="0">
                <a:latin typeface="Cambria" pitchFamily="18" charset="0"/>
                <a:cs typeface="Times New Roman" pitchFamily="18" charset="0"/>
              </a:rPr>
              <a:t>времен работы двигателей</a:t>
            </a: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, удовлетворяющая условиям задачи</a:t>
            </a:r>
          </a:p>
          <a:p>
            <a:pPr algn="just"/>
            <a:endParaRPr lang="ru-RU" sz="2000" dirty="0" smtClean="0">
              <a:latin typeface="Cambria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Cambria" pitchFamily="18" charset="0"/>
                <a:cs typeface="Times New Roman" pitchFamily="18" charset="0"/>
              </a:rPr>
              <a:t>В дальнейшей работе планируется</a:t>
            </a:r>
          </a:p>
          <a:p>
            <a:pPr algn="just"/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найти такие времена работы двигателей, при которых горизонтальная компонента скорости обращается в нуль,</a:t>
            </a:r>
          </a:p>
          <a:p>
            <a:pPr algn="just"/>
            <a:r>
              <a:rPr lang="ru-RU" sz="2000" dirty="0" smtClean="0">
                <a:latin typeface="Cambria" pitchFamily="18" charset="0"/>
                <a:cs typeface="Times New Roman" pitchFamily="18" charset="0"/>
              </a:rPr>
              <a:t>рассмотреть случай, когда проекции осей двигателей на вертикальную ось не равны между собой</a:t>
            </a:r>
          </a:p>
          <a:p>
            <a:pPr algn="just">
              <a:buNone/>
            </a:pPr>
            <a:endParaRPr lang="ru-RU" sz="1600" dirty="0" smtClean="0">
              <a:latin typeface="Cambria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i="1" dirty="0" smtClean="0">
                <a:latin typeface="Cambria" pitchFamily="18" charset="0"/>
                <a:cs typeface="Times New Roman" pitchFamily="18" charset="0"/>
              </a:rPr>
              <a:t>Работа выполнена при поддержке гранта РНФ №17-71-20117</a:t>
            </a:r>
          </a:p>
          <a:p>
            <a:pPr algn="just"/>
            <a:endParaRPr lang="ru-RU" sz="1600" dirty="0" smtClean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17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Содержание</a:t>
            </a:r>
            <a:endParaRPr lang="ru-RU" b="1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36504"/>
          </a:xfrm>
        </p:spPr>
        <p:txBody>
          <a:bodyPr/>
          <a:lstStyle/>
          <a:p>
            <a:r>
              <a:rPr lang="ru-RU" dirty="0" smtClean="0">
                <a:latin typeface="Cambria" pitchFamily="18" charset="0"/>
                <a:cs typeface="Times New Roman" pitchFamily="18" charset="0"/>
              </a:rPr>
              <a:t>Введение</a:t>
            </a:r>
          </a:p>
          <a:p>
            <a:r>
              <a:rPr lang="ru-RU" dirty="0" smtClean="0">
                <a:latin typeface="Cambria" pitchFamily="18" charset="0"/>
                <a:cs typeface="Times New Roman" pitchFamily="18" charset="0"/>
              </a:rPr>
              <a:t>Постановка задачи</a:t>
            </a:r>
          </a:p>
          <a:p>
            <a:r>
              <a:rPr lang="ru-RU" dirty="0" smtClean="0">
                <a:latin typeface="Cambria" pitchFamily="18" charset="0"/>
                <a:cs typeface="Times New Roman" pitchFamily="18" charset="0"/>
              </a:rPr>
              <a:t>Подбор номинальных моментов</a:t>
            </a:r>
          </a:p>
          <a:p>
            <a:r>
              <a:rPr lang="ru-RU" dirty="0" smtClean="0">
                <a:latin typeface="Cambria" pitchFamily="18" charset="0"/>
                <a:cs typeface="Times New Roman" pitchFamily="18" charset="0"/>
              </a:rPr>
              <a:t>Пример</a:t>
            </a:r>
          </a:p>
          <a:p>
            <a:r>
              <a:rPr lang="ru-RU" dirty="0" smtClean="0">
                <a:latin typeface="Cambria" pitchFamily="18" charset="0"/>
                <a:cs typeface="Times New Roman" pitchFamily="18" charset="0"/>
              </a:rPr>
              <a:t>Установка двигателей</a:t>
            </a:r>
          </a:p>
          <a:p>
            <a:r>
              <a:rPr lang="ru-RU" dirty="0" smtClean="0">
                <a:latin typeface="Cambria" pitchFamily="18" charset="0"/>
                <a:cs typeface="Times New Roman" pitchFamily="18" charset="0"/>
              </a:rPr>
              <a:t>Распределение времени работы</a:t>
            </a:r>
          </a:p>
          <a:p>
            <a:r>
              <a:rPr lang="ru-RU" dirty="0" smtClean="0">
                <a:latin typeface="Cambria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2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наклонение орбиты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216" y="1340768"/>
            <a:ext cx="6181464" cy="396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Введение</a:t>
            </a:r>
            <a:endParaRPr lang="ru-RU" b="1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8820472" cy="2304256"/>
          </a:xfrm>
        </p:spPr>
        <p:txBody>
          <a:bodyPr/>
          <a:lstStyle/>
          <a:p>
            <a:pPr lvl="0" algn="just">
              <a:buNone/>
            </a:pPr>
            <a:r>
              <a:rPr lang="ru-RU" sz="2400" b="1" dirty="0" smtClean="0">
                <a:latin typeface="Cambria" pitchFamily="18" charset="0"/>
              </a:rPr>
              <a:t>Спутник на геостационарной орбите:</a:t>
            </a:r>
          </a:p>
          <a:p>
            <a:pPr lvl="0" algn="just"/>
            <a:r>
              <a:rPr lang="ru-RU" sz="2400" dirty="0" smtClean="0">
                <a:latin typeface="Cambria" pitchFamily="18" charset="0"/>
              </a:rPr>
              <a:t>связь</a:t>
            </a:r>
          </a:p>
          <a:p>
            <a:pPr lvl="0" algn="just"/>
            <a:r>
              <a:rPr lang="ru-RU" sz="2400" dirty="0" smtClean="0">
                <a:latin typeface="Cambria" pitchFamily="18" charset="0"/>
              </a:rPr>
              <a:t>телевидение</a:t>
            </a:r>
          </a:p>
          <a:p>
            <a:pPr lvl="0" algn="just"/>
            <a:r>
              <a:rPr lang="ru-RU" sz="2400" dirty="0" smtClean="0">
                <a:latin typeface="Cambria" pitchFamily="18" charset="0"/>
              </a:rPr>
              <a:t>прогноз погоды</a:t>
            </a:r>
            <a:endParaRPr lang="ru-RU" sz="2400" b="1" dirty="0" smtClean="0">
              <a:latin typeface="Cambria" pitchFamily="18" charset="0"/>
            </a:endParaRPr>
          </a:p>
          <a:p>
            <a:pPr lvl="0" algn="just">
              <a:buNone/>
            </a:pPr>
            <a:endParaRPr lang="ru-RU" sz="2400" dirty="0" smtClean="0">
              <a:latin typeface="Cambria" pitchFamily="18" charset="0"/>
            </a:endParaRPr>
          </a:p>
          <a:p>
            <a:pPr lvl="0" algn="just">
              <a:buNone/>
            </a:pPr>
            <a:endParaRPr lang="ru-RU" sz="2400" dirty="0" smtClean="0">
              <a:latin typeface="Cambria" pitchFamily="18" charset="0"/>
            </a:endParaRPr>
          </a:p>
          <a:p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253007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ru-RU" sz="2400" b="1" dirty="0" smtClean="0">
                <a:latin typeface="Cambria" pitchFamily="18" charset="0"/>
              </a:rPr>
              <a:t>Орбита спутника меняет наклонение</a:t>
            </a:r>
            <a:r>
              <a:rPr lang="ru-RU" sz="2400" dirty="0" smtClean="0">
                <a:latin typeface="Cambria" pitchFamily="18" charset="0"/>
              </a:rPr>
              <a:t> под действием внешних возмущений, например, влияния Луны и Солнца, а также нецентральности поля Земли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3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один двигатель ид.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372200" y="1556792"/>
            <a:ext cx="2487274" cy="3420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820472" cy="5400600"/>
          </a:xfrm>
        </p:spPr>
        <p:txBody>
          <a:bodyPr/>
          <a:lstStyle/>
          <a:p>
            <a:pPr lvl="0" algn="just">
              <a:buNone/>
            </a:pPr>
            <a:r>
              <a:rPr lang="ru-RU" sz="2400" b="1" dirty="0" smtClean="0">
                <a:latin typeface="Cambria" pitchFamily="18" charset="0"/>
              </a:rPr>
              <a:t>	Для поддержания орбиты </a:t>
            </a:r>
            <a:r>
              <a:rPr lang="ru-RU" sz="2400" dirty="0" smtClean="0">
                <a:latin typeface="Cambria" pitchFamily="18" charset="0"/>
              </a:rPr>
              <a:t>используются реактивные двигатели (двигатели коррекции)</a:t>
            </a:r>
          </a:p>
          <a:p>
            <a:pPr algn="just">
              <a:buNone/>
            </a:pPr>
            <a:r>
              <a:rPr lang="ru-RU" sz="2400" dirty="0" smtClean="0">
                <a:latin typeface="Cambria" pitchFamily="18" charset="0"/>
              </a:rPr>
              <a:t>	Момент сил тяги двигателя</a:t>
            </a:r>
          </a:p>
          <a:p>
            <a:pPr algn="just">
              <a:buNone/>
            </a:pPr>
            <a:r>
              <a:rPr lang="ru-RU" sz="2400" dirty="0" smtClean="0">
                <a:latin typeface="Cambria" pitchFamily="18" charset="0"/>
              </a:rPr>
              <a:t>		  – точка крепления двигателя </a:t>
            </a:r>
          </a:p>
          <a:p>
            <a:pPr algn="just">
              <a:buNone/>
            </a:pPr>
            <a:r>
              <a:rPr lang="ru-RU" sz="2400" dirty="0" smtClean="0">
                <a:latin typeface="Cambria" pitchFamily="18" charset="0"/>
              </a:rPr>
              <a:t>		     (точка приложения тяги),</a:t>
            </a:r>
          </a:p>
          <a:p>
            <a:pPr algn="just">
              <a:buNone/>
            </a:pPr>
            <a:r>
              <a:rPr lang="ru-RU" sz="2400" dirty="0" smtClean="0">
                <a:latin typeface="Cambria" pitchFamily="18" charset="0"/>
              </a:rPr>
              <a:t>	 	  – положение центра масс,</a:t>
            </a:r>
          </a:p>
          <a:p>
            <a:pPr algn="just">
              <a:buNone/>
            </a:pPr>
            <a:r>
              <a:rPr lang="ru-RU" sz="2400" dirty="0" smtClean="0">
                <a:latin typeface="Cambria" pitchFamily="18" charset="0"/>
              </a:rPr>
              <a:t>	 	  – орт направления тяги двигателя,</a:t>
            </a:r>
          </a:p>
          <a:p>
            <a:pPr algn="just">
              <a:buNone/>
            </a:pPr>
            <a:r>
              <a:rPr lang="ru-RU" sz="2400" dirty="0" smtClean="0">
                <a:latin typeface="Cambria" pitchFamily="18" charset="0"/>
              </a:rPr>
              <a:t>	 	  – величина тяги.</a:t>
            </a:r>
          </a:p>
          <a:p>
            <a:pPr algn="just">
              <a:buNone/>
            </a:pPr>
            <a:r>
              <a:rPr lang="ru-RU" sz="1200" dirty="0" smtClean="0">
                <a:latin typeface="Cambria" pitchFamily="18" charset="0"/>
              </a:rPr>
              <a:t>	</a:t>
            </a:r>
          </a:p>
          <a:p>
            <a:pPr algn="just">
              <a:buNone/>
            </a:pPr>
            <a:r>
              <a:rPr lang="ru-RU" sz="2400" dirty="0" smtClean="0">
                <a:latin typeface="Cambria" pitchFamily="18" charset="0"/>
              </a:rPr>
              <a:t>	В реальности</a:t>
            </a:r>
          </a:p>
          <a:p>
            <a:pPr algn="just">
              <a:buNone/>
            </a:pPr>
            <a:endParaRPr lang="ru-RU" sz="1200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Cambria" pitchFamily="18" charset="0"/>
              </a:rPr>
              <a:t>	Двигатели будут</a:t>
            </a:r>
            <a:r>
              <a:rPr lang="ru-RU" sz="2400" b="1" dirty="0" smtClean="0">
                <a:latin typeface="Cambria" pitchFamily="18" charset="0"/>
              </a:rPr>
              <a:t> создавать дополнительные моменты сил</a:t>
            </a:r>
            <a:r>
              <a:rPr lang="ru-RU" sz="2400" dirty="0" smtClean="0">
                <a:latin typeface="Cambria" pitchFamily="18" charset="0"/>
              </a:rPr>
              <a:t>, то есть влиять на угловое движение, помимо орбитального</a:t>
            </a:r>
          </a:p>
          <a:p>
            <a:pPr lvl="0" algn="just"/>
            <a:endParaRPr lang="ru-RU" sz="2400" dirty="0" smtClean="0">
              <a:latin typeface="Cambria" pitchFamily="18" charset="0"/>
            </a:endParaRPr>
          </a:p>
          <a:p>
            <a:pPr lvl="0" algn="just">
              <a:buNone/>
            </a:pPr>
            <a:endParaRPr lang="ru-RU" sz="2400" dirty="0" smtClean="0">
              <a:latin typeface="Cambria" pitchFamily="18" charset="0"/>
            </a:endParaRPr>
          </a:p>
          <a:p>
            <a:pPr lvl="0" algn="just"/>
            <a:endParaRPr lang="ru-RU" sz="2400" dirty="0" smtClean="0">
              <a:latin typeface="Cambria" pitchFamily="18" charset="0"/>
            </a:endParaRPr>
          </a:p>
          <a:p>
            <a:pPr lvl="0" algn="just"/>
            <a:endParaRPr lang="ru-RU" sz="2400" dirty="0" smtClean="0">
              <a:latin typeface="Cambria" pitchFamily="18" charset="0"/>
            </a:endParaRPr>
          </a:p>
          <a:p>
            <a:pPr lvl="0" algn="just"/>
            <a:endParaRPr lang="ru-RU" sz="2400" dirty="0" smtClean="0">
              <a:latin typeface="Cambria" pitchFamily="18" charset="0"/>
            </a:endParaRPr>
          </a:p>
          <a:p>
            <a:pPr lvl="0" algn="just"/>
            <a:endParaRPr lang="ru-RU" sz="2400" dirty="0" smtClean="0">
              <a:latin typeface="Cambria" pitchFamily="18" charset="0"/>
            </a:endParaRP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Введение</a:t>
            </a:r>
            <a:endParaRPr lang="ru-RU" b="1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4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4632325" y="1736725"/>
          <a:ext cx="23463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" imgW="1206360" imgH="241200" progId="Equation.DSMT4">
                  <p:embed/>
                </p:oleObj>
              </mc:Choice>
              <mc:Fallback>
                <p:oleObj name="Equation" r:id="rId5" imgW="1206360" imgH="241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1736725"/>
                        <a:ext cx="23463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49325" y="2205038"/>
          <a:ext cx="2476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7" imgW="126720" imgH="228600" progId="Equation.DSMT4">
                  <p:embed/>
                </p:oleObj>
              </mc:Choice>
              <mc:Fallback>
                <p:oleObj name="Equation" r:id="rId7" imgW="1267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2205038"/>
                        <a:ext cx="247650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00113" y="3068638"/>
          <a:ext cx="29686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9" imgW="152280" imgH="228600" progId="Equation.DSMT4">
                  <p:embed/>
                </p:oleObj>
              </mc:Choice>
              <mc:Fallback>
                <p:oleObj name="Equation" r:id="rId9" imgW="152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068638"/>
                        <a:ext cx="296862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877888" y="3562350"/>
          <a:ext cx="2730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11" imgW="139680" imgH="228600" progId="Equation.DSMT4">
                  <p:embed/>
                </p:oleObj>
              </mc:Choice>
              <mc:Fallback>
                <p:oleObj name="Equation" r:id="rId11" imgW="1396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3562350"/>
                        <a:ext cx="27305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827584" y="4005064"/>
          <a:ext cx="2968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3" imgW="152280" imgH="203040" progId="Equation.DSMT4">
                  <p:embed/>
                </p:oleObj>
              </mc:Choice>
              <mc:Fallback>
                <p:oleObj name="Equation" r:id="rId13" imgW="1522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005064"/>
                        <a:ext cx="29686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411760" y="4640684"/>
          <a:ext cx="9382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5" imgW="482400" imgH="228600" progId="Equation.DSMT4">
                  <p:embed/>
                </p:oleObj>
              </mc:Choice>
              <mc:Fallback>
                <p:oleObj name="Equation" r:id="rId15" imgW="4824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640684"/>
                        <a:ext cx="93821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один двигатель не ид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364088" y="1629200"/>
            <a:ext cx="3590867" cy="378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2" y="912783"/>
            <a:ext cx="87129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ambria" pitchFamily="18" charset="0"/>
              </a:rPr>
              <a:t>С учетом ошибок определения центра масс и ошибок установки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ru-RU" sz="2400" dirty="0" smtClean="0">
                <a:latin typeface="Cambria" pitchFamily="18" charset="0"/>
              </a:rPr>
              <a:t>двигателей и осей тяги:</a:t>
            </a:r>
          </a:p>
          <a:p>
            <a:pPr algn="just"/>
            <a:endParaRPr lang="ru-RU" sz="2200" dirty="0" smtClean="0">
              <a:latin typeface="Cambria" pitchFamily="18" charset="0"/>
            </a:endParaRPr>
          </a:p>
          <a:p>
            <a:pPr algn="just"/>
            <a:endParaRPr lang="ru-RU" sz="2200" dirty="0" smtClean="0">
              <a:latin typeface="Cambria" pitchFamily="18" charset="0"/>
            </a:endParaRP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938" name="Object 18"/>
          <p:cNvGraphicFramePr>
            <a:graphicFrameLocks noChangeAspect="1"/>
          </p:cNvGraphicFramePr>
          <p:nvPr/>
        </p:nvGraphicFramePr>
        <p:xfrm>
          <a:off x="306239" y="2072779"/>
          <a:ext cx="58499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5" name="Equation" r:id="rId5" imgW="3009600" imgH="253800" progId="Equation.DSMT4">
                  <p:embed/>
                </p:oleObj>
              </mc:Choice>
              <mc:Fallback>
                <p:oleObj name="Equation" r:id="rId5" imgW="300960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39" y="2072779"/>
                        <a:ext cx="5849937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5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3083476"/>
            <a:ext cx="4536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latin typeface="Cambria" pitchFamily="18" charset="0"/>
              </a:rPr>
              <a:t>Хотелось бы использовать эти моменты для </a:t>
            </a:r>
            <a:r>
              <a:rPr lang="ru-RU" sz="2400" b="1" dirty="0" smtClean="0">
                <a:latin typeface="Cambria" pitchFamily="18" charset="0"/>
              </a:rPr>
              <a:t>разгрузки избыточного кинетического момента</a:t>
            </a:r>
            <a:r>
              <a:rPr lang="ru-RU" sz="2400" dirty="0" smtClean="0">
                <a:latin typeface="Cambria" pitchFamily="18" charset="0"/>
              </a:rPr>
              <a:t>, накопленного маховиками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43608" y="5334307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i="1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/>
            <a:r>
              <a:rPr lang="ru-RU" sz="2400" i="1" dirty="0" smtClean="0">
                <a:solidFill>
                  <a:prstClr val="black"/>
                </a:solidFill>
                <a:latin typeface="Cambria" pitchFamily="18" charset="0"/>
              </a:rPr>
              <a:t>Всегда ли эту идею можно реализовать на практике? 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Введение</a:t>
            </a:r>
            <a:endParaRPr lang="ru-RU" b="1" dirty="0"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спутник2.png"/>
          <p:cNvPicPr>
            <a:picLocks noChangeAspect="1"/>
          </p:cNvPicPr>
          <p:nvPr/>
        </p:nvPicPr>
        <p:blipFill>
          <a:blip r:embed="rId4"/>
          <a:srcRect l="5324" r="12360" b="2526"/>
          <a:stretch>
            <a:fillRect/>
          </a:stretch>
        </p:blipFill>
        <p:spPr>
          <a:xfrm>
            <a:off x="179512" y="873296"/>
            <a:ext cx="3809190" cy="5220000"/>
          </a:xfrm>
          <a:prstGeom prst="rect">
            <a:avLst/>
          </a:prstGeom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Постановка задачи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5936" y="1375023"/>
            <a:ext cx="48965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1) Спутник движется по геостационарной орбите, стабилизирован в ИСК</a:t>
            </a:r>
          </a:p>
          <a:p>
            <a:endParaRPr lang="ru-RU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2) Установлены 8 двигателей коррекции</a:t>
            </a:r>
          </a:p>
          <a:p>
            <a:endParaRPr lang="ru-RU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3) Коррекция орбиты происходит в ее узлах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4)</a:t>
            </a:r>
            <a:r>
              <a:rPr lang="en-US" sz="2400" dirty="0" smtClean="0">
                <a:latin typeface="Cambria" pitchFamily="18" charset="0"/>
              </a:rPr>
              <a:t>         - </a:t>
            </a:r>
            <a:r>
              <a:rPr lang="ru-RU" sz="2400" dirty="0" smtClean="0">
                <a:latin typeface="Cambria" pitchFamily="18" charset="0"/>
              </a:rPr>
              <a:t>заданное требуемое изменение скорости за виток</a:t>
            </a:r>
            <a:endParaRPr lang="ru-RU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427984" y="5100340"/>
          <a:ext cx="541961" cy="344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279158" imgH="177646" progId="Equation.DSMT4">
                  <p:embed/>
                </p:oleObj>
              </mc:Choice>
              <mc:Fallback>
                <p:oleObj name="Equation" r:id="rId5" imgW="279158" imgH="177646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100340"/>
                        <a:ext cx="541961" cy="344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6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Постановка задачи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1340768"/>
            <a:ext cx="8712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Cambria" pitchFamily="18" charset="0"/>
              </a:rPr>
              <a:t>Получить</a:t>
            </a:r>
            <a:r>
              <a:rPr lang="ru-RU" sz="2400" dirty="0" smtClean="0">
                <a:latin typeface="Cambria" pitchFamily="18" charset="0"/>
              </a:rPr>
              <a:t> такую расстановку двигателей коррекции, чтобы </a:t>
            </a:r>
            <a:r>
              <a:rPr lang="ru-RU" sz="2400" b="1" dirty="0" smtClean="0">
                <a:latin typeface="Cambria" pitchFamily="18" charset="0"/>
              </a:rPr>
              <a:t>гарантируемо</a:t>
            </a:r>
            <a:r>
              <a:rPr lang="ru-RU" sz="2400" dirty="0" smtClean="0">
                <a:latin typeface="Cambria" pitchFamily="18" charset="0"/>
              </a:rPr>
              <a:t> происходила</a:t>
            </a:r>
          </a:p>
          <a:p>
            <a:pPr algn="just"/>
            <a:r>
              <a:rPr lang="ru-RU" sz="2400" dirty="0" smtClean="0">
                <a:latin typeface="Cambria" pitchFamily="18" charset="0"/>
              </a:rPr>
              <a:t>	- выдача требуемого        ,</a:t>
            </a:r>
          </a:p>
          <a:p>
            <a:pPr algn="just"/>
            <a:r>
              <a:rPr lang="ru-RU" sz="2400" dirty="0" smtClean="0">
                <a:latin typeface="Cambria" pitchFamily="18" charset="0"/>
              </a:rPr>
              <a:t>	- </a:t>
            </a:r>
            <a:r>
              <a:rPr lang="ru-RU" sz="2400" b="1" dirty="0" smtClean="0">
                <a:latin typeface="Cambria" pitchFamily="18" charset="0"/>
              </a:rPr>
              <a:t>ненасыщение </a:t>
            </a:r>
            <a:r>
              <a:rPr lang="ru-RU" sz="2400" dirty="0" smtClean="0">
                <a:latin typeface="Cambria" pitchFamily="18" charset="0"/>
              </a:rPr>
              <a:t>маховиков</a:t>
            </a:r>
          </a:p>
          <a:p>
            <a:pPr algn="just"/>
            <a:endParaRPr lang="ru-RU" sz="2400" dirty="0" smtClean="0">
              <a:latin typeface="Cambria" pitchFamily="18" charset="0"/>
            </a:endParaRPr>
          </a:p>
          <a:p>
            <a:pPr algn="just"/>
            <a:r>
              <a:rPr lang="ru-RU" sz="2400" b="1" dirty="0" smtClean="0">
                <a:latin typeface="Cambria" pitchFamily="18" charset="0"/>
              </a:rPr>
              <a:t>Учесть:</a:t>
            </a:r>
            <a:endParaRPr lang="ru-RU" sz="2400" dirty="0" smtClean="0">
              <a:latin typeface="Cambria" pitchFamily="18" charset="0"/>
            </a:endParaRPr>
          </a:p>
          <a:p>
            <a:pPr algn="just"/>
            <a:r>
              <a:rPr lang="ru-RU" sz="2400" dirty="0" smtClean="0">
                <a:latin typeface="Cambria" pitchFamily="18" charset="0"/>
              </a:rPr>
              <a:t>1) максимально допустимый накопленный кинетический момент,</a:t>
            </a:r>
          </a:p>
          <a:p>
            <a:pPr algn="just"/>
            <a:r>
              <a:rPr lang="ru-RU" sz="2400" dirty="0" smtClean="0">
                <a:latin typeface="Cambria" pitchFamily="18" charset="0"/>
              </a:rPr>
              <a:t>2) неточности в расположении двигателей и осей тяги,</a:t>
            </a:r>
          </a:p>
          <a:p>
            <a:pPr algn="just"/>
            <a:r>
              <a:rPr lang="ru-RU" sz="2400" dirty="0" smtClean="0">
                <a:latin typeface="Cambria" pitchFamily="18" charset="0"/>
              </a:rPr>
              <a:t>3) неточности в определении центра масс,</a:t>
            </a:r>
          </a:p>
          <a:p>
            <a:pPr algn="just"/>
            <a:r>
              <a:rPr lang="ru-RU" sz="2400" dirty="0" smtClean="0">
                <a:latin typeface="Cambria" pitchFamily="18" charset="0"/>
              </a:rPr>
              <a:t>4) возможность поломки одного из двигателей,</a:t>
            </a:r>
          </a:p>
          <a:p>
            <a:pPr algn="just"/>
            <a:endParaRPr lang="ru-RU" sz="2400" dirty="0" smtClean="0">
              <a:latin typeface="Cambria" pitchFamily="18" charset="0"/>
            </a:endParaRPr>
          </a:p>
          <a:p>
            <a:pPr algn="just"/>
            <a:r>
              <a:rPr lang="ru-RU" sz="2400" dirty="0" smtClean="0">
                <a:latin typeface="Cambria" pitchFamily="18" charset="0"/>
              </a:rPr>
              <a:t>то есть, найти          с учетом всех ошибок и ограничений</a:t>
            </a: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4139952" y="2148409"/>
          <a:ext cx="5429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1" name="Equation" r:id="rId4" imgW="279158" imgH="177646" progId="Equation.DSMT4">
                  <p:embed/>
                </p:oleObj>
              </mc:Choice>
              <mc:Fallback>
                <p:oleObj name="Equation" r:id="rId4" imgW="279158" imgH="177646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148409"/>
                        <a:ext cx="54292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7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2342729" y="5805264"/>
          <a:ext cx="57308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2" name="Equation" r:id="rId6" imgW="342751" imgH="241195" progId="Equation.DSMT4">
                  <p:embed/>
                </p:oleObj>
              </mc:Choice>
              <mc:Fallback>
                <p:oleObj name="Equation" r:id="rId6" imgW="342751" imgH="241195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2729" y="5805264"/>
                        <a:ext cx="573087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Подбор номинальных моментов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27584" y="5589240"/>
            <a:ext cx="7669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- максимально допустимый накопленный кинетический момент</a:t>
            </a:r>
          </a:p>
        </p:txBody>
      </p:sp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251520" y="5589240"/>
          <a:ext cx="103346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6" name="Equation" r:id="rId4" imgW="508000" imgH="457200" progId="Equation.DSMT4">
                  <p:embed/>
                </p:oleObj>
              </mc:Choice>
              <mc:Fallback>
                <p:oleObj name="Equation" r:id="rId4" imgW="5080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589240"/>
                        <a:ext cx="1033462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87624" y="6093296"/>
            <a:ext cx="8029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- остаточные кинетические моменты накопленные в узлах орбиты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8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698500" y="1557338"/>
          <a:ext cx="5592763" cy="428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7" name="Equation" r:id="rId6" imgW="2743200" imgH="2108160" progId="Equation.DSMT4">
                  <p:embed/>
                </p:oleObj>
              </mc:Choice>
              <mc:Fallback>
                <p:oleObj name="Equation" r:id="rId6" imgW="2743200" imgH="2108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557338"/>
                        <a:ext cx="5592763" cy="428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2195736" y="2708920"/>
            <a:ext cx="43204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95736" y="1772816"/>
            <a:ext cx="43204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645024"/>
            <a:ext cx="21602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31640" y="3645024"/>
            <a:ext cx="21602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1772816"/>
            <a:ext cx="21602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Cambria" pitchFamily="18" charset="0"/>
                <a:cs typeface="Times New Roman" pitchFamily="18" charset="0"/>
              </a:rPr>
              <a:t>Подбор номинальных моментов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27584" y="5589240"/>
            <a:ext cx="7669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- максимально допустимый накопленный кинетический момент</a:t>
            </a:r>
          </a:p>
        </p:txBody>
      </p:sp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251520" y="5589240"/>
          <a:ext cx="103346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2" name="Equation" r:id="rId4" imgW="508000" imgH="457200" progId="Equation.DSMT4">
                  <p:embed/>
                </p:oleObj>
              </mc:Choice>
              <mc:Fallback>
                <p:oleObj name="Equation" r:id="rId4" imgW="5080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589240"/>
                        <a:ext cx="1033462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87624" y="6093296"/>
            <a:ext cx="8029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Cambria" pitchFamily="18" charset="0"/>
              </a:rPr>
              <a:t>- остаточные кинетические моменты накопленные в узлах орбиты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EEB5-A908-4B9C-A2A5-E3D7B452FCC0}" type="slidenum">
              <a:rPr lang="ru-RU" smtClean="0"/>
              <a:pPr>
                <a:defRPr/>
              </a:pPr>
              <a:t>9</a:t>
            </a:fld>
            <a:r>
              <a:rPr lang="en-US" smtClean="0"/>
              <a:t>/1</a:t>
            </a:r>
            <a:r>
              <a:rPr lang="ru-RU" smtClean="0"/>
              <a:t>7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63888" y="2708920"/>
            <a:ext cx="21602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698500" y="1557338"/>
          <a:ext cx="5592763" cy="428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3" name="Equation" r:id="rId6" imgW="2743200" imgH="2108160" progId="Equation.DSMT4">
                  <p:embed/>
                </p:oleObj>
              </mc:Choice>
              <mc:Fallback>
                <p:oleObj name="Equation" r:id="rId6" imgW="2743200" imgH="2108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557338"/>
                        <a:ext cx="5592763" cy="428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27075</TotalTime>
  <Words>528</Words>
  <Application>Microsoft Office PowerPoint</Application>
  <PresentationFormat>Экран (4:3)</PresentationFormat>
  <Paragraphs>147</Paragraphs>
  <Slides>17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Times New Roman</vt:lpstr>
      <vt:lpstr>Тема Office</vt:lpstr>
      <vt:lpstr>Equation</vt:lpstr>
      <vt:lpstr>Презентация PowerPoint</vt:lpstr>
      <vt:lpstr>Содержание</vt:lpstr>
      <vt:lpstr>Введение</vt:lpstr>
      <vt:lpstr>Введение</vt:lpstr>
      <vt:lpstr>Введение</vt:lpstr>
      <vt:lpstr>Постановка задачи</vt:lpstr>
      <vt:lpstr>Постановка задачи</vt:lpstr>
      <vt:lpstr>Подбор номинальных моментов</vt:lpstr>
      <vt:lpstr>Подбор номинальных моментов</vt:lpstr>
      <vt:lpstr>Подбор номинальных моментов</vt:lpstr>
      <vt:lpstr>Подбор номинальных моментов</vt:lpstr>
      <vt:lpstr>Подбор номинальных моментов</vt:lpstr>
      <vt:lpstr>Геометрическая интерпретация</vt:lpstr>
      <vt:lpstr>Пример</vt:lpstr>
      <vt:lpstr>Установка двигателей</vt:lpstr>
      <vt:lpstr>Распределение времени работы</vt:lpstr>
      <vt:lpstr>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одном способе разгона космического аппарата до параболической скорости</dc:title>
  <dc:creator>Annet</dc:creator>
  <cp:lastModifiedBy>Yar</cp:lastModifiedBy>
  <cp:revision>938</cp:revision>
  <dcterms:created xsi:type="dcterms:W3CDTF">2016-11-07T18:14:09Z</dcterms:created>
  <dcterms:modified xsi:type="dcterms:W3CDTF">2017-11-20T09:48:21Z</dcterms:modified>
</cp:coreProperties>
</file>