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56" r:id="rId3"/>
    <p:sldId id="257" r:id="rId4"/>
    <p:sldId id="276" r:id="rId5"/>
    <p:sldId id="277" r:id="rId6"/>
    <p:sldId id="272" r:id="rId7"/>
    <p:sldId id="273" r:id="rId8"/>
    <p:sldId id="274" r:id="rId9"/>
    <p:sldId id="275" r:id="rId10"/>
    <p:sldId id="258" r:id="rId11"/>
    <p:sldId id="266" r:id="rId12"/>
    <p:sldId id="260" r:id="rId13"/>
    <p:sldId id="270" r:id="rId14"/>
    <p:sldId id="263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92AD2-70F4-4D02-8937-B719A55C596A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83B28-ABA3-4122-B932-459755C4D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1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A659-2BED-4C75-8A09-3F4A746B17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6A0B-0CE0-4045-941A-5291BF7383BA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3DF7-130D-42A8-8BC8-AB054773CE20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4CC7-5DA7-4B09-9923-1516125B40E6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01E2-5FDB-4CF1-A2A5-B93136C6434B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r>
              <a:rPr lang="en-US" dirty="0" smtClean="0"/>
              <a:t>/10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B62-EAC1-473A-9B94-3578C1AFECFA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8961-1111-4457-B124-4D634B29E6B8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738B-937E-4F39-ADF0-9FE7CCDE4A19}" type="datetime1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516-5943-46D6-8B36-0B51BCEFCD2A}" type="datetime1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9312-C7BB-41F9-AD11-08AF27529D36}" type="datetime1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6F84-555F-4EF6-B1AD-555BC24ACB2D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A88A-410C-4DB6-A3D6-48AEAABBC786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9907-C925-4125-BA1E-3094B39CA217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r>
              <a:rPr lang="en-US" dirty="0" smtClean="0"/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11" Type="http://schemas.openxmlformats.org/officeDocument/2006/relationships/image" Target="../media/image53.gif"/><Relationship Id="rId5" Type="http://schemas.openxmlformats.org/officeDocument/2006/relationships/image" Target="../media/image47.gif"/><Relationship Id="rId10" Type="http://schemas.openxmlformats.org/officeDocument/2006/relationships/image" Target="../media/image52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Включение колебаний гибких элементов спутника в математическую модель движения аппарата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А.Б. Нуралиева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ИПМ им. М.В. Келдыша РАН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4" name="Picture 2" descr="http://keldysh.ru/syst/ipm-label/ipm-lab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06690" cy="1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Гибкая часть в форме зонта</a:t>
            </a:r>
            <a:endParaRPr lang="ru-RU" dirty="0"/>
          </a:p>
        </p:txBody>
      </p:sp>
      <p:pic>
        <p:nvPicPr>
          <p:cNvPr id="14338" name="Picture 2" descr="C:\Users\digital\folder\_штанга\_школа Тайвань\Презентация\umb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4912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собственных мод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1130" y="2779292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Мода</a:t>
            </a:r>
            <a:r>
              <a:rPr lang="en-US" sz="2000" dirty="0" smtClean="0"/>
              <a:t> </a:t>
            </a:r>
            <a:r>
              <a:rPr lang="ru-RU" sz="2000" dirty="0" smtClean="0"/>
              <a:t>1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0.00942579 </a:t>
            </a:r>
            <a:r>
              <a:rPr lang="ru-RU" sz="2000" dirty="0" smtClean="0"/>
              <a:t>Гц</a:t>
            </a:r>
            <a:endParaRPr lang="ru-RU" sz="20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388593" y="2761256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Мода</a:t>
            </a:r>
            <a:r>
              <a:rPr lang="en-US" sz="2000" dirty="0" smtClean="0"/>
              <a:t> 6</a:t>
            </a:r>
          </a:p>
          <a:p>
            <a:pPr marL="0" indent="0">
              <a:buNone/>
            </a:pPr>
            <a:r>
              <a:rPr lang="en-US" sz="2000" dirty="0" smtClean="0"/>
              <a:t>0.0426609 </a:t>
            </a:r>
            <a:r>
              <a:rPr lang="ru-RU" sz="2000" dirty="0" smtClean="0"/>
              <a:t>Гц</a:t>
            </a:r>
            <a:endParaRPr lang="ru-RU" sz="20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36056" y="2761256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Мода 9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0.0427169 </a:t>
            </a:r>
            <a:r>
              <a:rPr lang="ru-RU" sz="2000" dirty="0" smtClean="0"/>
              <a:t>Гц</a:t>
            </a:r>
            <a:endParaRPr lang="ru-RU" sz="20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41130" y="5601458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Мода</a:t>
            </a:r>
            <a:r>
              <a:rPr lang="en-US" sz="2000" dirty="0" smtClean="0"/>
              <a:t> 12</a:t>
            </a:r>
          </a:p>
          <a:p>
            <a:pPr marL="0" indent="0">
              <a:buNone/>
            </a:pPr>
            <a:r>
              <a:rPr lang="en-US" sz="2000" dirty="0" smtClean="0"/>
              <a:t>0.0428621 </a:t>
            </a:r>
            <a:r>
              <a:rPr lang="ru-RU" sz="2000" dirty="0" smtClean="0"/>
              <a:t>Гц</a:t>
            </a:r>
            <a:endParaRPr lang="ru-RU" sz="20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3388593" y="5601458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Мода</a:t>
            </a:r>
            <a:r>
              <a:rPr lang="en-US" sz="2000" dirty="0" smtClean="0"/>
              <a:t> 15</a:t>
            </a:r>
          </a:p>
          <a:p>
            <a:pPr marL="0" indent="0">
              <a:buNone/>
            </a:pPr>
            <a:r>
              <a:rPr lang="en-US" sz="2000" dirty="0" smtClean="0"/>
              <a:t>0.0882913 </a:t>
            </a:r>
            <a:r>
              <a:rPr lang="ru-RU" sz="2000" dirty="0" smtClean="0"/>
              <a:t>Гц</a:t>
            </a:r>
            <a:endParaRPr lang="ru-RU" sz="200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336056" y="5601458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Мода</a:t>
            </a:r>
            <a:r>
              <a:rPr lang="en-US" sz="2000" dirty="0" smtClean="0"/>
              <a:t> 17</a:t>
            </a:r>
          </a:p>
          <a:p>
            <a:pPr marL="0" indent="0">
              <a:buNone/>
            </a:pPr>
            <a:r>
              <a:rPr lang="en-US" sz="2000" dirty="0" smtClean="0"/>
              <a:t>0.190515 </a:t>
            </a:r>
            <a:r>
              <a:rPr lang="ru-RU" sz="2000" dirty="0" smtClean="0"/>
              <a:t>Гц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5" name="Picture 4" descr="C:\Users\digital\folder\_штанга\_конференция МФТИ 2017\картинки\mode1-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0" y="1057361"/>
            <a:ext cx="213446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gital\folder\_штанга\_конференция МФТИ 2017\картинки\mode6-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93" y="1057361"/>
            <a:ext cx="213446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igital\folder\_штанга\_конференция МФТИ 2017\картинки\mode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56" y="1057361"/>
            <a:ext cx="213446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igital\folder\_штанга\_конференция МФТИ 2017\картинки\mode1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0" y="3899031"/>
            <a:ext cx="213446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igital\folder\_штанга\_конференция МФТИ 2017\картинки\mode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93" y="3899031"/>
            <a:ext cx="213446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igital\folder\_штанга\_конференция МФТИ 2017\картинки\mode17-1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56" y="3899031"/>
            <a:ext cx="213446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Вращающаяся гибкая панель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455548" cy="220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digital\folder\_штанга\_школа Тайвань\Презентация\BoxPlat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51" y="1303654"/>
            <a:ext cx="1077182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digital\folder\_штанга\_школа Тайвань\Презентация\BoxPlate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49" y="1303322"/>
            <a:ext cx="1152128" cy="266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digital\folder\_штанга\_школа Тайвань\Презентация\BoxPlate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94" y="1303654"/>
            <a:ext cx="102913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/>
          <a:lstStyle/>
          <a:p>
            <a:r>
              <a:rPr lang="ru-RU" dirty="0" smtClean="0"/>
              <a:t>Собственные моды панели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455243" y="2984046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4,</a:t>
            </a:r>
          </a:p>
          <a:p>
            <a:pPr marL="0" indent="0">
              <a:buNone/>
            </a:pPr>
            <a:r>
              <a:rPr lang="en-US" sz="3300" dirty="0"/>
              <a:t>33.95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2148871" y="2984046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2,</a:t>
            </a:r>
          </a:p>
          <a:p>
            <a:pPr marL="0" indent="0">
              <a:buNone/>
            </a:pPr>
            <a:r>
              <a:rPr lang="en-US" sz="3300" dirty="0"/>
              <a:t>23.58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802057" y="2984046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3,</a:t>
            </a:r>
          </a:p>
          <a:p>
            <a:pPr marL="0" indent="0">
              <a:buNone/>
            </a:pPr>
            <a:r>
              <a:rPr lang="en-US" sz="3300" dirty="0"/>
              <a:t>30.56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7108430" y="2984045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5,</a:t>
            </a:r>
          </a:p>
          <a:p>
            <a:pPr marL="0" indent="0">
              <a:buNone/>
            </a:pPr>
            <a:r>
              <a:rPr lang="en-US" sz="3300" dirty="0"/>
              <a:t>96.87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95685" y="2982617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1,</a:t>
            </a:r>
          </a:p>
          <a:p>
            <a:pPr marL="0" indent="0">
              <a:buNone/>
            </a:pPr>
            <a:r>
              <a:rPr lang="en-US" sz="3300" dirty="0" smtClean="0"/>
              <a:t>5.09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3676479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</a:t>
            </a:r>
            <a:r>
              <a:rPr lang="ru-RU" sz="3300" dirty="0" smtClean="0"/>
              <a:t>8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187.66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5350595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</a:t>
            </a:r>
            <a:r>
              <a:rPr lang="ru-RU" sz="3300" dirty="0" smtClean="0"/>
              <a:t>9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268.92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2002363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</a:t>
            </a:r>
            <a:r>
              <a:rPr lang="ru-RU" sz="3300" dirty="0" smtClean="0"/>
              <a:t>7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175.18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495685" y="5859048"/>
            <a:ext cx="1120181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6,</a:t>
            </a:r>
          </a:p>
          <a:p>
            <a:pPr marL="0" indent="0">
              <a:buNone/>
            </a:pPr>
            <a:r>
              <a:rPr lang="en-US" sz="3300" dirty="0" smtClean="0"/>
              <a:t>96.97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7024711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300" dirty="0" smtClean="0"/>
              <a:t>Мода</a:t>
            </a:r>
            <a:r>
              <a:rPr lang="en-US" sz="3300" dirty="0" smtClean="0"/>
              <a:t> </a:t>
            </a:r>
            <a:r>
              <a:rPr lang="ru-RU" sz="3300" dirty="0" smtClean="0"/>
              <a:t>10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285.06 </a:t>
            </a:r>
            <a:r>
              <a:rPr lang="ru-RU" sz="3300" dirty="0" smtClean="0"/>
              <a:t>Гц</a:t>
            </a:r>
          </a:p>
          <a:p>
            <a:endParaRPr lang="ru-RU" dirty="0"/>
          </a:p>
        </p:txBody>
      </p:sp>
      <p:pic>
        <p:nvPicPr>
          <p:cNvPr id="25" name="Picture 2" descr="F:\_main version here\_программы\основной вариант на работе\Nastran\_ForPics\JustPlate\mode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7" y="984617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_main version here\_программы\основной вариант на работе\Nastran\_ForPics\JustPlate\mode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73" y="984617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_main version here\_программы\основной вариант на работе\Nastran\_ForPics\JustPlate\mode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59" y="984617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_main version here\_программы\основной вариант на работе\Nastran\_ForPics\JustPlate\mode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45" y="984617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_main version here\_программы\основной вариант на работе\Nastran\_ForPics\JustPlate\mode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32" y="986046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_main version here\_программы\основной вариант на работе\Nastran\_ForPics\JustPlate\mode6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7" y="3861048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_main version here\_программы\основной вариант на работе\Nastran\_ForPics\JustPlate\mode7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73" y="3861048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igital\folder\_штанга\_конференция МФТИ 2017\картинки\plate\mode8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59" y="3861048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digital\folder\_штанга\_конференция МФТИ 2017\картинки\plate\mode9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40" y="3861048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digital\folder\_штанга\_конференция МФТИ 2017\картинки\plate\mode10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32" y="3861048"/>
            <a:ext cx="157397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119" y="2132856"/>
            <a:ext cx="9144000" cy="1684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8350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Работа поддержана грантом </a:t>
            </a:r>
            <a:r>
              <a:rPr lang="ru-RU" sz="2400" dirty="0" smtClean="0"/>
              <a:t>РФФИ</a:t>
            </a:r>
            <a:r>
              <a:rPr lang="en-US" sz="2400" dirty="0" smtClean="0"/>
              <a:t> </a:t>
            </a:r>
            <a:r>
              <a:rPr lang="en-US" sz="2400" dirty="0"/>
              <a:t>№ </a:t>
            </a:r>
            <a:r>
              <a:rPr lang="en-US" sz="2400" dirty="0" smtClean="0"/>
              <a:t>16-01-00634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82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собственных мод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1130" y="2761256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Mode </a:t>
            </a:r>
            <a:r>
              <a:rPr lang="ru-RU" sz="2000" dirty="0" smtClean="0"/>
              <a:t>1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Fr </a:t>
            </a:r>
            <a:r>
              <a:rPr lang="en-US" sz="2000" dirty="0"/>
              <a:t>0.00942579 </a:t>
            </a:r>
            <a:r>
              <a:rPr lang="en-US" sz="2000" dirty="0" smtClean="0"/>
              <a:t>Hz</a:t>
            </a:r>
            <a:endParaRPr lang="ru-RU" sz="20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434672" y="2761256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Mode 6</a:t>
            </a:r>
          </a:p>
          <a:p>
            <a:pPr marL="0" indent="0">
              <a:buNone/>
            </a:pPr>
            <a:r>
              <a:rPr lang="en-US" sz="2000" dirty="0" smtClean="0"/>
              <a:t>Fr 0.0426609 Hz</a:t>
            </a:r>
            <a:endParaRPr lang="ru-RU" sz="20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428214" y="2761256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Mode 9</a:t>
            </a:r>
          </a:p>
          <a:p>
            <a:pPr marL="0" indent="0">
              <a:buNone/>
            </a:pPr>
            <a:r>
              <a:rPr lang="en-US" sz="2000" dirty="0" smtClean="0"/>
              <a:t>Fr 0.0427169 Hz</a:t>
            </a:r>
            <a:endParaRPr lang="ru-RU" sz="20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41130" y="5601458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Mode 12</a:t>
            </a:r>
          </a:p>
          <a:p>
            <a:pPr marL="0" indent="0">
              <a:buNone/>
            </a:pPr>
            <a:r>
              <a:rPr lang="en-US" sz="2000" dirty="0" smtClean="0"/>
              <a:t>Fr 0.0428621 Hz</a:t>
            </a:r>
            <a:endParaRPr lang="ru-RU" sz="20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3434672" y="5601458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Mode 15</a:t>
            </a:r>
          </a:p>
          <a:p>
            <a:pPr marL="0" indent="0">
              <a:buNone/>
            </a:pPr>
            <a:r>
              <a:rPr lang="en-US" sz="2000" dirty="0" smtClean="0"/>
              <a:t>Fr 0.0882913 Hz</a:t>
            </a:r>
            <a:endParaRPr lang="ru-RU" sz="200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428214" y="5601458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Mode 17</a:t>
            </a:r>
          </a:p>
          <a:p>
            <a:pPr marL="0" indent="0">
              <a:buNone/>
            </a:pPr>
            <a:r>
              <a:rPr lang="en-US" sz="2000" dirty="0" smtClean="0"/>
              <a:t>Fr 0.190515 Hz</a:t>
            </a:r>
            <a:endParaRPr lang="ru-RU" sz="2000" dirty="0"/>
          </a:p>
        </p:txBody>
      </p:sp>
      <p:pic>
        <p:nvPicPr>
          <p:cNvPr id="2054" name="Picture 6" descr="C:\Users\digital\folder\_Abaqus Ansys Nastran\Umbrella - letter\6-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72" y="1069094"/>
            <a:ext cx="205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gital\folder\_Abaqus Ansys Nastran\Umbrella - letter\9-1-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4" y="1069094"/>
            <a:ext cx="205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igital\folder\_Abaqus Ansys Nastran\Umbrella - letter\12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0" y="3909026"/>
            <a:ext cx="205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digital\folder\_Abaqus Ansys Nastran\Umbrella - letter\17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214" y="3909026"/>
            <a:ext cx="205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gital\folder\_Abaqus Ansys Nastran\Umbrella - letter\1.jp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0" y="1069094"/>
            <a:ext cx="205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gital\folder\_Abaqus Ansys Nastran\Umbrella - letter\15-new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72" y="3909026"/>
            <a:ext cx="205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/>
          <a:lstStyle/>
          <a:p>
            <a:r>
              <a:rPr lang="ru-RU" dirty="0" smtClean="0"/>
              <a:t>Собственные моды панели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6147" name="Picture 3" descr="C:\Users\digital\folder\_Abaqus Ansys Nastran\Моды пластины Картинки Nastran\mod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7" y="1089147"/>
            <a:ext cx="864096" cy="19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igital\folder\_Abaqus Ansys Nastran\Моды пластины Картинки Nastran\mo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21" y="1089147"/>
            <a:ext cx="859619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igital\folder\_Abaqus Ansys Nastran\Моды пластины Картинки Nastran\mod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28" y="1089147"/>
            <a:ext cx="1004413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igital\folder\_Abaqus Ansys Nastran\Моды пластины Картинки Nastran\mod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29" y="1089147"/>
            <a:ext cx="916558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digital\folder\_Abaqus Ansys Nastran\Моды пластины Картинки Nastran\mode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75" y="1089147"/>
            <a:ext cx="916210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igital\folder\_Abaqus Ansys Nastran\Моды пластины Картинки Nastran\mode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7" y="3861048"/>
            <a:ext cx="848375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744229" y="3054289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4,</a:t>
            </a:r>
          </a:p>
          <a:p>
            <a:pPr marL="0" indent="0">
              <a:buNone/>
            </a:pPr>
            <a:r>
              <a:rPr lang="en-US" sz="3300" dirty="0"/>
              <a:t>33.95 Hz</a:t>
            </a:r>
            <a:endParaRPr lang="ru-RU" sz="3300" dirty="0" smtClean="0"/>
          </a:p>
          <a:p>
            <a:endParaRPr lang="ru-RU" dirty="0"/>
          </a:p>
        </p:txBody>
      </p:sp>
      <p:pic>
        <p:nvPicPr>
          <p:cNvPr id="6153" name="Picture 9" descr="C:\Users\digital\folder\_Abaqus Ansys Nastran\Моды пластины Картинки Nastran\mode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28" y="3861048"/>
            <a:ext cx="881147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digital\folder\_Abaqus Ansys Nastran\Моды пластины Картинки Nastran\mode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1" y="3861048"/>
            <a:ext cx="906582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digital\folder\_Abaqus Ansys Nastran\Моды пластины Картинки Nastran\mode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89" y="3861048"/>
            <a:ext cx="934015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digital\folder\_Abaqus Ansys Nastran\Моды пластины Картинки Nastran\mode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19" y="3861048"/>
            <a:ext cx="819466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2245221" y="3065018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2,</a:t>
            </a:r>
          </a:p>
          <a:p>
            <a:pPr marL="0" indent="0">
              <a:buNone/>
            </a:pPr>
            <a:r>
              <a:rPr lang="en-US" sz="3300" dirty="0"/>
              <a:t>23.58 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922328" y="3065018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3,</a:t>
            </a:r>
          </a:p>
          <a:p>
            <a:pPr marL="0" indent="0">
              <a:buNone/>
            </a:pPr>
            <a:r>
              <a:rPr lang="en-US" sz="3300" dirty="0"/>
              <a:t>30.56 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7478275" y="3089013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5,</a:t>
            </a:r>
          </a:p>
          <a:p>
            <a:pPr marL="0" indent="0">
              <a:buNone/>
            </a:pPr>
            <a:r>
              <a:rPr lang="en-US" sz="3300" dirty="0"/>
              <a:t>96.87 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63637" y="3065018"/>
            <a:ext cx="1120181" cy="66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1,</a:t>
            </a:r>
          </a:p>
          <a:p>
            <a:pPr marL="0" indent="0">
              <a:buNone/>
            </a:pPr>
            <a:r>
              <a:rPr lang="en-US" sz="3300" dirty="0" smtClean="0"/>
              <a:t>5.09 </a:t>
            </a:r>
            <a:r>
              <a:rPr lang="en-US" sz="3300" dirty="0"/>
              <a:t>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013791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</a:t>
            </a:r>
            <a:r>
              <a:rPr lang="ru-RU" sz="3300" dirty="0" smtClean="0"/>
              <a:t>8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187.66 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5780689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</a:t>
            </a:r>
            <a:r>
              <a:rPr lang="ru-RU" sz="3300" dirty="0" smtClean="0"/>
              <a:t>9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268.92 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2272328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</a:t>
            </a:r>
            <a:r>
              <a:rPr lang="ru-RU" sz="3300" dirty="0" smtClean="0"/>
              <a:t>7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175.18 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563636" y="5859048"/>
            <a:ext cx="1120181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6,</a:t>
            </a:r>
          </a:p>
          <a:p>
            <a:pPr marL="0" indent="0">
              <a:buNone/>
            </a:pPr>
            <a:r>
              <a:rPr lang="en-US" sz="3300" dirty="0" smtClean="0"/>
              <a:t>96.97 </a:t>
            </a:r>
            <a:r>
              <a:rPr lang="en-US" sz="3300" dirty="0"/>
              <a:t>Hz</a:t>
            </a:r>
            <a:endParaRPr lang="ru-RU" sz="3300" dirty="0" smtClean="0"/>
          </a:p>
          <a:p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7575019" y="5859048"/>
            <a:ext cx="1287619" cy="6295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Mode </a:t>
            </a:r>
            <a:r>
              <a:rPr lang="ru-RU" sz="3300" dirty="0" smtClean="0"/>
              <a:t>10</a:t>
            </a:r>
            <a:r>
              <a:rPr lang="en-US" sz="3300" dirty="0" smtClean="0"/>
              <a:t>,</a:t>
            </a:r>
          </a:p>
          <a:p>
            <a:pPr marL="0" indent="0">
              <a:buNone/>
            </a:pPr>
            <a:r>
              <a:rPr lang="en-US" sz="3300" dirty="0"/>
              <a:t>285.06 Hz</a:t>
            </a:r>
            <a:endParaRPr lang="ru-RU" sz="33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4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Гибкие элементы 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 с гибкими элементами: солнечными панелями, антеннами и т.д. Колебания гибких частей могут влиять на движение и даже дестабилизировать КА.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 / 14</a:t>
            </a:r>
            <a:endParaRPr lang="en-US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4913" y="5742845"/>
            <a:ext cx="2592288" cy="79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Розетта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wikipedia.org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13562" y="5742845"/>
            <a:ext cx="2350163" cy="78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Радиоастрон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geektimes.ru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63725" y="5742845"/>
            <a:ext cx="2236365" cy="79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FORMOSAT-7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sstl.co.uk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digital\folder\_Abaqus Ansys Nastran\Umbrella - letter\Rosetta_spacecraft_w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3" y="4180159"/>
            <a:ext cx="300848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igital\folder\_Abaqus Ansys Nastran\Umbrella - letter\RadioAstron geektimes 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62" y="4180159"/>
            <a:ext cx="200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digital\folder\_Abaqus Ansys Nastran\Umbrella - letter\Formosat-7-white sstl_co_u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25" y="4180159"/>
            <a:ext cx="25207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подхода к построению модели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2000"/>
            <a:ext cx="8229600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Использовать систему ОДУ и УЧП. Дает точные результаты, но </a:t>
            </a:r>
            <a:r>
              <a:rPr lang="ru-RU" dirty="0" smtClean="0"/>
              <a:t>сложен </a:t>
            </a:r>
            <a:r>
              <a:rPr lang="ru-RU" dirty="0" smtClean="0"/>
              <a:t>для бортовых вычислений</a:t>
            </a:r>
            <a:r>
              <a:rPr lang="en-US" dirty="0" smtClean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Использовать только ОДУ, а для описания гибких деформаций использовать собственные моды.</a:t>
            </a:r>
            <a:r>
              <a:rPr lang="en-US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Собственные моды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90904"/>
            <a:ext cx="2838095" cy="32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31740"/>
              </p:ext>
            </p:extLst>
          </p:nvPr>
        </p:nvGraphicFramePr>
        <p:xfrm>
          <a:off x="971600" y="2674143"/>
          <a:ext cx="325120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2323800" imgH="1079280" progId="Equation.DSMT4">
                  <p:embed/>
                </p:oleObj>
              </mc:Choice>
              <mc:Fallback>
                <p:oleObj name="Equation" r:id="rId4" imgW="23238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74143"/>
                        <a:ext cx="3251200" cy="150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4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320480" cy="115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9312"/>
            <a:ext cx="3096344" cy="132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243371"/>
              </p:ext>
            </p:extLst>
          </p:nvPr>
        </p:nvGraphicFramePr>
        <p:xfrm>
          <a:off x="395536" y="2996952"/>
          <a:ext cx="4625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5" imgW="4622800" imgH="444500" progId="Equation.DSMT4">
                  <p:embed/>
                </p:oleObj>
              </mc:Choice>
              <mc:Fallback>
                <p:oleObj name="Equation" r:id="rId5" imgW="4622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996952"/>
                        <a:ext cx="46259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55669"/>
              </p:ext>
            </p:extLst>
          </p:nvPr>
        </p:nvGraphicFramePr>
        <p:xfrm>
          <a:off x="5372820" y="2996952"/>
          <a:ext cx="33147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Equation" r:id="rId7" imgW="3314700" imgH="444500" progId="Equation.DSMT4">
                  <p:embed/>
                </p:oleObj>
              </mc:Choice>
              <mc:Fallback>
                <p:oleObj name="Equation" r:id="rId7" imgW="3314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820" y="2996952"/>
                        <a:ext cx="33147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042407"/>
              </p:ext>
            </p:extLst>
          </p:nvPr>
        </p:nvGraphicFramePr>
        <p:xfrm>
          <a:off x="5372820" y="3563739"/>
          <a:ext cx="1676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9" imgW="1676160" imgH="444240" progId="Equation.DSMT4">
                  <p:embed/>
                </p:oleObj>
              </mc:Choice>
              <mc:Fallback>
                <p:oleObj name="Equation" r:id="rId9" imgW="1676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820" y="3563739"/>
                        <a:ext cx="1676400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91312"/>
              </p:ext>
            </p:extLst>
          </p:nvPr>
        </p:nvGraphicFramePr>
        <p:xfrm>
          <a:off x="404268" y="3501008"/>
          <a:ext cx="2187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11" imgW="2183452" imgH="545863" progId="Equation.DSMT4">
                  <p:embed/>
                </p:oleObj>
              </mc:Choice>
              <mc:Fallback>
                <p:oleObj name="Equation" r:id="rId11" imgW="2183452" imgH="54586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68" y="3501008"/>
                        <a:ext cx="2187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84697"/>
              </p:ext>
            </p:extLst>
          </p:nvPr>
        </p:nvGraphicFramePr>
        <p:xfrm>
          <a:off x="5372820" y="4076700"/>
          <a:ext cx="20081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13" imgW="2006280" imgH="444240" progId="Equation.DSMT4">
                  <p:embed/>
                </p:oleObj>
              </mc:Choice>
              <mc:Fallback>
                <p:oleObj name="Equation" r:id="rId13" imgW="2006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820" y="4076700"/>
                        <a:ext cx="20081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5195"/>
              </p:ext>
            </p:extLst>
          </p:nvPr>
        </p:nvGraphicFramePr>
        <p:xfrm>
          <a:off x="404268" y="4077072"/>
          <a:ext cx="4038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15" imgW="4038600" imgH="444500" progId="Equation.DSMT4">
                  <p:embed/>
                </p:oleObj>
              </mc:Choice>
              <mc:Fallback>
                <p:oleObj name="Equation" r:id="rId15" imgW="4038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68" y="4077072"/>
                        <a:ext cx="4038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81692"/>
              </p:ext>
            </p:extLst>
          </p:nvPr>
        </p:nvGraphicFramePr>
        <p:xfrm>
          <a:off x="1408113" y="4724400"/>
          <a:ext cx="60420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17" imgW="4051080" imgH="266400" progId="Equation.DSMT4">
                  <p:embed/>
                </p:oleObj>
              </mc:Choice>
              <mc:Fallback>
                <p:oleObj name="Equation" r:id="rId17" imgW="405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08113" y="4724400"/>
                        <a:ext cx="604202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052127"/>
              </p:ext>
            </p:extLst>
          </p:nvPr>
        </p:nvGraphicFramePr>
        <p:xfrm>
          <a:off x="376238" y="5373688"/>
          <a:ext cx="26098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19" imgW="2603160" imgH="622080" progId="Equation.DSMT4">
                  <p:embed/>
                </p:oleObj>
              </mc:Choice>
              <mc:Fallback>
                <p:oleObj name="Equation" r:id="rId19" imgW="2603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5373688"/>
                        <a:ext cx="26098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1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/>
              <a:t>Уравнения </a:t>
            </a:r>
            <a:r>
              <a:rPr lang="ru-RU" dirty="0" smtClean="0"/>
              <a:t>движения¹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386360"/>
              </p:ext>
            </p:extLst>
          </p:nvPr>
        </p:nvGraphicFramePr>
        <p:xfrm>
          <a:off x="323528" y="1196752"/>
          <a:ext cx="6732489" cy="1400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3" imgW="5308600" imgH="1104900" progId="Equation.DSMT4">
                  <p:embed/>
                </p:oleObj>
              </mc:Choice>
              <mc:Fallback>
                <p:oleObj name="Equation" r:id="rId3" imgW="53086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96752"/>
                        <a:ext cx="6732489" cy="1400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12324"/>
              </p:ext>
            </p:extLst>
          </p:nvPr>
        </p:nvGraphicFramePr>
        <p:xfrm>
          <a:off x="323528" y="2708920"/>
          <a:ext cx="6048672" cy="310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5" imgW="4800600" imgH="2463800" progId="Equation.DSMT4">
                  <p:embed/>
                </p:oleObj>
              </mc:Choice>
              <mc:Fallback>
                <p:oleObj name="Equation" r:id="rId5" imgW="4800600" imgH="246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708920"/>
                        <a:ext cx="6048672" cy="3100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85" name="Picture 41" descr="Картинка_mod_up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59" y="1916832"/>
            <a:ext cx="2192639" cy="253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23528" y="5895097"/>
            <a:ext cx="8003232" cy="962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/>
              <a:t>¹Вывод уравнений </a:t>
            </a:r>
            <a:r>
              <a:rPr lang="ru-RU" sz="1900" dirty="0"/>
              <a:t>описан в препринте «Уравнения движения спутника с нежесткими элементами </a:t>
            </a:r>
            <a:r>
              <a:rPr lang="ru-RU" sz="1900" dirty="0" smtClean="0"/>
              <a:t>конструкции» Ткачева </a:t>
            </a:r>
            <a:r>
              <a:rPr lang="ru-RU" sz="1900" dirty="0"/>
              <a:t>С.С., </a:t>
            </a:r>
            <a:r>
              <a:rPr lang="ru-RU" sz="1900" dirty="0" err="1" smtClean="0"/>
              <a:t>Ролдугина</a:t>
            </a:r>
            <a:r>
              <a:rPr lang="ru-RU" sz="1900" dirty="0" smtClean="0"/>
              <a:t> Д.С.,  </a:t>
            </a:r>
            <a:r>
              <a:rPr lang="ru-RU" sz="1900" dirty="0" err="1" smtClean="0"/>
              <a:t>Овчинникова</a:t>
            </a:r>
            <a:r>
              <a:rPr lang="ru-RU" sz="1900" dirty="0" smtClean="0"/>
              <a:t> М.Ю.</a:t>
            </a:r>
            <a:endParaRPr lang="en-US" sz="1900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5877272"/>
            <a:ext cx="76521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1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89861"/>
              </p:ext>
            </p:extLst>
          </p:nvPr>
        </p:nvGraphicFramePr>
        <p:xfrm>
          <a:off x="457200" y="1141200"/>
          <a:ext cx="5472608" cy="3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3949700" imgH="2590800" progId="Equation.DSMT4">
                  <p:embed/>
                </p:oleObj>
              </mc:Choice>
              <mc:Fallback>
                <p:oleObj name="Equation" r:id="rId3" imgW="3949700" imgH="259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1200"/>
                        <a:ext cx="5472608" cy="359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51324"/>
              </p:ext>
            </p:extLst>
          </p:nvPr>
        </p:nvGraphicFramePr>
        <p:xfrm>
          <a:off x="457200" y="5157192"/>
          <a:ext cx="2822469" cy="134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1968500" imgH="939800" progId="Equation.DSMT4">
                  <p:embed/>
                </p:oleObj>
              </mc:Choice>
              <mc:Fallback>
                <p:oleObj name="Equation" r:id="rId5" imgW="19685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57192"/>
                        <a:ext cx="2822469" cy="13451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02002"/>
              </p:ext>
            </p:extLst>
          </p:nvPr>
        </p:nvGraphicFramePr>
        <p:xfrm>
          <a:off x="4220268" y="5733256"/>
          <a:ext cx="70346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7" imgW="406048" imgH="203024" progId="Equation.DSMT4">
                  <p:embed/>
                </p:oleObj>
              </mc:Choice>
              <mc:Fallback>
                <p:oleObj name="Equation" r:id="rId7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0268" y="5733256"/>
                        <a:ext cx="70346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/>
              <a:t>Уравнения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2395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1594520" cy="460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где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93133"/>
              </p:ext>
            </p:extLst>
          </p:nvPr>
        </p:nvGraphicFramePr>
        <p:xfrm>
          <a:off x="457200" y="1988840"/>
          <a:ext cx="6750500" cy="68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3" imgW="4508500" imgH="457200" progId="Equation.DSMT4">
                  <p:embed/>
                </p:oleObj>
              </mc:Choice>
              <mc:Fallback>
                <p:oleObj name="Equation" r:id="rId3" imgW="4508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8840"/>
                        <a:ext cx="6750500" cy="684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81529"/>
              </p:ext>
            </p:extLst>
          </p:nvPr>
        </p:nvGraphicFramePr>
        <p:xfrm>
          <a:off x="457200" y="2950030"/>
          <a:ext cx="3273116" cy="53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5" imgW="2183452" imgH="355446" progId="Equation.DSMT4">
                  <p:embed/>
                </p:oleObj>
              </mc:Choice>
              <mc:Fallback>
                <p:oleObj name="Equation" r:id="rId5" imgW="2183452" imgH="3554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50030"/>
                        <a:ext cx="3273116" cy="536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89337"/>
              </p:ext>
            </p:extLst>
          </p:nvPr>
        </p:nvGraphicFramePr>
        <p:xfrm>
          <a:off x="457200" y="3763954"/>
          <a:ext cx="8128153" cy="68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7" imgW="5435600" imgH="457200" progId="Equation.DSMT4">
                  <p:embed/>
                </p:oleObj>
              </mc:Choice>
              <mc:Fallback>
                <p:oleObj name="Equation" r:id="rId7" imgW="543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63954"/>
                        <a:ext cx="8128153" cy="684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43778"/>
              </p:ext>
            </p:extLst>
          </p:nvPr>
        </p:nvGraphicFramePr>
        <p:xfrm>
          <a:off x="457200" y="4725144"/>
          <a:ext cx="718279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9" imgW="4800600" imgH="914400" progId="Equation.DSMT4">
                  <p:embed/>
                </p:oleObj>
              </mc:Choice>
              <mc:Fallback>
                <p:oleObj name="Equation" r:id="rId9" imgW="4800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5144"/>
                        <a:ext cx="7182798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/>
              <a:t>Уравнения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2202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r>
              <a:rPr lang="en-US" dirty="0"/>
              <a:t> / </a:t>
            </a: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76805"/>
              </p:ext>
            </p:extLst>
          </p:nvPr>
        </p:nvGraphicFramePr>
        <p:xfrm>
          <a:off x="457200" y="1990800"/>
          <a:ext cx="5301349" cy="67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3" imgW="3606800" imgH="457200" progId="Equation.DSMT4">
                  <p:embed/>
                </p:oleObj>
              </mc:Choice>
              <mc:Fallback>
                <p:oleObj name="Equation" r:id="rId3" imgW="360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90800"/>
                        <a:ext cx="5301349" cy="672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89999"/>
              </p:ext>
            </p:extLst>
          </p:nvPr>
        </p:nvGraphicFramePr>
        <p:xfrm>
          <a:off x="457200" y="2649768"/>
          <a:ext cx="6333594" cy="672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5" imgW="4305300" imgH="457200" progId="Equation.DSMT4">
                  <p:embed/>
                </p:oleObj>
              </mc:Choice>
              <mc:Fallback>
                <p:oleObj name="Equation" r:id="rId5" imgW="4305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49768"/>
                        <a:ext cx="6333594" cy="672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87309"/>
              </p:ext>
            </p:extLst>
          </p:nvPr>
        </p:nvGraphicFramePr>
        <p:xfrm>
          <a:off x="457200" y="3308736"/>
          <a:ext cx="4002865" cy="61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Equation" r:id="rId7" imgW="2717800" imgH="419100" progId="Equation.DSMT4">
                  <p:embed/>
                </p:oleObj>
              </mc:Choice>
              <mc:Fallback>
                <p:oleObj name="Equation" r:id="rId7" imgW="2717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08736"/>
                        <a:ext cx="4002865" cy="616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48865"/>
              </p:ext>
            </p:extLst>
          </p:nvPr>
        </p:nvGraphicFramePr>
        <p:xfrm>
          <a:off x="457200" y="3911654"/>
          <a:ext cx="1648788" cy="84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9" imgW="1117600" imgH="571500" progId="Equation.DSMT4">
                  <p:embed/>
                </p:oleObj>
              </mc:Choice>
              <mc:Fallback>
                <p:oleObj name="Equation" r:id="rId9" imgW="1117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1654"/>
                        <a:ext cx="1648788" cy="840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77046"/>
              </p:ext>
            </p:extLst>
          </p:nvPr>
        </p:nvGraphicFramePr>
        <p:xfrm>
          <a:off x="457200" y="4738770"/>
          <a:ext cx="784692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8" name="Equation" r:id="rId11" imgW="5334000" imgH="584200" progId="Equation.DSMT4">
                  <p:embed/>
                </p:oleObj>
              </mc:Choice>
              <mc:Fallback>
                <p:oleObj name="Equation" r:id="rId11" imgW="53340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38770"/>
                        <a:ext cx="7846926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810741"/>
              </p:ext>
            </p:extLst>
          </p:nvPr>
        </p:nvGraphicFramePr>
        <p:xfrm>
          <a:off x="457200" y="5589240"/>
          <a:ext cx="7150977" cy="81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Equation" r:id="rId13" imgW="4864100" imgH="558800" progId="Equation.DSMT4">
                  <p:embed/>
                </p:oleObj>
              </mc:Choice>
              <mc:Fallback>
                <p:oleObj name="Equation" r:id="rId13" imgW="48641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89240"/>
                        <a:ext cx="7150977" cy="817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alt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alt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1594520" cy="460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где</a:t>
            </a: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/>
              <a:t>Уравнения движения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80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362</Words>
  <Application>Microsoft Office PowerPoint</Application>
  <PresentationFormat>Экран (4:3)</PresentationFormat>
  <Paragraphs>115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Equation</vt:lpstr>
      <vt:lpstr>Включение колебаний гибких элементов спутника в математическую модель движения аппарата</vt:lpstr>
      <vt:lpstr>Гибкие элементы КА</vt:lpstr>
      <vt:lpstr>Два подхода к построению модели:</vt:lpstr>
      <vt:lpstr>Собственные моды</vt:lpstr>
      <vt:lpstr>Пример</vt:lpstr>
      <vt:lpstr>Уравнения движения¹</vt:lpstr>
      <vt:lpstr>Уравнения движения</vt:lpstr>
      <vt:lpstr>Уравнения движения</vt:lpstr>
      <vt:lpstr>Уравнения движения</vt:lpstr>
      <vt:lpstr>Гибкая часть в форме зонта</vt:lpstr>
      <vt:lpstr>Примеры собственных мод</vt:lpstr>
      <vt:lpstr>Вращающаяся гибкая панель</vt:lpstr>
      <vt:lpstr>Собственные моды панели</vt:lpstr>
      <vt:lpstr>Презентация PowerPoint</vt:lpstr>
      <vt:lpstr>Примеры собственных мод</vt:lpstr>
      <vt:lpstr>Собственные моды панели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parts of spacecraft</dc:title>
  <dc:creator>digital</dc:creator>
  <cp:lastModifiedBy>digital</cp:lastModifiedBy>
  <cp:revision>38</cp:revision>
  <dcterms:created xsi:type="dcterms:W3CDTF">2017-11-17T12:29:25Z</dcterms:created>
  <dcterms:modified xsi:type="dcterms:W3CDTF">2017-11-20T10:54:59Z</dcterms:modified>
</cp:coreProperties>
</file>