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8" r:id="rId10"/>
    <p:sldId id="263" r:id="rId11"/>
    <p:sldId id="270" r:id="rId12"/>
    <p:sldId id="271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iana Monakhova" initials="UM" lastIdx="1" clrIdx="0">
    <p:extLst>
      <p:ext uri="{19B8F6BF-5375-455C-9EA6-DF929625EA0E}">
        <p15:presenceInfo xmlns:p15="http://schemas.microsoft.com/office/powerpoint/2012/main" userId="c961c847f9955d13" providerId="Windows Live"/>
      </p:ext>
    </p:extLst>
  </p:cmAuthor>
  <p:cmAuthor id="2" name="Danil" initials="D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3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726" autoAdjust="0"/>
  </p:normalViewPr>
  <p:slideViewPr>
    <p:cSldViewPr snapToGrid="0">
      <p:cViewPr varScale="1">
        <p:scale>
          <a:sx n="69" d="100"/>
          <a:sy n="69" d="100"/>
        </p:scale>
        <p:origin x="18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9T20:13:37.326" idx="1">
    <p:pos x="5572" y="2042"/>
    <p:text>Может сюда картинку с запуском PlanetLabs - они как раз без расхода топлива с помощью аэродинамики управлялись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9T20:28:58.301" idx="3">
    <p:pos x="511" y="1740"/>
    <p:text>А как же траектория для 3-го и 4-го спутников - нужно написать, что там смещение вдоль ось Х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9T20:33:16.338" idx="7">
    <p:pos x="4369" y="1542"/>
    <p:text>Не хватает параметров моделирования - хотя бы величины констант начальных и опорных траекторий. И было бы неплохо добавить высоту орбиты, плотность атмосферы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9T20:39:05.400" idx="10">
    <p:pos x="4083" y="603"/>
    <p:text>А получить графики для последовательного отделения не получилось? 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8BFE7-71AA-40D5-B326-861A9CD7BAD8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4CB60-2716-46E9-AFEA-FE59A6B56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29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Добрый день! Меня зовут </a:t>
            </a:r>
            <a:r>
              <a:rPr lang="ru-RU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Монахова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Ульяна и в своей презентации я расскажу о децентрализованном управлении группой спутников для поддержания </a:t>
            </a:r>
            <a:r>
              <a:rPr lang="ru-RU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тетраэдральной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конфигурации с помощью аэродинамической силы.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70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Итак, в начале будет некоторое введение на тему миссий, связанных с малыми спутниками, и способов управления космическими аппаратами.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Вторая часть моего доклада будет уже посвящена непосредственно задаче, ее постановке и одному из методов управления группой спутников для достижения поставленных в задаче целей.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 завершении я подведу итоги и расскажу о дальнейших направлениях работы.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7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 настоящее время много внимания уделяется миссиям с участием микро- и наноспутников. Например, такие миссии как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QB-50 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по запуску </a:t>
            </a:r>
            <a:r>
              <a:rPr lang="ru-RU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кубсатов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с </a:t>
            </a:r>
            <a:r>
              <a:rPr lang="ru-RU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мкс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миссия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nasa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insight 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 марс, где главный спутник будет сопровождаться двумя микроспутниками.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Также актуальны миссии по поддержанию космических аппаратов на определенном расстоянии. Ярким примером такой миссии служит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MMS NASA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в которой спутники должны поддерживать </a:t>
            </a:r>
            <a:r>
              <a:rPr lang="ru-RU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тетраэдральную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конфигурацию для измерения магнитосферы Земли. И также большое внимание уделяется разработке алгоритмов управления без расхода топлива. Реализация такого алгоритма была представлена в запуске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planetlabs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в этом году, где управление происходит только зачет аэродинамики.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5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данном слайде представлены «плюсы» и «минусы» двух способов управления малыми спутниками: двигатели малой тяги и аэродинамика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1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Итак, в данной работе рассматривается такая задача </a:t>
            </a:r>
          </a:p>
          <a:p>
            <a:r>
              <a:rPr lang="ru-RU" dirty="0"/>
              <a:t>Дано 4 3у </a:t>
            </a:r>
            <a:r>
              <a:rPr lang="ru-RU" dirty="0" err="1"/>
              <a:t>кубсата</a:t>
            </a:r>
            <a:r>
              <a:rPr lang="ru-RU" dirty="0"/>
              <a:t> на низкой околоземной орбите при этом у каждого аппарата есть информация о векторе состояния всех соседних спутников </a:t>
            </a:r>
          </a:p>
          <a:p>
            <a:r>
              <a:rPr lang="ru-RU" dirty="0"/>
              <a:t>Требуется построить децентрализованный алгоритм управления с помощью аэродинамической силы для формирования </a:t>
            </a:r>
            <a:r>
              <a:rPr lang="ru-RU" dirty="0" err="1"/>
              <a:t>тетраэдральной</a:t>
            </a:r>
            <a:r>
              <a:rPr lang="ru-RU" dirty="0"/>
              <a:t> конфигурации</a:t>
            </a:r>
          </a:p>
          <a:p>
            <a:r>
              <a:rPr lang="ru-RU" dirty="0"/>
              <a:t>Как раз картинка на слайде демонстрирует принцип децентрализованного управления, что у каждого спутника есть информация о его соседе и каждый принимает решение об управлении на основе этой информации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4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Знаем, что относительное движение спутников задается уравнениями </a:t>
            </a:r>
            <a:r>
              <a:rPr lang="ru-RU" dirty="0" err="1"/>
              <a:t>хилла</a:t>
            </a:r>
            <a:r>
              <a:rPr lang="ru-RU" dirty="0"/>
              <a:t> </a:t>
            </a:r>
            <a:r>
              <a:rPr lang="ru-RU" dirty="0" err="1"/>
              <a:t>клохесси</a:t>
            </a:r>
            <a:r>
              <a:rPr lang="ru-RU" dirty="0"/>
              <a:t> </a:t>
            </a:r>
            <a:r>
              <a:rPr lang="ru-RU" dirty="0" err="1"/>
              <a:t>уилтшира</a:t>
            </a:r>
            <a:r>
              <a:rPr lang="ru-RU" dirty="0"/>
              <a:t> </a:t>
            </a:r>
          </a:p>
          <a:p>
            <a:r>
              <a:rPr lang="ru-RU" dirty="0"/>
              <a:t>Уравнения и их решения представлены на слайде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98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  р - плотность атмосферы,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набегающего потока,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пластины, 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единичный вектор внешней нормали к пластине,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единичный вектор, направленный по скорости набегающего потока,      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v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коэффициенты взаимодействия молекул атмосферы с поверхностью спутника.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4CB60-2716-46E9-AFEA-FE59A6B56D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0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6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8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9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3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8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AE39-95BC-4EDC-B200-5A354D9B3FE2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738C-C09C-4146-B01A-15CAF123D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omments" Target="../comments/comment3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png"/><Relationship Id="rId5" Type="http://schemas.openxmlformats.org/officeDocument/2006/relationships/image" Target="../media/image8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6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png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B73F4-7DC6-469F-9E15-D41C81479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38" y="106532"/>
            <a:ext cx="8105312" cy="4332304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60-я научная конференция МФТИ </a:t>
            </a:r>
            <a:b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ноября 2017</a:t>
            </a:r>
            <a:b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Децентрализованное управление группой спутников для поддержания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тетраэдральной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конфигурации с помощью аэродинамических сил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F2D079-DDB0-492A-935D-47B17DA8C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63953"/>
            <a:ext cx="9144000" cy="810088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У.В. </a:t>
            </a:r>
            <a:r>
              <a:rPr lang="ru-RU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Монахова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студентка 5 курса ФУПМ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руководитель: Д.С. Иванов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14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6132A-B72D-41A2-B665-89E04ECF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7862"/>
            <a:ext cx="7886700" cy="7462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 траектории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284784C-DE18-4FED-BBAD-CCFE0FD60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0" y="1271752"/>
            <a:ext cx="6379818" cy="4960882"/>
          </a:xfr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8B45D2A-45BB-4F6C-B5A0-32D81AB6E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902656"/>
              </p:ext>
            </p:extLst>
          </p:nvPr>
        </p:nvGraphicFramePr>
        <p:xfrm>
          <a:off x="5430820" y="5386250"/>
          <a:ext cx="349250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3492360" imgH="1320480" progId="Equation.DSMT4">
                  <p:embed/>
                </p:oleObj>
              </mc:Choice>
              <mc:Fallback>
                <p:oleObj name="Equation" r:id="rId4" imgW="349236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0820" y="5386250"/>
                        <a:ext cx="3492500" cy="139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03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E5488-5F88-47A5-BE1D-B6B9CE93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5670"/>
            <a:ext cx="7886700" cy="734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от опорной траектории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17A33C37-112E-4AB5-BFFB-4FBC04449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5303" r="7859"/>
          <a:stretch/>
        </p:blipFill>
        <p:spPr>
          <a:xfrm>
            <a:off x="346844" y="1123755"/>
            <a:ext cx="4048244" cy="2850140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617BB4C-8B45-46A8-BBE6-1D19ED5B1A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" t="4956" r="6949"/>
          <a:stretch/>
        </p:blipFill>
        <p:spPr>
          <a:xfrm>
            <a:off x="4748912" y="1123755"/>
            <a:ext cx="4048244" cy="285013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EDA4A2A-DC0D-419C-B83D-8139FFD74B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5280" r="6710"/>
          <a:stretch/>
        </p:blipFill>
        <p:spPr>
          <a:xfrm>
            <a:off x="2544809" y="4007860"/>
            <a:ext cx="4054382" cy="28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9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E5488-5F88-47A5-BE1D-B6B9CE93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062"/>
            <a:ext cx="7886700" cy="7342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Аэродинамическая сила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FC6998-BA78-4735-A267-34DE68C94A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0" t="4872" r="7561"/>
          <a:stretch/>
        </p:blipFill>
        <p:spPr>
          <a:xfrm>
            <a:off x="355002" y="819310"/>
            <a:ext cx="3571538" cy="283779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3AA28E3-E412-4DB9-BDF3-5011DE191C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t="5087" r="7561"/>
          <a:stretch/>
        </p:blipFill>
        <p:spPr>
          <a:xfrm>
            <a:off x="4860853" y="841410"/>
            <a:ext cx="3654497" cy="28377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9595617-E9CF-4B31-94BA-8A69F78BD9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" t="5804" r="7906"/>
          <a:stretch/>
        </p:blipFill>
        <p:spPr>
          <a:xfrm>
            <a:off x="355001" y="3908709"/>
            <a:ext cx="3593052" cy="294929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E6D5398-3610-48FD-A5EE-EED759A6A74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" t="5804" r="7750"/>
          <a:stretch/>
        </p:blipFill>
        <p:spPr>
          <a:xfrm>
            <a:off x="4860853" y="3908709"/>
            <a:ext cx="3654497" cy="294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854EB-BF5D-44B2-839C-A2C399823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0C955-9DBA-4877-8BC3-8FE40308C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Продемонстрирована принципиальная возможность формирования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тэтраэдральной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конфигурации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наноспутников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аэродинамических сил на низких орбитах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4-х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кубсатов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формирования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тэтраэдра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заданными начальными параметрами и размерами составляет около 25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67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E6DF3-268B-422C-BC69-9C650ACB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дальнейшей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F98062-CEA1-4C0B-B080-62D658FE8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момент проводится верификация работы алгоритма с использованием нелинейной модели движения, нецентрального поля гравитации, гостовской модели плотности атмосферы Земли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исследование времени формирования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тэтраэдральной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конфигурации в зависимости от параметров выведения и параметров опорной орбиты</a:t>
            </a:r>
          </a:p>
        </p:txBody>
      </p:sp>
    </p:spTree>
    <p:extLst>
      <p:ext uri="{BB962C8B-B14F-4D97-AF65-F5344CB8AC3E}">
        <p14:creationId xmlns:p14="http://schemas.microsoft.com/office/powerpoint/2010/main" val="11905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81112-3E6B-4053-9674-DF9409E2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06" y="2766218"/>
            <a:ext cx="78867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7DB8FD-1B7B-422A-A42D-7AEAD4B18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119239"/>
            <a:ext cx="7886700" cy="20577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82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9DE7E-487A-4631-9668-EAF63A37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175CB-79B7-4705-9A61-29EBC6F74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134" y="2014812"/>
            <a:ext cx="795439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движения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при помощи аэродинамических сил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3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394AA-C413-44C1-AA93-8C2882FC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1944"/>
            <a:ext cx="7886700" cy="6501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тренды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DAC4E-0E6F-43B3-A7BC-C7B92BFFA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2109"/>
            <a:ext cx="7886700" cy="507485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интерес к миссиям с участием малых спутников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миссий групповых полетов 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для поддержания аппаратов на близком расстоянии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алгоритмов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без расхода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топлива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3D0FB2-4085-4B41-927A-2121F01697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5"/>
          <a:stretch/>
        </p:blipFill>
        <p:spPr>
          <a:xfrm>
            <a:off x="4910331" y="3639536"/>
            <a:ext cx="3745562" cy="287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1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0E0B4-823B-4567-90AF-E923D9F6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1" y="365126"/>
            <a:ext cx="9426804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управления относительным движением на низкой околоземной орбите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C0430D6-D925-4F15-9793-47110870E8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741"/>
              </p:ext>
            </p:extLst>
          </p:nvPr>
        </p:nvGraphicFramePr>
        <p:xfrm>
          <a:off x="628650" y="1970865"/>
          <a:ext cx="7886700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44760691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58796164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Двигатели малой тяги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38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6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Полная управляемость 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Ограниченный запас топлива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3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Подержание орбиты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58412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3E0616E8-4378-4D7B-8C5E-1BA2251C56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688255"/>
              </p:ext>
            </p:extLst>
          </p:nvPr>
        </p:nvGraphicFramePr>
        <p:xfrm>
          <a:off x="628650" y="3668285"/>
          <a:ext cx="78867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44760691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58796164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Аэродинамика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38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6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Недорого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Ограниченность управления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3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нужны двигатели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Особая форма спутника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58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создается собственное ионизированное облако </a:t>
                      </a:r>
                      <a:b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(важно для исследования магнитосферы)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система ориентации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11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44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FDBBA-5C45-4C45-8CDC-2E39F343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867"/>
            <a:ext cx="78867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0C353-07A6-4567-ACB7-733705A1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83" y="1404594"/>
            <a:ext cx="5672822" cy="4800650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четыре спутника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3U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низкой околоземной орбите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аппарат имеет информацию о векторе состояния всех соседних спутников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производится с помощью аэродинамической силы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построить децентрализованный алгоритм управления для формирования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тетраэдральной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конфигурации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DB743B0-901B-4790-9F21-E697004B1C8C}"/>
              </a:ext>
            </a:extLst>
          </p:cNvPr>
          <p:cNvGrpSpPr/>
          <p:nvPr/>
        </p:nvGrpSpPr>
        <p:grpSpPr>
          <a:xfrm>
            <a:off x="5876429" y="1773103"/>
            <a:ext cx="3182829" cy="2990053"/>
            <a:chOff x="1975367" y="2134260"/>
            <a:chExt cx="4700105" cy="4201118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982544C7-5151-47AF-A8EC-8B89581EC604}"/>
                </a:ext>
              </a:extLst>
            </p:cNvPr>
            <p:cNvGrpSpPr/>
            <p:nvPr/>
          </p:nvGrpSpPr>
          <p:grpSpPr>
            <a:xfrm>
              <a:off x="3944335" y="2134260"/>
              <a:ext cx="1255330" cy="324121"/>
              <a:chOff x="3939078" y="2407529"/>
              <a:chExt cx="1255330" cy="324121"/>
            </a:xfrm>
          </p:grpSpPr>
          <p:sp>
            <p:nvSpPr>
              <p:cNvPr id="30" name="Параллелограмм 29">
                <a:extLst>
                  <a:ext uri="{FF2B5EF4-FFF2-40B4-BE49-F238E27FC236}">
                    <a16:creationId xmlns:a16="http://schemas.microsoft.com/office/drawing/2014/main" id="{0B4D1FCD-B3B3-47B7-BCC5-F8CAB231C755}"/>
                  </a:ext>
                </a:extLst>
              </p:cNvPr>
              <p:cNvSpPr/>
              <p:nvPr/>
            </p:nvSpPr>
            <p:spPr>
              <a:xfrm>
                <a:off x="3939078" y="2416261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E429ACFB-E877-47F1-B3B7-44E389D3DC1B}"/>
                  </a:ext>
                </a:extLst>
              </p:cNvPr>
              <p:cNvSpPr/>
              <p:nvPr/>
            </p:nvSpPr>
            <p:spPr>
              <a:xfrm>
                <a:off x="4409088" y="2407529"/>
                <a:ext cx="315311" cy="3048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араллелограмм 31">
                <a:extLst>
                  <a:ext uri="{FF2B5EF4-FFF2-40B4-BE49-F238E27FC236}">
                    <a16:creationId xmlns:a16="http://schemas.microsoft.com/office/drawing/2014/main" id="{2E6B5A31-5F0D-4539-A0EB-9FA82107C538}"/>
                  </a:ext>
                </a:extLst>
              </p:cNvPr>
              <p:cNvSpPr/>
              <p:nvPr/>
            </p:nvSpPr>
            <p:spPr>
              <a:xfrm>
                <a:off x="4670861" y="2444314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EC1780B2-FFFD-4D5D-9B49-5DFD3CFD0C2F}"/>
                </a:ext>
              </a:extLst>
            </p:cNvPr>
            <p:cNvGrpSpPr/>
            <p:nvPr/>
          </p:nvGrpSpPr>
          <p:grpSpPr>
            <a:xfrm>
              <a:off x="1975367" y="4649977"/>
              <a:ext cx="1264197" cy="308876"/>
              <a:chOff x="1998935" y="4435530"/>
              <a:chExt cx="1264197" cy="308876"/>
            </a:xfrm>
          </p:grpSpPr>
          <p:sp>
            <p:nvSpPr>
              <p:cNvPr id="27" name="Параллелограмм 26">
                <a:extLst>
                  <a:ext uri="{FF2B5EF4-FFF2-40B4-BE49-F238E27FC236}">
                    <a16:creationId xmlns:a16="http://schemas.microsoft.com/office/drawing/2014/main" id="{39C455D9-A0DF-4E36-8E2D-39EE0AAE4BEF}"/>
                  </a:ext>
                </a:extLst>
              </p:cNvPr>
              <p:cNvSpPr/>
              <p:nvPr/>
            </p:nvSpPr>
            <p:spPr>
              <a:xfrm>
                <a:off x="1998935" y="4435530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>
                <a:extLst>
                  <a:ext uri="{FF2B5EF4-FFF2-40B4-BE49-F238E27FC236}">
                    <a16:creationId xmlns:a16="http://schemas.microsoft.com/office/drawing/2014/main" id="{1B484494-BDFC-4CF2-A041-6BA11CE0246E}"/>
                  </a:ext>
                </a:extLst>
              </p:cNvPr>
              <p:cNvSpPr/>
              <p:nvPr/>
            </p:nvSpPr>
            <p:spPr>
              <a:xfrm>
                <a:off x="2468944" y="4439606"/>
                <a:ext cx="315311" cy="3048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араллелограмм 28">
                <a:extLst>
                  <a:ext uri="{FF2B5EF4-FFF2-40B4-BE49-F238E27FC236}">
                    <a16:creationId xmlns:a16="http://schemas.microsoft.com/office/drawing/2014/main" id="{41D5663F-0BE5-42CE-BA9E-7D0DB9DA053A}"/>
                  </a:ext>
                </a:extLst>
              </p:cNvPr>
              <p:cNvSpPr/>
              <p:nvPr/>
            </p:nvSpPr>
            <p:spPr>
              <a:xfrm>
                <a:off x="2739585" y="4449762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B56E14EB-C354-4C61-B4CA-90A4F29C874B}"/>
                </a:ext>
              </a:extLst>
            </p:cNvPr>
            <p:cNvGrpSpPr/>
            <p:nvPr/>
          </p:nvGrpSpPr>
          <p:grpSpPr>
            <a:xfrm>
              <a:off x="5414476" y="4649977"/>
              <a:ext cx="1260996" cy="304800"/>
              <a:chOff x="5429990" y="4449762"/>
              <a:chExt cx="1260996" cy="304800"/>
            </a:xfrm>
          </p:grpSpPr>
          <p:sp>
            <p:nvSpPr>
              <p:cNvPr id="24" name="Параллелограмм 23">
                <a:extLst>
                  <a:ext uri="{FF2B5EF4-FFF2-40B4-BE49-F238E27FC236}">
                    <a16:creationId xmlns:a16="http://schemas.microsoft.com/office/drawing/2014/main" id="{08D05EFD-84A5-4F10-B7CA-67C402C6D179}"/>
                  </a:ext>
                </a:extLst>
              </p:cNvPr>
              <p:cNvSpPr/>
              <p:nvPr/>
            </p:nvSpPr>
            <p:spPr>
              <a:xfrm>
                <a:off x="5429990" y="4457070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>
                <a:extLst>
                  <a:ext uri="{FF2B5EF4-FFF2-40B4-BE49-F238E27FC236}">
                    <a16:creationId xmlns:a16="http://schemas.microsoft.com/office/drawing/2014/main" id="{91F400A5-C73F-4779-BC01-FC651BE37262}"/>
                  </a:ext>
                </a:extLst>
              </p:cNvPr>
              <p:cNvSpPr/>
              <p:nvPr/>
            </p:nvSpPr>
            <p:spPr>
              <a:xfrm>
                <a:off x="5884646" y="4449762"/>
                <a:ext cx="315311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араллелограмм 25">
                <a:extLst>
                  <a:ext uri="{FF2B5EF4-FFF2-40B4-BE49-F238E27FC236}">
                    <a16:creationId xmlns:a16="http://schemas.microsoft.com/office/drawing/2014/main" id="{E79C8EE7-8312-4A90-B197-66CD6D635C65}"/>
                  </a:ext>
                </a:extLst>
              </p:cNvPr>
              <p:cNvSpPr/>
              <p:nvPr/>
            </p:nvSpPr>
            <p:spPr>
              <a:xfrm>
                <a:off x="6167439" y="4457070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476E2CAF-CD2D-4780-A6A2-4DD6DD7466A0}"/>
                </a:ext>
              </a:extLst>
            </p:cNvPr>
            <p:cNvGrpSpPr/>
            <p:nvPr/>
          </p:nvGrpSpPr>
          <p:grpSpPr>
            <a:xfrm>
              <a:off x="3263132" y="6018547"/>
              <a:ext cx="1281768" cy="316831"/>
              <a:chOff x="3263132" y="5610488"/>
              <a:chExt cx="1281768" cy="316831"/>
            </a:xfrm>
          </p:grpSpPr>
          <p:sp>
            <p:nvSpPr>
              <p:cNvPr id="21" name="Параллелограмм 20">
                <a:extLst>
                  <a:ext uri="{FF2B5EF4-FFF2-40B4-BE49-F238E27FC236}">
                    <a16:creationId xmlns:a16="http://schemas.microsoft.com/office/drawing/2014/main" id="{086A5918-E614-4B88-AE3C-3440A5EFACEA}"/>
                  </a:ext>
                </a:extLst>
              </p:cNvPr>
              <p:cNvSpPr/>
              <p:nvPr/>
            </p:nvSpPr>
            <p:spPr>
              <a:xfrm>
                <a:off x="3263132" y="5610488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>
                <a:extLst>
                  <a:ext uri="{FF2B5EF4-FFF2-40B4-BE49-F238E27FC236}">
                    <a16:creationId xmlns:a16="http://schemas.microsoft.com/office/drawing/2014/main" id="{89BE8C68-9157-49A0-BF35-2A7F0D56DAE8}"/>
                  </a:ext>
                </a:extLst>
              </p:cNvPr>
              <p:cNvSpPr/>
              <p:nvPr/>
            </p:nvSpPr>
            <p:spPr>
              <a:xfrm>
                <a:off x="3739544" y="5610488"/>
                <a:ext cx="315311" cy="304800"/>
              </a:xfrm>
              <a:prstGeom prst="ellipse">
                <a:avLst/>
              </a:prstGeom>
              <a:solidFill>
                <a:srgbClr val="CD33B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араллелограмм 22">
                <a:extLst>
                  <a:ext uri="{FF2B5EF4-FFF2-40B4-BE49-F238E27FC236}">
                    <a16:creationId xmlns:a16="http://schemas.microsoft.com/office/drawing/2014/main" id="{F3C5184C-C2AD-429D-BC84-845AC9868DD7}"/>
                  </a:ext>
                </a:extLst>
              </p:cNvPr>
              <p:cNvSpPr/>
              <p:nvPr/>
            </p:nvSpPr>
            <p:spPr>
              <a:xfrm>
                <a:off x="4021353" y="5639983"/>
                <a:ext cx="523547" cy="287336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04559D17-519B-4C51-B57F-0E212A5AD2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3977" y="2479401"/>
              <a:ext cx="1751866" cy="2092598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AB73F1D4-A3DF-4DE3-9B7D-82645B071A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85545" y="5034455"/>
              <a:ext cx="1327260" cy="935421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C5D559C0-E5A7-4EFC-8029-A6469B87B395}"/>
                </a:ext>
              </a:extLst>
            </p:cNvPr>
            <p:cNvCxnSpPr>
              <a:stCxn id="24" idx="5"/>
            </p:cNvCxnSpPr>
            <p:nvPr/>
          </p:nvCxnSpPr>
          <p:spPr>
            <a:xfrm flipH="1" flipV="1">
              <a:off x="3263132" y="4792717"/>
              <a:ext cx="2187261" cy="8236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A22B8955-7EC1-4F34-B776-ADDB7202207D}"/>
                </a:ext>
              </a:extLst>
            </p:cNvPr>
            <p:cNvCxnSpPr/>
            <p:nvPr/>
          </p:nvCxnSpPr>
          <p:spPr>
            <a:xfrm flipH="1">
              <a:off x="3944335" y="2554014"/>
              <a:ext cx="600565" cy="3415862"/>
            </a:xfrm>
            <a:prstGeom prst="straightConnector1">
              <a:avLst/>
            </a:prstGeom>
            <a:ln w="19050">
              <a:solidFill>
                <a:srgbClr val="CD33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23D2C8A9-5072-4DFA-AA9C-2DC70FC70013}"/>
                </a:ext>
              </a:extLst>
            </p:cNvPr>
            <p:cNvCxnSpPr/>
            <p:nvPr/>
          </p:nvCxnSpPr>
          <p:spPr>
            <a:xfrm>
              <a:off x="2498914" y="5034455"/>
              <a:ext cx="1287765" cy="935421"/>
            </a:xfrm>
            <a:prstGeom prst="straightConnector1">
              <a:avLst/>
            </a:prstGeom>
            <a:ln w="19050">
              <a:solidFill>
                <a:srgbClr val="CD33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3EB23454-C3AC-4F44-A89A-35A23D0E7415}"/>
                </a:ext>
              </a:extLst>
            </p:cNvPr>
            <p:cNvCxnSpPr/>
            <p:nvPr/>
          </p:nvCxnSpPr>
          <p:spPr>
            <a:xfrm flipH="1">
              <a:off x="4054855" y="4958853"/>
              <a:ext cx="2097070" cy="1059694"/>
            </a:xfrm>
            <a:prstGeom prst="straightConnector1">
              <a:avLst/>
            </a:prstGeom>
            <a:ln w="19050">
              <a:solidFill>
                <a:srgbClr val="CD33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CBDAA640-20B9-400B-8F3B-09EBC7FC018C}"/>
                </a:ext>
              </a:extLst>
            </p:cNvPr>
            <p:cNvCxnSpPr/>
            <p:nvPr/>
          </p:nvCxnSpPr>
          <p:spPr>
            <a:xfrm>
              <a:off x="4676118" y="2458381"/>
              <a:ext cx="1350669" cy="2113618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B264A5FE-B987-4455-9753-8C3CF744EA11}"/>
                </a:ext>
              </a:extLst>
            </p:cNvPr>
            <p:cNvCxnSpPr/>
            <p:nvPr/>
          </p:nvCxnSpPr>
          <p:spPr>
            <a:xfrm flipV="1">
              <a:off x="4021353" y="4958853"/>
              <a:ext cx="1847779" cy="1011023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9FBE59BE-B69B-44AF-B02A-6DE31C9E6F82}"/>
                </a:ext>
              </a:extLst>
            </p:cNvPr>
            <p:cNvCxnSpPr/>
            <p:nvPr/>
          </p:nvCxnSpPr>
          <p:spPr>
            <a:xfrm>
              <a:off x="3263132" y="4863743"/>
              <a:ext cx="2088320" cy="0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4D6B976D-4BE0-4E65-BF3E-1F90AA958D08}"/>
                </a:ext>
              </a:extLst>
            </p:cNvPr>
            <p:cNvCxnSpPr/>
            <p:nvPr/>
          </p:nvCxnSpPr>
          <p:spPr>
            <a:xfrm flipV="1">
              <a:off x="2760687" y="2479401"/>
              <a:ext cx="1707195" cy="2170576"/>
            </a:xfrm>
            <a:prstGeom prst="straightConnector1">
              <a:avLst/>
            </a:prstGeom>
            <a:ln w="190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17DD7F6-3005-4D9D-AF9E-D94A4347A136}"/>
                </a:ext>
              </a:extLst>
            </p:cNvPr>
            <p:cNvCxnSpPr/>
            <p:nvPr/>
          </p:nvCxnSpPr>
          <p:spPr>
            <a:xfrm flipV="1">
              <a:off x="4017544" y="2540261"/>
              <a:ext cx="592068" cy="3415495"/>
            </a:xfrm>
            <a:prstGeom prst="straightConnector1">
              <a:avLst/>
            </a:prstGeom>
            <a:ln w="190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C383FAF5-B5A9-44F7-B021-6661632EA62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32437" y="2502372"/>
              <a:ext cx="1305586" cy="2059804"/>
            </a:xfrm>
            <a:prstGeom prst="straightConnector1">
              <a:avLst/>
            </a:prstGeom>
            <a:ln w="190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053697" y="4854802"/>
            <a:ext cx="3090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Децентрализованное управление: каждый спутник принимает решение об управлении независимо от других</a:t>
            </a:r>
          </a:p>
        </p:txBody>
      </p:sp>
    </p:spTree>
    <p:extLst>
      <p:ext uri="{BB962C8B-B14F-4D97-AF65-F5344CB8AC3E}">
        <p14:creationId xmlns:p14="http://schemas.microsoft.com/office/powerpoint/2010/main" val="157952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766B6-0B01-47B5-A673-785A99A5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30449"/>
            <a:ext cx="8984202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относительного движения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C666A-A4AC-423F-898C-FBE9928D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6552"/>
            <a:ext cx="8094936" cy="517935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Хилла-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Клохесси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Уилтшира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решения: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                   - угловая орбитальная скорость,     - гравитационный параметр Земли,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константы, зависящие от начальных условий.</a:t>
            </a:r>
          </a:p>
        </p:txBody>
      </p:sp>
      <p:pic>
        <p:nvPicPr>
          <p:cNvPr id="5" name="Рисунок 4" descr="сис_координат">
            <a:extLst>
              <a:ext uri="{FF2B5EF4-FFF2-40B4-BE49-F238E27FC236}">
                <a16:creationId xmlns:a16="http://schemas.microsoft.com/office/drawing/2014/main" id="{34B82AD0-68A4-4807-9002-7A0E96F422F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85" y="1752489"/>
            <a:ext cx="3734001" cy="215035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DD170379-3900-4405-8B10-37ABFE8A90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115780"/>
              </p:ext>
            </p:extLst>
          </p:nvPr>
        </p:nvGraphicFramePr>
        <p:xfrm>
          <a:off x="2229658" y="2129266"/>
          <a:ext cx="1810120" cy="1027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5" imgW="1409400" imgH="799920" progId="Equation.DSMT4">
                  <p:embed/>
                </p:oleObj>
              </mc:Choice>
              <mc:Fallback>
                <p:oleObj name="Equation" r:id="rId5" imgW="140940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29658" y="2129266"/>
                        <a:ext cx="1810120" cy="1027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F8E4AC57-8BF5-4E23-82D4-BDE38817BA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04050"/>
              </p:ext>
            </p:extLst>
          </p:nvPr>
        </p:nvGraphicFramePr>
        <p:xfrm>
          <a:off x="2229658" y="4004185"/>
          <a:ext cx="4459890" cy="119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7" imgW="3517560" imgH="901440" progId="Equation.DSMT4">
                  <p:embed/>
                </p:oleObj>
              </mc:Choice>
              <mc:Fallback>
                <p:oleObj name="Equation" r:id="rId7" imgW="35175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29658" y="4004185"/>
                        <a:ext cx="4459890" cy="1193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67474A60-E11B-400C-A2C4-CD1849461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57627"/>
              </p:ext>
            </p:extLst>
          </p:nvPr>
        </p:nvGraphicFramePr>
        <p:xfrm>
          <a:off x="1137691" y="5487641"/>
          <a:ext cx="1225071" cy="47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9" imgW="825480" imgH="317160" progId="Equation.DSMT4">
                  <p:embed/>
                </p:oleObj>
              </mc:Choice>
              <mc:Fallback>
                <p:oleObj name="Equation" r:id="rId9" imgW="825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37691" y="5487641"/>
                        <a:ext cx="1225071" cy="471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8EEA5A61-AED1-4200-9677-DF7743DBA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700884"/>
              </p:ext>
            </p:extLst>
          </p:nvPr>
        </p:nvGraphicFramePr>
        <p:xfrm>
          <a:off x="5877930" y="5649885"/>
          <a:ext cx="374192" cy="287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11" imgW="164880" imgH="177480" progId="Equation.DSMT4">
                  <p:embed/>
                </p:oleObj>
              </mc:Choice>
              <mc:Fallback>
                <p:oleObj name="Equation" r:id="rId11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77930" y="5649885"/>
                        <a:ext cx="374192" cy="287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216217C7-DDEC-4CBC-8EEA-0A1226649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16194"/>
              </p:ext>
            </p:extLst>
          </p:nvPr>
        </p:nvGraphicFramePr>
        <p:xfrm>
          <a:off x="2534764" y="5873286"/>
          <a:ext cx="286613" cy="363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3" imgW="190440" imgH="241200" progId="Equation.DSMT4">
                  <p:embed/>
                </p:oleObj>
              </mc:Choice>
              <mc:Fallback>
                <p:oleObj name="Equation" r:id="rId13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34764" y="5873286"/>
                        <a:ext cx="286613" cy="363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5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6473-011B-4264-991E-02A4F4CE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2" y="30901"/>
            <a:ext cx="8602462" cy="94927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аэродинамической силы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CBCD4C-65B1-45CE-AD13-C08627124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229710"/>
            <a:ext cx="8868792" cy="5628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относительного движения с учетом аэродинамической силы: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силы, действующей на один из спутников: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орбитальной системе координат: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670D397-2382-4AB6-B954-2282B50B7E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982855"/>
              </p:ext>
            </p:extLst>
          </p:nvPr>
        </p:nvGraphicFramePr>
        <p:xfrm>
          <a:off x="2219625" y="1708065"/>
          <a:ext cx="1914415" cy="97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4" imgW="1485720" imgH="799920" progId="Equation.DSMT4">
                  <p:embed/>
                </p:oleObj>
              </mc:Choice>
              <mc:Fallback>
                <p:oleObj name="Equation" r:id="rId4" imgW="148572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9625" y="1708065"/>
                        <a:ext cx="1914415" cy="97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47CFE6B-0669-492A-AB95-CC524A40D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577153"/>
              </p:ext>
            </p:extLst>
          </p:nvPr>
        </p:nvGraphicFramePr>
        <p:xfrm>
          <a:off x="1572197" y="3354003"/>
          <a:ext cx="5998011" cy="60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6" imgW="4813200" imgH="495000" progId="Equation.DSMT4">
                  <p:embed/>
                </p:oleObj>
              </mc:Choice>
              <mc:Fallback>
                <p:oleObj name="Equation" r:id="rId6" imgW="4813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2197" y="3354003"/>
                        <a:ext cx="5998011" cy="60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F5BE757E-FB1C-4F09-B194-D02DA59C6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803038"/>
              </p:ext>
            </p:extLst>
          </p:nvPr>
        </p:nvGraphicFramePr>
        <p:xfrm>
          <a:off x="269972" y="4576610"/>
          <a:ext cx="5375330" cy="110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Equation" r:id="rId8" imgW="4203360" imgH="850680" progId="Equation.DSMT4">
                  <p:embed/>
                </p:oleObj>
              </mc:Choice>
              <mc:Fallback>
                <p:oleObj name="Equation" r:id="rId8" imgW="420336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9972" y="4576610"/>
                        <a:ext cx="5375330" cy="1103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A7065EB-4E59-4D9E-B61B-5E61AD3B1647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97" y="1464438"/>
            <a:ext cx="2748614" cy="2026402"/>
          </a:xfrm>
          <a:prstGeom prst="rect">
            <a:avLst/>
          </a:prstGeom>
        </p:spPr>
      </p:pic>
      <p:pic>
        <p:nvPicPr>
          <p:cNvPr id="2202" name="Picture 154" descr="area">
            <a:extLst>
              <a:ext uri="{FF2B5EF4-FFF2-40B4-BE49-F238E27FC236}">
                <a16:creationId xmlns:a16="http://schemas.microsoft.com/office/drawing/2014/main" id="{BB3F84A3-CD6E-4A5C-BE31-19E43FEBB2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4933" r="5559"/>
          <a:stretch/>
        </p:blipFill>
        <p:spPr bwMode="auto">
          <a:xfrm>
            <a:off x="5780690" y="4025463"/>
            <a:ext cx="3363310" cy="283514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31E5AD-5C75-4A76-AA8D-FCD0FA089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141246"/>
              </p:ext>
            </p:extLst>
          </p:nvPr>
        </p:nvGraphicFramePr>
        <p:xfrm>
          <a:off x="269972" y="6002341"/>
          <a:ext cx="4491214" cy="6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12" imgW="3657600" imgH="545760" progId="Equation.DSMT4">
                  <p:embed/>
                </p:oleObj>
              </mc:Choice>
              <mc:Fallback>
                <p:oleObj name="Equation" r:id="rId12" imgW="36576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9972" y="6002341"/>
                        <a:ext cx="4491214" cy="6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1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E1393-986B-478A-B452-93A272E4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Линейно-квадратический регулятор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1C753-DE83-4687-9E83-29CC16B01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2" y="1825624"/>
            <a:ext cx="8596951" cy="4764361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 система имеет вид: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состояния,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динамики системы,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управления,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управления,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 обратной связью: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требуемый вектор состояния.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Минимизируется: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тогда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где матрица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из решения уравнения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Риккати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1B2D63D-EB9E-4928-9C43-EF3647A27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64946"/>
              </p:ext>
            </p:extLst>
          </p:nvPr>
        </p:nvGraphicFramePr>
        <p:xfrm>
          <a:off x="3991831" y="1797083"/>
          <a:ext cx="1489412" cy="411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3" imgW="965160" imgH="266400" progId="Equation.DSMT4">
                  <p:embed/>
                </p:oleObj>
              </mc:Choice>
              <mc:Fallback>
                <p:oleObj name="Equation" r:id="rId3" imgW="965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1831" y="1797083"/>
                        <a:ext cx="1489412" cy="411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EF274BD-C755-4731-847D-32FE32B10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40069"/>
              </p:ext>
            </p:extLst>
          </p:nvPr>
        </p:nvGraphicFramePr>
        <p:xfrm>
          <a:off x="1149651" y="2246050"/>
          <a:ext cx="1124504" cy="33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5" imgW="888840" imgH="266400" progId="Equation.DSMT4">
                  <p:embed/>
                </p:oleObj>
              </mc:Choice>
              <mc:Fallback>
                <p:oleObj name="Equation" r:id="rId5" imgW="888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9651" y="2246050"/>
                        <a:ext cx="1124504" cy="33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DE8D3B7-1F5A-4285-8FD7-208CD631A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706316"/>
              </p:ext>
            </p:extLst>
          </p:nvPr>
        </p:nvGraphicFramePr>
        <p:xfrm>
          <a:off x="4404931" y="2275178"/>
          <a:ext cx="226182" cy="24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7" imgW="164880" imgH="177480" progId="Equation.DSMT4">
                  <p:embed/>
                </p:oleObj>
              </mc:Choice>
              <mc:Fallback>
                <p:oleObj name="Equation" r:id="rId7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04931" y="2275178"/>
                        <a:ext cx="226182" cy="243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55479A1-23DD-4436-A236-398185177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61316"/>
              </p:ext>
            </p:extLst>
          </p:nvPr>
        </p:nvGraphicFramePr>
        <p:xfrm>
          <a:off x="665913" y="2660510"/>
          <a:ext cx="255171" cy="2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913" y="2660510"/>
                        <a:ext cx="255171" cy="2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D10C0879-E361-4A09-AE7F-5FAE6BE2B6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189477"/>
              </p:ext>
            </p:extLst>
          </p:nvPr>
        </p:nvGraphicFramePr>
        <p:xfrm>
          <a:off x="3359332" y="2668871"/>
          <a:ext cx="198715" cy="27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11" imgW="139680" imgH="190440" progId="Equation.DSMT4">
                  <p:embed/>
                </p:oleObj>
              </mc:Choice>
              <mc:Fallback>
                <p:oleObj name="Equation" r:id="rId11" imgW="1396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9332" y="2668871"/>
                        <a:ext cx="198715" cy="27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FC23297-2BFF-4877-AE60-6633A4099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82910"/>
              </p:ext>
            </p:extLst>
          </p:nvPr>
        </p:nvGraphicFramePr>
        <p:xfrm>
          <a:off x="5857793" y="2598584"/>
          <a:ext cx="804388" cy="411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13" imgW="545760" imgH="279360" progId="Equation.DSMT4">
                  <p:embed/>
                </p:oleObj>
              </mc:Choice>
              <mc:Fallback>
                <p:oleObj name="Equation" r:id="rId13" imgW="545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57793" y="2598584"/>
                        <a:ext cx="804388" cy="411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30E0C1E-5C74-424E-8450-F8E22D53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45213"/>
              </p:ext>
            </p:extLst>
          </p:nvPr>
        </p:nvGraphicFramePr>
        <p:xfrm>
          <a:off x="4158523" y="3451095"/>
          <a:ext cx="911033" cy="34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15" imgW="571320" imgH="215640" progId="Equation.DSMT4">
                  <p:embed/>
                </p:oleObj>
              </mc:Choice>
              <mc:Fallback>
                <p:oleObj name="Equation" r:id="rId15" imgW="5713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58523" y="3451095"/>
                        <a:ext cx="911033" cy="34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1B74822B-1B33-429C-89B2-BDB57F262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867366"/>
              </p:ext>
            </p:extLst>
          </p:nvPr>
        </p:nvGraphicFramePr>
        <p:xfrm>
          <a:off x="1152477" y="3844690"/>
          <a:ext cx="1327966" cy="34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17" imgW="1066680" imgH="266400" progId="Equation.DSMT4">
                  <p:embed/>
                </p:oleObj>
              </mc:Choice>
              <mc:Fallback>
                <p:oleObj name="Equation" r:id="rId17" imgW="1066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52477" y="3844690"/>
                        <a:ext cx="1327966" cy="340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B8C5AD63-9170-46FD-83A4-BF4ED15143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398549"/>
              </p:ext>
            </p:extLst>
          </p:nvPr>
        </p:nvGraphicFramePr>
        <p:xfrm>
          <a:off x="2541345" y="3841800"/>
          <a:ext cx="256579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19" imgW="203040" imgH="241200" progId="Equation.DSMT4">
                  <p:embed/>
                </p:oleObj>
              </mc:Choice>
              <mc:Fallback>
                <p:oleObj name="Equation" r:id="rId1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41345" y="3841800"/>
                        <a:ext cx="256579" cy="33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4FEBB0B4-0D7D-459D-89AD-44EA7623E7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29989"/>
              </p:ext>
            </p:extLst>
          </p:nvPr>
        </p:nvGraphicFramePr>
        <p:xfrm>
          <a:off x="3146326" y="4419600"/>
          <a:ext cx="26050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21" imgW="1650960" imgH="545760" progId="Equation.DSMT4">
                  <p:embed/>
                </p:oleObj>
              </mc:Choice>
              <mc:Fallback>
                <p:oleObj name="Equation" r:id="rId21" imgW="165096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146326" y="4419600"/>
                        <a:ext cx="2605088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CB75EC13-FC5C-441B-8088-E13E51C71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1886"/>
              </p:ext>
            </p:extLst>
          </p:nvPr>
        </p:nvGraphicFramePr>
        <p:xfrm>
          <a:off x="1353918" y="5015898"/>
          <a:ext cx="161131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23" imgW="1091880" imgH="253800" progId="Equation.DSMT4">
                  <p:embed/>
                </p:oleObj>
              </mc:Choice>
              <mc:Fallback>
                <p:oleObj name="Equation" r:id="rId23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53918" y="5015898"/>
                        <a:ext cx="161131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5D572018-6AFE-470F-82D6-6989BA1681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98460"/>
              </p:ext>
            </p:extLst>
          </p:nvPr>
        </p:nvGraphicFramePr>
        <p:xfrm>
          <a:off x="2055472" y="5492388"/>
          <a:ext cx="229186" cy="24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25" imgW="164880" imgH="177480" progId="Equation.DSMT4">
                  <p:embed/>
                </p:oleObj>
              </mc:Choice>
              <mc:Fallback>
                <p:oleObj name="Equation" r:id="rId2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055472" y="5492388"/>
                        <a:ext cx="229186" cy="246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4B855A8A-9070-448F-A5B8-A193C6C3B4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344047"/>
              </p:ext>
            </p:extLst>
          </p:nvPr>
        </p:nvGraphicFramePr>
        <p:xfrm>
          <a:off x="2479620" y="5842000"/>
          <a:ext cx="36623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27" imgW="2260440" imgH="266400" progId="Equation.DSMT4">
                  <p:embed/>
                </p:oleObj>
              </mc:Choice>
              <mc:Fallback>
                <p:oleObj name="Equation" r:id="rId27" imgW="2260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479620" y="5842000"/>
                        <a:ext cx="3662362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85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E3C4F-EF35-4718-8C43-A637443C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891"/>
            <a:ext cx="78867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 траектории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F10F20-CF12-4DB8-BC41-42C542549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389226" cy="48904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Маштаков Я.В.; Шестаков С.А. Поддержание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тетраэдральной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конфигурации группы спутников при помощи одноосного управления // Препринты ИПМ им.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М.В.Келдыша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2016.  № 95. 27 с.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6BF09D2-3142-4DCF-9855-C06C41A67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16848"/>
              </p:ext>
            </p:extLst>
          </p:nvPr>
        </p:nvGraphicFramePr>
        <p:xfrm>
          <a:off x="482128" y="2249456"/>
          <a:ext cx="3743325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2590560" imgH="1942920" progId="Equation.DSMT4">
                  <p:embed/>
                </p:oleObj>
              </mc:Choice>
              <mc:Fallback>
                <p:oleObj name="Equation" r:id="rId3" imgW="259056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128" y="2249456"/>
                        <a:ext cx="3743325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7011" y="1112363"/>
            <a:ext cx="7456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Тетраэдр с наилучшим качеством  достигается при движении спутников по следующим опорным орбитам при рассмотрении линейной модели движения для низкой околоземной орбиты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247386-32A8-48D1-A9E6-224B9D3F28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" t="967" r="6634" b="4087"/>
          <a:stretch/>
        </p:blipFill>
        <p:spPr>
          <a:xfrm>
            <a:off x="5070219" y="2035693"/>
            <a:ext cx="4073781" cy="3016769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491B165-A342-4E84-ADAF-FD910A841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112452"/>
              </p:ext>
            </p:extLst>
          </p:nvPr>
        </p:nvGraphicFramePr>
        <p:xfrm>
          <a:off x="4078931" y="2249456"/>
          <a:ext cx="9861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6" imgW="660240" imgH="1879560" progId="Equation.DSMT4">
                  <p:embed/>
                </p:oleObj>
              </mc:Choice>
              <mc:Fallback>
                <p:oleObj name="Equation" r:id="rId6" imgW="66024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78931" y="2249456"/>
                        <a:ext cx="986138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742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4734</TotalTime>
  <Words>763</Words>
  <Application>Microsoft Office PowerPoint</Application>
  <PresentationFormat>Экран (4:3)</PresentationFormat>
  <Paragraphs>116</Paragraphs>
  <Slides>15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Equation</vt:lpstr>
      <vt:lpstr>MathType 6.0 Equation</vt:lpstr>
      <vt:lpstr>60-я научная конференция МФТИ  20 ноября 2017      Децентрализованное управление группой спутников для поддержания тетраэдральной конфигурации с помощью аэродинамических сил</vt:lpstr>
      <vt:lpstr>Содержание работы</vt:lpstr>
      <vt:lpstr>Современные тренды</vt:lpstr>
      <vt:lpstr>Способы управления относительным движением на низкой околоземной орбите</vt:lpstr>
      <vt:lpstr>Постановка задачи</vt:lpstr>
      <vt:lpstr>Уравнения относительного движения</vt:lpstr>
      <vt:lpstr>Модель аэродинамической силы</vt:lpstr>
      <vt:lpstr>Линейно-квадратический регулятор</vt:lpstr>
      <vt:lpstr>Опорные траектории</vt:lpstr>
      <vt:lpstr>Моделирование: Относительные траектории</vt:lpstr>
      <vt:lpstr>Отклонения от опорной траектории</vt:lpstr>
      <vt:lpstr>Аэродинамическая сила</vt:lpstr>
      <vt:lpstr>Заключение </vt:lpstr>
      <vt:lpstr>Направления дальнейшей работы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Децентрализованное управление группой спутников для поддержания тетраэдральной конфигурации с помощью аэродинамической силы</dc:title>
  <dc:creator>Uliana Monakhova</dc:creator>
  <cp:lastModifiedBy>Uliana Monakhova</cp:lastModifiedBy>
  <cp:revision>77</cp:revision>
  <dcterms:created xsi:type="dcterms:W3CDTF">2017-11-16T15:24:42Z</dcterms:created>
  <dcterms:modified xsi:type="dcterms:W3CDTF">2017-11-20T10:52:18Z</dcterms:modified>
</cp:coreProperties>
</file>