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314" r:id="rId5"/>
    <p:sldId id="259" r:id="rId6"/>
    <p:sldId id="315" r:id="rId7"/>
    <p:sldId id="316" r:id="rId8"/>
    <p:sldId id="317" r:id="rId9"/>
    <p:sldId id="318" r:id="rId10"/>
    <p:sldId id="319" r:id="rId11"/>
    <p:sldId id="322" r:id="rId12"/>
    <p:sldId id="325" r:id="rId13"/>
    <p:sldId id="327" r:id="rId14"/>
    <p:sldId id="329" r:id="rId15"/>
    <p:sldId id="32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mate" initials="P" lastIdx="1" clrIdx="0">
    <p:extLst>
      <p:ext uri="{19B8F6BF-5375-455C-9EA6-DF929625EA0E}">
        <p15:presenceInfo xmlns:p15="http://schemas.microsoft.com/office/powerpoint/2012/main" userId="Prima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4792" autoAdjust="0"/>
  </p:normalViewPr>
  <p:slideViewPr>
    <p:cSldViewPr snapToGrid="0">
      <p:cViewPr varScale="1">
        <p:scale>
          <a:sx n="107" d="100"/>
          <a:sy n="10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5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78D7D-9286-4C83-B3E0-17A49ABA2C58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9356-BE49-4AAE-A293-8817D50E3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82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C8F89-E704-49C3-877A-95D3CA6ADC70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140F4-406A-4F3D-A906-4EEB6A6A0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9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7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4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5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1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3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1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7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2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7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40F4-406A-4F3D-A906-4EEB6A6A0A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2DBE-BD3D-4D83-AB21-211FAED75D51}" type="datetime1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5D0-7CC1-424C-9184-E7667BC3C405}" type="datetime1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2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8F1F-5E43-45E5-8ABE-8E395E61E191}" type="datetime1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59BF-0EFA-42BD-9854-9778F014D970}" type="datetime1">
              <a:rPr lang="ru-RU" smtClean="0"/>
              <a:t>19.11.2017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6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F1C4-159C-448F-9B8E-348729B855D0}" type="datetime1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9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568B-A23E-4458-B458-040F530DEDEE}" type="datetime1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8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DF90-6FDB-43C8-9096-082F20F54660}" type="datetime1">
              <a:rPr lang="ru-RU" smtClean="0"/>
              <a:t>19.11.2017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4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B149-B672-44B3-997B-D8A53B36E32E}" type="datetime1">
              <a:rPr lang="ru-RU" smtClean="0"/>
              <a:t>19.11.2017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2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090F-3B76-4931-983C-B86854739946}" type="datetime1">
              <a:rPr lang="ru-RU" smtClean="0"/>
              <a:t>19.11.2017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3396-7A27-451C-88AE-A67E5C36DE8E}" type="datetime1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614E-4185-41EE-8EA6-9E1C62E800B2}" type="datetime1">
              <a:rPr lang="ru-RU" smtClean="0"/>
              <a:t>19.11.2017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4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9D29-AC1A-43B8-9EE6-1B31285E6D78}" type="datetime1">
              <a:rPr lang="ru-RU" smtClean="0"/>
              <a:t>19.11.2017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60-я конференция МФТИ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ABD9-2549-4C13-97EA-DE5827730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36.tiff"/><Relationship Id="rId10" Type="http://schemas.openxmlformats.org/officeDocument/2006/relationships/image" Target="../media/image34.wmf"/><Relationship Id="rId4" Type="http://schemas.openxmlformats.org/officeDocument/2006/relationships/image" Target="../media/image35.tiff"/><Relationship Id="rId9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10" Type="http://schemas.openxmlformats.org/officeDocument/2006/relationships/image" Target="../media/image41.tif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33.wmf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tiff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iff"/><Relationship Id="rId4" Type="http://schemas.openxmlformats.org/officeDocument/2006/relationships/image" Target="../media/image5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91969"/>
            <a:ext cx="7772400" cy="2387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Переориентация </a:t>
            </a:r>
            <a:r>
              <a:rPr lang="ru-RU" sz="4800" dirty="0"/>
              <a:t>космического аппарата при наличии ограничений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4553517"/>
            <a:ext cx="6858000" cy="1655762"/>
          </a:xfrm>
        </p:spPr>
        <p:txBody>
          <a:bodyPr/>
          <a:lstStyle/>
          <a:p>
            <a:pPr algn="r"/>
            <a:r>
              <a:rPr lang="ru-RU" u="sng" dirty="0" smtClean="0"/>
              <a:t>Я</a:t>
            </a:r>
            <a:r>
              <a:rPr lang="en-US" u="sng" dirty="0" smtClean="0"/>
              <a:t>.</a:t>
            </a:r>
            <a:r>
              <a:rPr lang="ru-RU" u="sng" dirty="0" smtClean="0"/>
              <a:t>В. Маштаков </a:t>
            </a:r>
          </a:p>
          <a:p>
            <a:pPr algn="r"/>
            <a:r>
              <a:rPr lang="ru-RU" dirty="0" smtClean="0"/>
              <a:t>С.С. Ткачев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20398" y="5993221"/>
            <a:ext cx="35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r>
              <a:rPr lang="ru-RU" dirty="0" smtClean="0"/>
              <a:t>-я Научная конференция МФТИ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" y="53622"/>
            <a:ext cx="1687049" cy="1231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9" y="174342"/>
            <a:ext cx="2223248" cy="9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0000"/>
            <a:ext cx="3460799" cy="259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52000"/>
            <a:ext cx="3462292" cy="2596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моделирования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938" y="1363952"/>
            <a:ext cx="2400300" cy="34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Глобальная функция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t="3930" r="20679" b="3639"/>
          <a:stretch/>
        </p:blipFill>
        <p:spPr>
          <a:xfrm>
            <a:off x="3794104" y="1690689"/>
            <a:ext cx="5013692" cy="3941684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69375"/>
              </p:ext>
            </p:extLst>
          </p:nvPr>
        </p:nvGraphicFramePr>
        <p:xfrm>
          <a:off x="4160402" y="5784851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7" imgW="1955520" imgH="279360" progId="Equation.DSMT4">
                  <p:embed/>
                </p:oleObj>
              </mc:Choice>
              <mc:Fallback>
                <p:oleObj name="Equation" r:id="rId7" imgW="1955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0402" y="5784851"/>
                        <a:ext cx="1955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86134"/>
              </p:ext>
            </p:extLst>
          </p:nvPr>
        </p:nvGraphicFramePr>
        <p:xfrm>
          <a:off x="6300788" y="5492750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9" imgW="1981080" imgH="863280" progId="Equation.DSMT4">
                  <p:embed/>
                </p:oleObj>
              </mc:Choice>
              <mc:Fallback>
                <p:oleObj name="Equation" r:id="rId9" imgW="19810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00788" y="5492750"/>
                        <a:ext cx="1981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3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моделирования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938" y="1363952"/>
            <a:ext cx="2400300" cy="34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Глобальная функция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160402" y="5784851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4" imgW="1955520" imgH="279360" progId="Equation.DSMT4">
                  <p:embed/>
                </p:oleObj>
              </mc:Choice>
              <mc:Fallback>
                <p:oleObj name="Equation" r:id="rId4" imgW="1955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402" y="5784851"/>
                        <a:ext cx="1955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52112"/>
              </p:ext>
            </p:extLst>
          </p:nvPr>
        </p:nvGraphicFramePr>
        <p:xfrm>
          <a:off x="6300950" y="5492751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6" imgW="1981080" imgH="863280" progId="Equation.DSMT4">
                  <p:embed/>
                </p:oleObj>
              </mc:Choice>
              <mc:Fallback>
                <p:oleObj name="Equation" r:id="rId6" imgW="19810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0950" y="5492751"/>
                        <a:ext cx="1981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3" t="8184" r="27573" b="6154"/>
          <a:stretch/>
        </p:blipFill>
        <p:spPr>
          <a:xfrm>
            <a:off x="4700887" y="1690689"/>
            <a:ext cx="3648402" cy="3632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0000"/>
            <a:ext cx="3460800" cy="2595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52000"/>
            <a:ext cx="3460800" cy="2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моделирования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938" y="1363952"/>
            <a:ext cx="2400300" cy="34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Локальная функция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547188" y="5450863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4" imgW="1955520" imgH="279360" progId="Equation.DSMT4">
                  <p:embed/>
                </p:oleObj>
              </mc:Choice>
              <mc:Fallback>
                <p:oleObj name="Equation" r:id="rId4" imgW="1955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7188" y="5450863"/>
                        <a:ext cx="1955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4704" r="20678" b="4800"/>
          <a:stretch/>
        </p:blipFill>
        <p:spPr>
          <a:xfrm>
            <a:off x="4413890" y="1977968"/>
            <a:ext cx="4088120" cy="3126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60000"/>
            <a:ext cx="3460800" cy="259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2000"/>
            <a:ext cx="3460800" cy="2595600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708650" y="5730263"/>
          <a:ext cx="149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9" imgW="1498320" imgH="571320" progId="Equation.DSMT4">
                  <p:embed/>
                </p:oleObj>
              </mc:Choice>
              <mc:Fallback>
                <p:oleObj name="Equation" r:id="rId9" imgW="14983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8650" y="5730263"/>
                        <a:ext cx="1498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448" r="25049" b="1"/>
          <a:stretch/>
        </p:blipFill>
        <p:spPr>
          <a:xfrm>
            <a:off x="4530813" y="1925039"/>
            <a:ext cx="3854274" cy="33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2000"/>
            <a:ext cx="3460800" cy="2595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пересекающихся конуса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938" y="1363952"/>
            <a:ext cx="2400300" cy="34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Глобальная функция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7797" r="24466" b="5187"/>
          <a:stretch/>
        </p:blipFill>
        <p:spPr>
          <a:xfrm>
            <a:off x="4216894" y="2017184"/>
            <a:ext cx="4616388" cy="39949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60000"/>
            <a:ext cx="3460800" cy="2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пересекающихся конуса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4938" y="1363952"/>
            <a:ext cx="2400300" cy="344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Локальная функция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317" r="19223" b="-227"/>
          <a:stretch/>
        </p:blipFill>
        <p:spPr>
          <a:xfrm>
            <a:off x="4719592" y="2016189"/>
            <a:ext cx="4158078" cy="3294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60000"/>
            <a:ext cx="3460800" cy="259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52000"/>
            <a:ext cx="3460800" cy="2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52763"/>
            <a:ext cx="7886700" cy="4351338"/>
          </a:xfrm>
        </p:spPr>
        <p:txBody>
          <a:bodyPr/>
          <a:lstStyle/>
          <a:p>
            <a:r>
              <a:rPr lang="ru-RU" dirty="0" smtClean="0"/>
              <a:t>Рассмотрен подход к решению задачи переориентации спутника с использованием прямого метода Ляпунов</a:t>
            </a:r>
          </a:p>
          <a:p>
            <a:r>
              <a:rPr lang="ru-RU" dirty="0" smtClean="0"/>
              <a:t>Предложены две модификации функции Ляпунова: при помощи глобальной и локальной функций. В первом  случае движение существенно отличается от стандартного, во втором же изменения будут заметны только в случае выхода на ограничения</a:t>
            </a:r>
          </a:p>
          <a:p>
            <a:r>
              <a:rPr lang="ru-RU" dirty="0" smtClean="0"/>
              <a:t>Возможно двухэтапное применение предложенной методики: на первом этапе в упрощенной модели движения (без внешних возмущений) строится опорное движение путем интегрирования уравнений движения. На втором этапе это движение реализуется стандартным </a:t>
            </a:r>
            <a:r>
              <a:rPr lang="ru-RU" dirty="0" smtClean="0"/>
              <a:t>алгоритмом</a:t>
            </a:r>
            <a:endParaRPr lang="en-US" dirty="0" smtClean="0"/>
          </a:p>
          <a:p>
            <a:r>
              <a:rPr lang="ru-RU" dirty="0" smtClean="0"/>
              <a:t>Необходим дальнейший анализ влияния констант в управлении на скорость сходимости и требуемые для реализации управления момент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803227"/>
            <a:ext cx="33697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Работа поддержана грантом </a:t>
            </a:r>
            <a:r>
              <a:rPr lang="ru-RU" sz="1200" dirty="0"/>
              <a:t>РНФ №17-71-20117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2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Введение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8098"/>
            <a:ext cx="41209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Зачем нам нужно управлять ориентацией</a:t>
            </a:r>
            <a:r>
              <a:rPr lang="en-US" sz="2000" dirty="0" smtClean="0"/>
              <a:t>?</a:t>
            </a:r>
          </a:p>
          <a:p>
            <a:r>
              <a:rPr lang="ru-RU" sz="2000" dirty="0" smtClean="0"/>
              <a:t>ДЗЗ</a:t>
            </a:r>
            <a:endParaRPr lang="en-US" sz="2000" dirty="0" smtClean="0"/>
          </a:p>
          <a:p>
            <a:r>
              <a:rPr lang="ru-RU" sz="2000" dirty="0" smtClean="0"/>
              <a:t>Космические телескопы</a:t>
            </a:r>
            <a:endParaRPr lang="en-US" sz="2000" dirty="0" smtClean="0"/>
          </a:p>
          <a:p>
            <a:r>
              <a:rPr lang="ru-RU" sz="2000" dirty="0" smtClean="0"/>
              <a:t>Спутники связи</a:t>
            </a:r>
            <a:endParaRPr lang="en-US" sz="2000" dirty="0" smtClean="0"/>
          </a:p>
          <a:p>
            <a:r>
              <a:rPr lang="ru-RU" sz="2000" dirty="0" smtClean="0"/>
              <a:t>Обеспечение энергией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6" y="3834688"/>
            <a:ext cx="3146084" cy="2361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86" y="1023418"/>
            <a:ext cx="3208448" cy="22683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5" y="3425974"/>
            <a:ext cx="3724390" cy="2796192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8650" y="3551068"/>
            <a:ext cx="2318736" cy="426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Введение</a:t>
            </a:r>
            <a:endParaRPr lang="en-US" sz="4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650" y="1825625"/>
            <a:ext cx="445916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Разные аппараты – разные режимы движения</a:t>
            </a:r>
          </a:p>
          <a:p>
            <a:r>
              <a:rPr lang="ru-RU" dirty="0" smtClean="0"/>
              <a:t>Отслеживание траекторий</a:t>
            </a:r>
          </a:p>
          <a:p>
            <a:r>
              <a:rPr lang="ru-RU" dirty="0" smtClean="0"/>
              <a:t>Стабилизация в инерциальной/орбитальной СК</a:t>
            </a:r>
          </a:p>
          <a:p>
            <a:r>
              <a:rPr lang="ru-RU" dirty="0" smtClean="0"/>
              <a:t>Переориентация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47386" y="3746377"/>
            <a:ext cx="22371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00221" y="3551068"/>
            <a:ext cx="3521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Ограничения: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Солнечные панели ориентированы на Солнце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Камера не направлена на яркие объекты</a:t>
            </a:r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98" y="1690689"/>
            <a:ext cx="49604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Что мы знаем?</a:t>
            </a:r>
          </a:p>
          <a:p>
            <a:r>
              <a:rPr lang="ru-RU" dirty="0" smtClean="0"/>
              <a:t>Параметры спутника</a:t>
            </a:r>
          </a:p>
          <a:p>
            <a:r>
              <a:rPr lang="ru-RU" dirty="0" smtClean="0"/>
              <a:t>Запрещенные зоны (неизменны в ИСК, являются конусами)</a:t>
            </a:r>
          </a:p>
          <a:p>
            <a:r>
              <a:rPr lang="ru-RU" dirty="0" smtClean="0"/>
              <a:t>Начальная и конечная ориентация</a:t>
            </a:r>
          </a:p>
          <a:p>
            <a:r>
              <a:rPr lang="ru-RU" dirty="0" smtClean="0"/>
              <a:t>Начальная и конечная угловая скорость равны нулю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Что мы хотим?</a:t>
            </a:r>
          </a:p>
          <a:p>
            <a:r>
              <a:rPr lang="ru-RU" dirty="0" smtClean="0"/>
              <a:t>Переориентировать спутник</a:t>
            </a:r>
          </a:p>
          <a:p>
            <a:r>
              <a:rPr lang="ru-RU" dirty="0" smtClean="0"/>
              <a:t>Избежать запрещенных зон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11372" r="28058" b="17269"/>
          <a:stretch/>
        </p:blipFill>
        <p:spPr>
          <a:xfrm>
            <a:off x="5293120" y="1690689"/>
            <a:ext cx="3609152" cy="3355758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07217"/>
              </p:ext>
            </p:extLst>
          </p:nvPr>
        </p:nvGraphicFramePr>
        <p:xfrm>
          <a:off x="5816292" y="2204699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4" imgW="190440" imgH="291960" progId="Equation.DSMT4">
                  <p:embed/>
                </p:oleObj>
              </mc:Choice>
              <mc:Fallback>
                <p:oleObj name="Equation" r:id="rId4" imgW="190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6292" y="2204699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88920"/>
              </p:ext>
            </p:extLst>
          </p:nvPr>
        </p:nvGraphicFramePr>
        <p:xfrm>
          <a:off x="7820611" y="2204699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6" imgW="215640" imgH="291960" progId="Equation.DSMT4">
                  <p:embed/>
                </p:oleObj>
              </mc:Choice>
              <mc:Fallback>
                <p:oleObj name="Equation" r:id="rId6" imgW="2156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20611" y="2204699"/>
                        <a:ext cx="215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3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Прямой метод Ляпунова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Используется для построения алгоритмов управления ориентацией</a:t>
            </a:r>
          </a:p>
          <a:p>
            <a:r>
              <a:rPr lang="ru-RU" dirty="0" smtClean="0"/>
              <a:t>Обеспечивает асимптотическую устойчивость</a:t>
            </a:r>
          </a:p>
          <a:p>
            <a:r>
              <a:rPr lang="ru-RU" sz="2000" dirty="0" smtClean="0"/>
              <a:t>Устойчив к внешним возмущениям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Основная идея:</a:t>
            </a:r>
          </a:p>
          <a:p>
            <a:r>
              <a:rPr lang="ru-RU" dirty="0" smtClean="0"/>
              <a:t>Положительно определенная функция</a:t>
            </a:r>
          </a:p>
          <a:p>
            <a:r>
              <a:rPr lang="ru-RU" dirty="0" smtClean="0"/>
              <a:t>С помощью управления обеспечиваем отрицательность ее полной производной по времени</a:t>
            </a:r>
          </a:p>
          <a:p>
            <a:r>
              <a:rPr lang="ru-RU" dirty="0" smtClean="0"/>
              <a:t>Одновременно доказываем </a:t>
            </a:r>
            <a:r>
              <a:rPr lang="ru-RU" dirty="0" err="1" smtClean="0"/>
              <a:t>ас.устойчивость</a:t>
            </a:r>
            <a:r>
              <a:rPr lang="ru-RU" dirty="0" smtClean="0"/>
              <a:t> опорного движения (по теореме </a:t>
            </a:r>
            <a:r>
              <a:rPr lang="ru-RU" dirty="0" err="1" smtClean="0"/>
              <a:t>Барбашина</a:t>
            </a:r>
            <a:r>
              <a:rPr lang="ru-RU" dirty="0" smtClean="0"/>
              <a:t>-Красовского) </a:t>
            </a:r>
            <a:endParaRPr lang="en-US" sz="2000" dirty="0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0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81018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Функция: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Уравнения относительного движения: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Управление: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2014"/>
              </p:ext>
            </p:extLst>
          </p:nvPr>
        </p:nvGraphicFramePr>
        <p:xfrm>
          <a:off x="703263" y="2114550"/>
          <a:ext cx="3124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1" name="Equation" r:id="rId4" imgW="3124080" imgH="571320" progId="Equation.DSMT4">
                  <p:embed/>
                </p:oleObj>
              </mc:Choice>
              <mc:Fallback>
                <p:oleObj name="Equation" r:id="rId4" imgW="3124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63" y="2114550"/>
                        <a:ext cx="3124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86583"/>
              </p:ext>
            </p:extLst>
          </p:nvPr>
        </p:nvGraphicFramePr>
        <p:xfrm>
          <a:off x="627063" y="3278188"/>
          <a:ext cx="231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2" name="Equation" r:id="rId6" imgW="2311200" imgH="291960" progId="Equation.DSMT4">
                  <p:embed/>
                </p:oleObj>
              </mc:Choice>
              <mc:Fallback>
                <p:oleObj name="Equation" r:id="rId6" imgW="231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063" y="3278188"/>
                        <a:ext cx="2311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6053"/>
              </p:ext>
            </p:extLst>
          </p:nvPr>
        </p:nvGraphicFramePr>
        <p:xfrm>
          <a:off x="684213" y="4149725"/>
          <a:ext cx="3632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3" name="Equation" r:id="rId8" imgW="3632040" imgH="723600" progId="Equation.DSMT4">
                  <p:embed/>
                </p:oleObj>
              </mc:Choice>
              <mc:Fallback>
                <p:oleObj name="Equation" r:id="rId8" imgW="36320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4213" y="4149725"/>
                        <a:ext cx="3632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>
            <a:stCxn id="2" idx="2"/>
          </p:cNvCxnSpPr>
          <p:nvPr/>
        </p:nvCxnSpPr>
        <p:spPr>
          <a:xfrm>
            <a:off x="4572000" y="1690689"/>
            <a:ext cx="0" cy="3378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4705166" y="1825625"/>
            <a:ext cx="38101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Функция: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Уравнения относительного движения: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Управление: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08768"/>
              </p:ext>
            </p:extLst>
          </p:nvPr>
        </p:nvGraphicFramePr>
        <p:xfrm>
          <a:off x="4813300" y="2114550"/>
          <a:ext cx="279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4" name="Equation" r:id="rId10" imgW="2793960" imgH="571320" progId="Equation.DSMT4">
                  <p:embed/>
                </p:oleObj>
              </mc:Choice>
              <mc:Fallback>
                <p:oleObj name="Equation" r:id="rId10" imgW="27939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3300" y="2114550"/>
                        <a:ext cx="2794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28826"/>
              </p:ext>
            </p:extLst>
          </p:nvPr>
        </p:nvGraphicFramePr>
        <p:xfrm>
          <a:off x="4791075" y="3278188"/>
          <a:ext cx="2120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5" name="Equation" r:id="rId12" imgW="2120760" imgH="317160" progId="Equation.DSMT4">
                  <p:embed/>
                </p:oleObj>
              </mc:Choice>
              <mc:Fallback>
                <p:oleObj name="Equation" r:id="rId12" imgW="2120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91075" y="3278188"/>
                        <a:ext cx="2120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75427"/>
              </p:ext>
            </p:extLst>
          </p:nvPr>
        </p:nvGraphicFramePr>
        <p:xfrm>
          <a:off x="4735668" y="4149725"/>
          <a:ext cx="355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6" name="Equation" r:id="rId14" imgW="3555720" imgH="723600" progId="Equation.DSMT4">
                  <p:embed/>
                </p:oleObj>
              </mc:Choice>
              <mc:Fallback>
                <p:oleObj name="Equation" r:id="rId14" imgW="35557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35668" y="4149725"/>
                        <a:ext cx="3556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43424"/>
              </p:ext>
            </p:extLst>
          </p:nvPr>
        </p:nvGraphicFramePr>
        <p:xfrm>
          <a:off x="627063" y="5181835"/>
          <a:ext cx="99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7" name="Equation" r:id="rId16" imgW="990360" imgH="342720" progId="Equation.DSMT4">
                  <p:embed/>
                </p:oleObj>
              </mc:Choice>
              <mc:Fallback>
                <p:oleObj name="Equation" r:id="rId16" imgW="990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7063" y="5181835"/>
                        <a:ext cx="990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9293" y="5160176"/>
            <a:ext cx="7397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ru-RU" dirty="0" smtClean="0"/>
              <a:t>– кватернион и матрица перехода из опорной в связанную СК</a:t>
            </a:r>
          </a:p>
          <a:p>
            <a:r>
              <a:rPr lang="ru-RU" dirty="0" smtClean="0"/>
              <a:t>         – относительная угловая скорость</a:t>
            </a:r>
          </a:p>
          <a:p>
            <a:r>
              <a:rPr lang="ru-RU" dirty="0" smtClean="0"/>
              <a:t>     – тензор инерции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– положительные константы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26417"/>
              </p:ext>
            </p:extLst>
          </p:nvPr>
        </p:nvGraphicFramePr>
        <p:xfrm>
          <a:off x="693091" y="5503573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8" name="Equation" r:id="rId18" imgW="368280" imgH="291960" progId="Equation.DSMT4">
                  <p:embed/>
                </p:oleObj>
              </mc:Choice>
              <mc:Fallback>
                <p:oleObj name="Equation" r:id="rId18" imgW="368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3091" y="5503573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47750"/>
              </p:ext>
            </p:extLst>
          </p:nvPr>
        </p:nvGraphicFramePr>
        <p:xfrm>
          <a:off x="699429" y="5795673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9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9429" y="5795673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97998"/>
              </p:ext>
            </p:extLst>
          </p:nvPr>
        </p:nvGraphicFramePr>
        <p:xfrm>
          <a:off x="693091" y="6019724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0" name="Equation" r:id="rId22" imgW="799920" imgH="317160" progId="Equation.DSMT4">
                  <p:embed/>
                </p:oleObj>
              </mc:Choice>
              <mc:Fallback>
                <p:oleObj name="Equation" r:id="rId22" imgW="799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3091" y="6019724"/>
                        <a:ext cx="800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2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Стандартная функция     не подходит</a:t>
            </a:r>
          </a:p>
          <a:p>
            <a:r>
              <a:rPr lang="ru-RU" dirty="0" smtClean="0"/>
              <a:t>Учет ограничений:</a:t>
            </a:r>
          </a:p>
          <a:p>
            <a:r>
              <a:rPr lang="ru-RU" dirty="0" smtClean="0"/>
              <a:t>   – некоторая функция, принимающая достаточно большие значения в запрещенной зоне</a:t>
            </a:r>
          </a:p>
          <a:p>
            <a:r>
              <a:rPr lang="ru-RU" dirty="0" smtClean="0"/>
              <a:t>Управление обеспечивает убывание</a:t>
            </a:r>
            <a:r>
              <a:rPr lang="en-US" dirty="0" smtClean="0"/>
              <a:t>   </a:t>
            </a:r>
            <a:r>
              <a:rPr lang="ru-RU" dirty="0" smtClean="0"/>
              <a:t>, а значит и обход запрещенных зон</a:t>
            </a:r>
          </a:p>
          <a:p>
            <a:r>
              <a:rPr lang="ru-RU" dirty="0" smtClean="0"/>
              <a:t>Аналогия: создается потенциальный барьер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17832"/>
              </p:ext>
            </p:extLst>
          </p:nvPr>
        </p:nvGraphicFramePr>
        <p:xfrm>
          <a:off x="3338126" y="1861137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4" imgW="228600" imgH="291960" progId="Equation.DSMT4">
                  <p:embed/>
                </p:oleObj>
              </mc:Choice>
              <mc:Fallback>
                <p:oleObj name="Equation" r:id="rId4" imgW="228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8126" y="1861137"/>
                        <a:ext cx="228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9517"/>
              </p:ext>
            </p:extLst>
          </p:nvPr>
        </p:nvGraphicFramePr>
        <p:xfrm>
          <a:off x="3007926" y="2288173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6" imgW="888840" imgH="291960" progId="Equation.DSMT4">
                  <p:embed/>
                </p:oleObj>
              </mc:Choice>
              <mc:Fallback>
                <p:oleObj name="Equation" r:id="rId6" imgW="888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7926" y="2288173"/>
                        <a:ext cx="889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58293"/>
              </p:ext>
            </p:extLst>
          </p:nvPr>
        </p:nvGraphicFramePr>
        <p:xfrm>
          <a:off x="882835" y="2661282"/>
          <a:ext cx="20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8" imgW="203040" imgH="266400" progId="Equation.DSMT4">
                  <p:embed/>
                </p:oleObj>
              </mc:Choice>
              <mc:Fallback>
                <p:oleObj name="Equation" r:id="rId8" imgW="20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2835" y="2661282"/>
                        <a:ext cx="203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23548"/>
              </p:ext>
            </p:extLst>
          </p:nvPr>
        </p:nvGraphicFramePr>
        <p:xfrm>
          <a:off x="4928525" y="3381668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8525" y="3381668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Глобальная функция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35900"/>
              </p:ext>
            </p:extLst>
          </p:nvPr>
        </p:nvGraphicFramePr>
        <p:xfrm>
          <a:off x="958650" y="1947573"/>
          <a:ext cx="2006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Equation" r:id="rId3" imgW="2006280" imgH="660240" progId="Equation.DSMT4">
                  <p:embed/>
                </p:oleObj>
              </mc:Choice>
              <mc:Fallback>
                <p:oleObj name="Equation" r:id="rId3" imgW="2006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650" y="1947573"/>
                        <a:ext cx="2006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021736"/>
              </p:ext>
            </p:extLst>
          </p:nvPr>
        </p:nvGraphicFramePr>
        <p:xfrm>
          <a:off x="4336850" y="180246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Equation" r:id="rId5" imgW="203040" imgH="291960" progId="Equation.DSMT4">
                  <p:embed/>
                </p:oleObj>
              </mc:Choice>
              <mc:Fallback>
                <p:oleObj name="Equation" r:id="rId5" imgW="203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6850" y="1802461"/>
                        <a:ext cx="203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825159"/>
              </p:ext>
            </p:extLst>
          </p:nvPr>
        </p:nvGraphicFramePr>
        <p:xfrm>
          <a:off x="5809449" y="1821261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Equation" r:id="rId7" imgW="228600" imgH="291960" progId="Equation.DSMT4">
                  <p:embed/>
                </p:oleObj>
              </mc:Choice>
              <mc:Fallback>
                <p:oleObj name="Equation" r:id="rId7" imgW="228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9449" y="1821261"/>
                        <a:ext cx="228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34649" y="1760668"/>
            <a:ext cx="4289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– </a:t>
            </a:r>
            <a:r>
              <a:rPr lang="ru-RU" dirty="0"/>
              <a:t>константы,     – минимальный </a:t>
            </a:r>
            <a:r>
              <a:rPr lang="ru-RU" dirty="0" smtClean="0"/>
              <a:t>угол  между осью конуса и осью, которая не должна попасть в запрещенную зону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0214" y="3237996"/>
            <a:ext cx="7808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Функция Ляпунова 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Управление (с учетом постоянства опорной </a:t>
            </a:r>
            <a:r>
              <a:rPr lang="ru-RU" dirty="0"/>
              <a:t>траектории, </a:t>
            </a:r>
            <a:r>
              <a:rPr lang="ru-RU" dirty="0" smtClean="0"/>
              <a:t>для </a:t>
            </a:r>
            <a:r>
              <a:rPr lang="ru-RU" dirty="0"/>
              <a:t>простоты </a:t>
            </a:r>
            <a:r>
              <a:rPr lang="en-US" dirty="0"/>
              <a:t>n = </a:t>
            </a:r>
            <a:r>
              <a:rPr lang="en-US" dirty="0" smtClean="0"/>
              <a:t>1</a:t>
            </a:r>
            <a:r>
              <a:rPr lang="ru-RU" dirty="0" smtClean="0"/>
              <a:t>)</a:t>
            </a:r>
            <a:endParaRPr lang="en-US" dirty="0" smtClean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63040"/>
              </p:ext>
            </p:extLst>
          </p:nvPr>
        </p:nvGraphicFramePr>
        <p:xfrm>
          <a:off x="814931" y="3624321"/>
          <a:ext cx="420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Equation" r:id="rId9" imgW="4203360" imgH="660240" progId="Equation.DSMT4">
                  <p:embed/>
                </p:oleObj>
              </mc:Choice>
              <mc:Fallback>
                <p:oleObj name="Equation" r:id="rId9" imgW="4203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4931" y="3624321"/>
                        <a:ext cx="4203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08389"/>
              </p:ext>
            </p:extLst>
          </p:nvPr>
        </p:nvGraphicFramePr>
        <p:xfrm>
          <a:off x="814931" y="4820957"/>
          <a:ext cx="6870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Equation" r:id="rId11" imgW="6870600" imgH="685800" progId="Equation.DSMT4">
                  <p:embed/>
                </p:oleObj>
              </mc:Choice>
              <mc:Fallback>
                <p:oleObj name="Equation" r:id="rId11" imgW="6870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4931" y="4820957"/>
                        <a:ext cx="6870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Локальная функция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47507"/>
              </p:ext>
            </p:extLst>
          </p:nvPr>
        </p:nvGraphicFramePr>
        <p:xfrm>
          <a:off x="937889" y="2091545"/>
          <a:ext cx="3111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0" name="Equation" r:id="rId3" imgW="3111480" imgH="672840" progId="Equation.DSMT4">
                  <p:embed/>
                </p:oleObj>
              </mc:Choice>
              <mc:Fallback>
                <p:oleObj name="Equation" r:id="rId3" imgW="31114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889" y="2091545"/>
                        <a:ext cx="3111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06650"/>
              </p:ext>
            </p:extLst>
          </p:nvPr>
        </p:nvGraphicFramePr>
        <p:xfrm>
          <a:off x="4648801" y="1672308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Equation" r:id="rId5" imgW="228600" imgH="291960" progId="Equation.DSMT4">
                  <p:embed/>
                </p:oleObj>
              </mc:Choice>
              <mc:Fallback>
                <p:oleObj name="Equation" r:id="rId5" imgW="228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801" y="1672308"/>
                        <a:ext cx="228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1623514"/>
            <a:ext cx="4289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– </a:t>
            </a:r>
            <a:r>
              <a:rPr lang="ru-RU" dirty="0"/>
              <a:t>минимальный </a:t>
            </a:r>
            <a:r>
              <a:rPr lang="ru-RU" dirty="0" smtClean="0"/>
              <a:t>угол  между осью конуса и осью, которая не должна попасть в запрещенную зону, </a:t>
            </a:r>
          </a:p>
          <a:p>
            <a:r>
              <a:rPr lang="ru-RU" dirty="0" smtClean="0"/>
              <a:t>     – угол, при котором начинает работать алгоритм обхода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37594"/>
              </p:ext>
            </p:extLst>
          </p:nvPr>
        </p:nvGraphicFramePr>
        <p:xfrm>
          <a:off x="4648801" y="2535729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name="Equation" r:id="rId7" imgW="228600" imgH="291960" progId="Equation.DSMT4">
                  <p:embed/>
                </p:oleObj>
              </mc:Choice>
              <mc:Fallback>
                <p:oleObj name="Equation" r:id="rId7" imgW="228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801" y="2535729"/>
                        <a:ext cx="228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69213" y="3437745"/>
            <a:ext cx="3445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Функция </a:t>
            </a:r>
            <a:r>
              <a:rPr lang="ru-RU" dirty="0" smtClean="0"/>
              <a:t>Ляпунова: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Управление (для простоты </a:t>
            </a:r>
            <a:r>
              <a:rPr lang="en-US" dirty="0" smtClean="0"/>
              <a:t>n = 1</a:t>
            </a:r>
            <a:r>
              <a:rPr lang="ru-RU" dirty="0" smtClean="0"/>
              <a:t>):</a:t>
            </a:r>
            <a:endParaRPr lang="en-US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605862"/>
              </p:ext>
            </p:extLst>
          </p:nvPr>
        </p:nvGraphicFramePr>
        <p:xfrm>
          <a:off x="839788" y="3806825"/>
          <a:ext cx="3111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Equation" r:id="rId9" imgW="3111480" imgH="622080" progId="Equation.DSMT4">
                  <p:embed/>
                </p:oleObj>
              </mc:Choice>
              <mc:Fallback>
                <p:oleObj name="Equation" r:id="rId9" imgW="31114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9788" y="3806825"/>
                        <a:ext cx="3111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20747"/>
              </p:ext>
            </p:extLst>
          </p:nvPr>
        </p:nvGraphicFramePr>
        <p:xfrm>
          <a:off x="6146800" y="33528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Equation" r:id="rId11" imgW="914400" imgH="250560" progId="Equation.DSMT4">
                  <p:embed/>
                </p:oleObj>
              </mc:Choice>
              <mc:Fallback>
                <p:oleObj name="Equation" r:id="rId11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63246"/>
              </p:ext>
            </p:extLst>
          </p:nvPr>
        </p:nvGraphicFramePr>
        <p:xfrm>
          <a:off x="769213" y="4965873"/>
          <a:ext cx="6197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Equation" r:id="rId13" imgW="6197400" imgH="622080" progId="Equation.DSMT4">
                  <p:embed/>
                </p:oleObj>
              </mc:Choice>
              <mc:Fallback>
                <p:oleObj name="Equation" r:id="rId13" imgW="61974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213" y="4965873"/>
                        <a:ext cx="6197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60-я конференция МФТИ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ABD9-2549-4C13-97EA-DE582773013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2474</TotalTime>
  <Words>488</Words>
  <Application>Microsoft Office PowerPoint</Application>
  <PresentationFormat>Экран (4:3)</PresentationFormat>
  <Paragraphs>127</Paragraphs>
  <Slides>15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Equation</vt:lpstr>
      <vt:lpstr>MathType 6.0 Equation</vt:lpstr>
      <vt:lpstr>Переориентация космического аппарата при наличии ограничений</vt:lpstr>
      <vt:lpstr>Введение</vt:lpstr>
      <vt:lpstr>Введение</vt:lpstr>
      <vt:lpstr>Постановка задачи</vt:lpstr>
      <vt:lpstr>Прямой метод Ляпунова</vt:lpstr>
      <vt:lpstr>Примеры</vt:lpstr>
      <vt:lpstr>Основная идея</vt:lpstr>
      <vt:lpstr>Глобальная функция</vt:lpstr>
      <vt:lpstr>Локальная функция</vt:lpstr>
      <vt:lpstr>Результаты моделирования</vt:lpstr>
      <vt:lpstr>Результаты моделирования</vt:lpstr>
      <vt:lpstr>Результаты моделирования</vt:lpstr>
      <vt:lpstr>Два пересекающихся конуса</vt:lpstr>
      <vt:lpstr>Два пересекающихся конуса</vt:lpstr>
      <vt:lpstr>Заключение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Fuelless Means of Reaction Wheels Desaturation</dc:title>
  <dc:creator>Primate</dc:creator>
  <cp:lastModifiedBy>Primate</cp:lastModifiedBy>
  <cp:revision>114</cp:revision>
  <dcterms:created xsi:type="dcterms:W3CDTF">2017-05-20T11:14:09Z</dcterms:created>
  <dcterms:modified xsi:type="dcterms:W3CDTF">2017-11-19T23:08:54Z</dcterms:modified>
</cp:coreProperties>
</file>