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9" r:id="rId5"/>
    <p:sldId id="271" r:id="rId6"/>
    <p:sldId id="279" r:id="rId7"/>
    <p:sldId id="272" r:id="rId8"/>
    <p:sldId id="274" r:id="rId9"/>
    <p:sldId id="277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596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579475-69E0-4DA7-84F1-CB57A62625A7}" type="datetimeFigureOut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3B4E22-F7F6-4D99-B996-BA7FE7943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2C577F-C426-4FEB-97FB-D767239C9FE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6A0E-4447-407B-8AEC-20F182C6339A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C47F5-B1B8-4633-8638-F694EFC1C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C69B-DD56-4A7E-801F-5BD41ECD05E2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F453-6038-4D2C-A0FF-CB062FCD2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C543-53D8-4A82-8B83-6C25828EBDDC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208F-1129-4DC8-A7E7-ED59833F7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E636-F492-4182-981F-2A94A8161E7C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C7B3C-5D13-4B28-930D-1CB458366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75AF-8ED7-464A-B74D-BEE1CEF5760C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7C542-17A9-4D4E-B43B-9D5C725DA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7E083-7B98-4E0D-8984-89B0BDA7B40C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796B-31A2-44E1-AD3C-E10F16A03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0E1E-45AE-464A-91CB-16014E33F7D8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0CE1-7587-4243-B3AA-E68CA16AA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D761-715A-4D50-8877-14230746DD17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56EC-42AF-457B-B72F-1B64B9A97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8294-A65E-49C0-8C9C-5882F3F4B10E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73FB-C1DF-4133-A989-4FB0845F5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060D-12BA-492F-B0C9-98BEA8873266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543A-0130-4952-BB60-C6716FEE1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8252-58E4-4304-B3FA-858E996BC156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6D5D5-74E5-4C50-A478-D9B455141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7CED63-39C9-40C9-BB70-06F79260A7E6}" type="datetime1">
              <a:rPr lang="ru-RU"/>
              <a:pPr>
                <a:defRPr/>
              </a:pPr>
              <a:t>16.11.2017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BB8725F-3C04-453A-B02D-C5D70D3DD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4646613" y="2886075"/>
            <a:ext cx="38322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Elektra Text Pro"/>
              </a:rPr>
              <a:t>Анализ возможностей различных схем ориентации для КА технологического назначения</a:t>
            </a: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4638675" y="4465638"/>
            <a:ext cx="38465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Elektra Text Pro"/>
              </a:rPr>
              <a:t>Докладчик: студентка,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Elektra Text Pro"/>
              </a:rPr>
              <a:t>Горожанкина А. С.</a:t>
            </a:r>
            <a:br>
              <a:rPr lang="ru-RU" sz="1400">
                <a:solidFill>
                  <a:schemeClr val="bg1"/>
                </a:solidFill>
                <a:latin typeface="Elektra Text Pro"/>
              </a:rPr>
            </a:br>
            <a:r>
              <a:rPr lang="ru-RU" sz="1400">
                <a:solidFill>
                  <a:schemeClr val="bg1"/>
                </a:solidFill>
                <a:latin typeface="Elektra Text Pro"/>
              </a:rPr>
              <a:t>Соавтор: соискатель,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Elektra Text Pro"/>
              </a:rPr>
              <a:t>Филиппов А. С.</a:t>
            </a:r>
            <a:br>
              <a:rPr lang="ru-RU" sz="1400">
                <a:solidFill>
                  <a:schemeClr val="bg1"/>
                </a:solidFill>
                <a:latin typeface="Elektra Text Pro"/>
              </a:rPr>
            </a:br>
            <a:r>
              <a:rPr lang="ru-RU" sz="1400">
                <a:solidFill>
                  <a:schemeClr val="bg1"/>
                </a:solidFill>
                <a:latin typeface="Elektra Text Pro"/>
              </a:rPr>
              <a:t>Научный руководитель: профессор </a:t>
            </a:r>
          </a:p>
          <a:p>
            <a:pPr algn="ctr"/>
            <a:r>
              <a:rPr lang="ru-RU" sz="1400">
                <a:solidFill>
                  <a:schemeClr val="bg1"/>
                </a:solidFill>
                <a:latin typeface="Elektra Text Pro"/>
              </a:rPr>
              <a:t>Седельников А. В.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4638675" y="6092825"/>
            <a:ext cx="3846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Elektra Text Pro"/>
              </a:rPr>
              <a:t>Самара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7835900" y="6345238"/>
            <a:ext cx="469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Elektra Medium Pro"/>
              </a:rPr>
              <a:t>10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646613" y="2613025"/>
            <a:ext cx="3832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Elektra Text Pro"/>
              </a:rPr>
              <a:t>БЛАГОДАРЮ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Elektra Text Pro"/>
              </a:rPr>
              <a:t>ЗА ВНИМАНИЕ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638675" y="4673600"/>
            <a:ext cx="3846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  <a:latin typeface="Elektra Text Pro"/>
              </a:rPr>
              <a:t>89370713735,</a:t>
            </a:r>
          </a:p>
          <a:p>
            <a:pPr algn="ctr"/>
            <a:r>
              <a:rPr lang="en-US" sz="1400">
                <a:solidFill>
                  <a:schemeClr val="bg1"/>
                </a:solidFill>
                <a:latin typeface="Elektra Text Pro"/>
              </a:rPr>
              <a:t>Nastya-gorozhankina@yandex.ru</a:t>
            </a:r>
            <a:endParaRPr lang="ru-RU" sz="1400">
              <a:solidFill>
                <a:schemeClr val="bg1"/>
              </a:solidFill>
              <a:latin typeface="Elektra Text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190625" y="788988"/>
            <a:ext cx="69389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Для успешной реализации гравитационно-чувствительных процессов необходимо ограничивать уровень микроускорений в зоне размещения оборудования.</a:t>
            </a:r>
          </a:p>
        </p:txBody>
      </p:sp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827088" y="303213"/>
            <a:ext cx="789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Elektra Text Pro"/>
              </a:rPr>
              <a:t>АКТУАЛЬНОСТЬ</a:t>
            </a:r>
          </a:p>
        </p:txBody>
      </p:sp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8067675" y="6332538"/>
            <a:ext cx="46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A3DD2D36-A569-499B-AD01-2B502620CCE1}" type="slidenum">
              <a:rPr lang="ru-RU">
                <a:solidFill>
                  <a:schemeClr val="bg1"/>
                </a:solidFill>
                <a:latin typeface="Elektra Medium Pro"/>
              </a:rPr>
              <a:pPr algn="ctr"/>
              <a:t>2</a:t>
            </a:fld>
            <a:endParaRPr lang="ru-RU">
              <a:solidFill>
                <a:schemeClr val="bg1"/>
              </a:solidFill>
              <a:latin typeface="Elektra Medium Pro"/>
            </a:endParaRPr>
          </a:p>
        </p:txBody>
      </p:sp>
      <p:graphicFrame>
        <p:nvGraphicFramePr>
          <p:cNvPr id="8" name="Group 136"/>
          <p:cNvGraphicFramePr>
            <a:graphicFrameLocks/>
          </p:cNvGraphicFramePr>
          <p:nvPr/>
        </p:nvGraphicFramePr>
        <p:xfrm>
          <a:off x="1116013" y="1709738"/>
          <a:ext cx="6888162" cy="4500562"/>
        </p:xfrm>
        <a:graphic>
          <a:graphicData uri="http://schemas.openxmlformats.org/drawingml/2006/table">
            <a:tbl>
              <a:tblPr/>
              <a:tblGrid>
                <a:gridCol w="1921066"/>
                <a:gridCol w="1487937"/>
                <a:gridCol w="1239265"/>
                <a:gridCol w="744652"/>
                <a:gridCol w="1494768"/>
              </a:tblGrid>
              <a:tr h="796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Процесс</a:t>
                      </a:r>
                    </a:p>
                  </a:txBody>
                  <a:tcPr marL="73655" marR="73655" marT="36827" marB="368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микроускорений, мкм/с</a:t>
                      </a:r>
                      <a:r>
                        <a:rPr kumimoji="0" lang="ru-RU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Космический аппарат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запуска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Уровень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микроускорений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мкм/с</a:t>
                      </a:r>
                      <a:r>
                        <a:rPr kumimoji="0" lang="ru-RU" sz="13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полупроводникового германия</a:t>
                      </a:r>
                    </a:p>
                  </a:txBody>
                  <a:tcPr marL="73655" marR="73655" marT="36827" marB="368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Skylab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1974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ru-RU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Выращивание монокристаллов</a:t>
                      </a:r>
                    </a:p>
                  </a:txBody>
                  <a:tcPr marL="73655" marR="73655" marT="36827" marB="368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Мир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1986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ru-RU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Получение пенометалла</a:t>
                      </a:r>
                    </a:p>
                  </a:txBody>
                  <a:tcPr marL="73655" marR="73655" marT="36827" marB="368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МКС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Columbus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1998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Сверхчёткое фотографирование</a:t>
                      </a:r>
                    </a:p>
                  </a:txBody>
                  <a:tcPr marL="73655" marR="73655" marT="36827" marB="368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НИКА-Т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лекарств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и препаратов</a:t>
                      </a:r>
                    </a:p>
                  </a:txBody>
                  <a:tcPr marL="73655" marR="73655" marT="36827" marB="368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Бион-М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Фотон-М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2014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Направленная кристаллизация</a:t>
                      </a:r>
                    </a:p>
                  </a:txBody>
                  <a:tcPr marL="73655" marR="73655" marT="36827" marB="368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ОКА-Т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Возврат-МКА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L="73655" marR="73655" marT="36827" marB="368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827088" y="303213"/>
            <a:ext cx="789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  <a:latin typeface="Elektra Text Pro"/>
              </a:rPr>
              <a:t>АКТУАЛЬНОСТЬ</a:t>
            </a: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8067675" y="6332538"/>
            <a:ext cx="46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65C887ED-0FC8-4BBD-860E-52430863DF1A}" type="slidenum">
              <a:rPr lang="ru-RU">
                <a:solidFill>
                  <a:schemeClr val="bg1"/>
                </a:solidFill>
                <a:latin typeface="Elektra Medium Pro"/>
              </a:rPr>
              <a:pPr algn="ctr"/>
              <a:t>3</a:t>
            </a:fld>
            <a:endParaRPr lang="ru-RU">
              <a:solidFill>
                <a:schemeClr val="bg1"/>
              </a:solidFill>
              <a:latin typeface="Elektra Medium Pro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873125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cs typeface="Arial" charset="0"/>
              </a:rPr>
              <a:t>      Для выполнения требований энерговооружённости КА необходимо создать систему управления орбитальным движением, которая позволит решить задачи управляемости и энерговооружённости КА, а также не нарушать благоприятных условий для реализации гравитационно-чувствительных процессов. Поэтому выбор   схемы ориентации  является важной и актуальной задачей для обеспечения благоприятных условий в технологическом отсеке КА.</a:t>
            </a:r>
          </a:p>
        </p:txBody>
      </p:sp>
      <p:pic>
        <p:nvPicPr>
          <p:cNvPr id="17412" name="Picture 1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0638"/>
            <a:ext cx="49022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4822825" y="2681288"/>
            <a:ext cx="4321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cs typeface="Arial" charset="0"/>
              </a:rPr>
              <a:t>Верхняя кривая</a:t>
            </a:r>
            <a:r>
              <a:rPr lang="ru-RU" sz="1600">
                <a:cs typeface="Arial" charset="0"/>
              </a:rPr>
              <a:t> взята из официального документа SSP41000D, в котором сформулированы требования к уровню  микроускорений для проведения   гравитационно-чувствительных экспериментов и процессов на МКС. </a:t>
            </a:r>
          </a:p>
          <a:p>
            <a:endParaRPr lang="ru-RU" sz="1600">
              <a:cs typeface="Arial" charset="0"/>
            </a:endParaRPr>
          </a:p>
          <a:p>
            <a:r>
              <a:rPr lang="ru-RU" sz="1600" b="1">
                <a:cs typeface="Arial" charset="0"/>
              </a:rPr>
              <a:t>Нижняя</a:t>
            </a:r>
            <a:r>
              <a:rPr lang="ru-RU" sz="1600">
                <a:cs typeface="Arial" charset="0"/>
              </a:rPr>
              <a:t> – желаемые требования  специалистов ИМЕТ им. А.А. Байкова РАН, необходимые для  реализации уже разработанных ими процессов и  являющиеся пока недостижимыми.</a:t>
            </a:r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2052638" y="5689600"/>
            <a:ext cx="1247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Рисунок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827088" y="303213"/>
            <a:ext cx="789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МАТЕМАТИЧЕСКАЯ МОДЕЛЬ</a:t>
            </a:r>
            <a:endParaRPr lang="ru-RU">
              <a:solidFill>
                <a:schemeClr val="bg1"/>
              </a:solidFill>
              <a:latin typeface="Elektra Text Pro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8067675" y="6332538"/>
            <a:ext cx="468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B3554755-0999-4963-BC19-B72BA0DD865F}" type="slidenum">
              <a:rPr lang="ru-RU">
                <a:solidFill>
                  <a:schemeClr val="bg1"/>
                </a:solidFill>
                <a:latin typeface="Elektra Medium Pro"/>
              </a:rPr>
              <a:pPr algn="ctr"/>
              <a:t>4</a:t>
            </a:fld>
            <a:endParaRPr lang="ru-RU">
              <a:solidFill>
                <a:schemeClr val="bg1"/>
              </a:solidFill>
              <a:latin typeface="Elektra Medium Pro"/>
            </a:endParaRPr>
          </a:p>
        </p:txBody>
      </p:sp>
      <p:sp>
        <p:nvSpPr>
          <p:cNvPr id="18435" name="Text Box 12"/>
          <p:cNvSpPr txBox="1">
            <a:spLocks noChangeArrowheads="1"/>
          </p:cNvSpPr>
          <p:nvPr/>
        </p:nvSpPr>
        <p:spPr bwMode="auto">
          <a:xfrm>
            <a:off x="0" y="957263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>
                <a:cs typeface="Arial" charset="0"/>
              </a:rPr>
              <a:t>Допущения:</a:t>
            </a:r>
          </a:p>
          <a:p>
            <a:pPr marL="342900" indent="-342900"/>
            <a:r>
              <a:rPr lang="ru-RU">
                <a:cs typeface="Arial" charset="0"/>
              </a:rPr>
              <a:t>1.  Модель движения КА – вращательное движение вокруг центра масс.</a:t>
            </a:r>
          </a:p>
          <a:p>
            <a:pPr marL="342900" indent="-342900"/>
            <a:r>
              <a:rPr lang="ru-RU">
                <a:cs typeface="Arial" charset="0"/>
              </a:rPr>
              <a:t>2.  Микроускорения создаются за счёт собственных колебаний упругих элементов, вызванных работой ИО системы управления движением.</a:t>
            </a:r>
          </a:p>
          <a:p>
            <a:pPr marL="342900" indent="-342900"/>
            <a:r>
              <a:rPr lang="ru-RU">
                <a:cs typeface="Arial" charset="0"/>
              </a:rPr>
              <a:t>3.  Модель демпфирования колебаний – вязкое трение.</a:t>
            </a:r>
          </a:p>
          <a:p>
            <a:pPr marL="342900" indent="-342900"/>
            <a:r>
              <a:rPr lang="ru-RU">
                <a:cs typeface="Arial" charset="0"/>
              </a:rPr>
              <a:t>4.  Микроускорения представляют собой касательные ускорения точек внутренней среды КА при вращении вокруг центра масс.</a:t>
            </a:r>
          </a:p>
          <a:p>
            <a:pPr marL="342900" indent="-342900"/>
            <a:endParaRPr lang="ru-RU">
              <a:cs typeface="Arial" charset="0"/>
            </a:endParaRPr>
          </a:p>
        </p:txBody>
      </p: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0" y="2924175"/>
            <a:ext cx="35274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>
                <a:cs typeface="Arial" charset="0"/>
              </a:rPr>
              <a:t>5.   Непосредственные связи</a:t>
            </a:r>
          </a:p>
          <a:p>
            <a:pPr marL="342900" indent="-342900"/>
            <a:r>
              <a:rPr lang="ru-RU">
                <a:cs typeface="Arial" charset="0"/>
              </a:rPr>
              <a:t>      между упругими элементами отсутствуют.</a:t>
            </a:r>
          </a:p>
          <a:p>
            <a:pPr marL="342900" indent="-342900"/>
            <a:r>
              <a:rPr lang="ru-RU">
                <a:cs typeface="Arial" charset="0"/>
              </a:rPr>
              <a:t>6.   Изменение тензора инерции КА при колебаниях упругих элементов пренебрежимо мало.</a:t>
            </a:r>
          </a:p>
          <a:p>
            <a:pPr marL="342900" indent="-342900"/>
            <a:r>
              <a:rPr lang="ru-RU">
                <a:cs typeface="Arial" charset="0"/>
              </a:rPr>
              <a:t>7.   Модель крепления упругих          элементов к корпусу –  жёсткая заделка.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7425" y="2657475"/>
            <a:ext cx="52593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8"/>
          <p:cNvSpPr>
            <a:spLocks noChangeArrowheads="1"/>
          </p:cNvSpPr>
          <p:nvPr/>
        </p:nvSpPr>
        <p:spPr bwMode="auto">
          <a:xfrm>
            <a:off x="5668963" y="5808663"/>
            <a:ext cx="125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Рисунок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827088" y="163513"/>
            <a:ext cx="789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ИСПОЛНИТЕЛЬНЫЕ ОРГАНЫ СИСТЕМЫ УПРАВЛЕНИЯ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ОРБИТАЛЬНЫМ ДВИЖЕНИЕМ КА </a:t>
            </a: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8067675" y="6332538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501AF14A-E367-4278-ABB6-9680032443F0}" type="slidenum">
              <a:rPr lang="ru-RU">
                <a:solidFill>
                  <a:schemeClr val="bg1"/>
                </a:solidFill>
                <a:latin typeface="Elektra Medium Pro"/>
              </a:rPr>
              <a:pPr algn="ctr"/>
              <a:t>5</a:t>
            </a:fld>
            <a:endParaRPr lang="ru-RU">
              <a:solidFill>
                <a:schemeClr val="bg1"/>
              </a:solidFill>
              <a:latin typeface="Elektra Medium Pro"/>
            </a:endParaRPr>
          </a:p>
        </p:txBody>
      </p:sp>
      <p:pic>
        <p:nvPicPr>
          <p:cNvPr id="19459" name="Picture 40" descr="A19800081000cp01_l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63" y="1196975"/>
            <a:ext cx="3754437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3717925"/>
            <a:ext cx="514985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4" descr="cmg-15-45s-gallery-01-386x5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550" y="1270000"/>
            <a:ext cx="2538413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Прямоугольник 12"/>
          <p:cNvSpPr>
            <a:spLocks noChangeArrowheads="1"/>
          </p:cNvSpPr>
          <p:nvPr/>
        </p:nvSpPr>
        <p:spPr bwMode="auto">
          <a:xfrm>
            <a:off x="1166813" y="3409950"/>
            <a:ext cx="3055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Рисунок 3 </a:t>
            </a:r>
            <a:r>
              <a:rPr lang="ru-RU">
                <a:cs typeface="Arial" charset="0"/>
              </a:rPr>
              <a:t>– Блок ЖРД МТ</a:t>
            </a:r>
            <a:r>
              <a:rPr lang="ru-RU"/>
              <a:t> </a:t>
            </a:r>
          </a:p>
        </p:txBody>
      </p:sp>
      <p:sp>
        <p:nvSpPr>
          <p:cNvPr id="19463" name="Прямоугольник 13"/>
          <p:cNvSpPr>
            <a:spLocks noChangeArrowheads="1"/>
          </p:cNvSpPr>
          <p:nvPr/>
        </p:nvSpPr>
        <p:spPr bwMode="auto">
          <a:xfrm>
            <a:off x="314325" y="5824538"/>
            <a:ext cx="51133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ctr"/>
            <a:r>
              <a:rPr lang="ru-RU"/>
              <a:t>Рисунок 4 </a:t>
            </a:r>
            <a:r>
              <a:rPr lang="ru-RU">
                <a:cs typeface="Arial" charset="0"/>
              </a:rPr>
              <a:t>– Зависимость микроускорений от времени при использовании УАПО и ЖРД МТ </a:t>
            </a:r>
          </a:p>
        </p:txBody>
      </p:sp>
      <p:sp>
        <p:nvSpPr>
          <p:cNvPr id="19464" name="Прямоугольник 14"/>
          <p:cNvSpPr>
            <a:spLocks noChangeArrowheads="1"/>
          </p:cNvSpPr>
          <p:nvPr/>
        </p:nvSpPr>
        <p:spPr bwMode="auto">
          <a:xfrm>
            <a:off x="5805488" y="5214938"/>
            <a:ext cx="2506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ru-RU">
                <a:cs typeface="Arial" charset="0"/>
              </a:rPr>
              <a:t>Рисунок 5 – Силовой </a:t>
            </a:r>
          </a:p>
          <a:p>
            <a:pPr marL="342900" indent="-342900" algn="ctr"/>
            <a:r>
              <a:rPr lang="ru-RU">
                <a:cs typeface="Arial" charset="0"/>
              </a:rPr>
              <a:t>гироскоп - УАПО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827088" y="163513"/>
            <a:ext cx="7899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ИСПОЛНИТЕЛЬНЫЕ ОРГАНЫ СИСТЕМЫ УПРАВЛЕНИЯ 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ОРБИТАЛЬНЫМ ДВИЖЕНИЕМ КА 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8067675" y="6332538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B05BFBF7-0F45-407C-B223-5815E2CE76C4}" type="slidenum">
              <a:rPr lang="ru-RU">
                <a:solidFill>
                  <a:schemeClr val="bg1"/>
                </a:solidFill>
                <a:latin typeface="Elektra Medium Pro"/>
              </a:rPr>
              <a:pPr algn="ctr"/>
              <a:t>6</a:t>
            </a:fld>
            <a:endParaRPr lang="ru-RU">
              <a:solidFill>
                <a:schemeClr val="bg1"/>
              </a:solidFill>
              <a:latin typeface="Elektra Medium Pro"/>
            </a:endParaRP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206375" y="2852738"/>
            <a:ext cx="43418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Arial" charset="0"/>
              </a:rPr>
              <a:t>Рисунок 6 – Управляющие </a:t>
            </a:r>
          </a:p>
          <a:p>
            <a:pPr algn="ctr"/>
            <a:r>
              <a:rPr lang="ru-RU">
                <a:cs typeface="Arial" charset="0"/>
              </a:rPr>
              <a:t>двигатели-маховики</a:t>
            </a:r>
          </a:p>
          <a:p>
            <a:pPr algn="ctr"/>
            <a:endParaRPr lang="ru-RU">
              <a:cs typeface="Arial" charset="0"/>
            </a:endParaRPr>
          </a:p>
        </p:txBody>
      </p:sp>
      <p:sp>
        <p:nvSpPr>
          <p:cNvPr id="20484" name="Прямоугольник 13"/>
          <p:cNvSpPr>
            <a:spLocks noChangeArrowheads="1"/>
          </p:cNvSpPr>
          <p:nvPr/>
        </p:nvSpPr>
        <p:spPr bwMode="auto">
          <a:xfrm>
            <a:off x="350838" y="5707063"/>
            <a:ext cx="45291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algn="ctr"/>
            <a:r>
              <a:rPr lang="ru-RU">
                <a:cs typeface="Arial" charset="0"/>
              </a:rPr>
              <a:t>Рисунок 7 – Внешний вид КА </a:t>
            </a:r>
          </a:p>
          <a:p>
            <a:pPr indent="-342900" algn="ctr"/>
            <a:r>
              <a:rPr lang="ru-RU">
                <a:cs typeface="Arial" charset="0"/>
              </a:rPr>
              <a:t>с КУДМ и ЖРД МТ</a:t>
            </a:r>
          </a:p>
          <a:p>
            <a:pPr indent="-342900" algn="ctr"/>
            <a:endParaRPr lang="ru-RU">
              <a:cs typeface="Arial" charset="0"/>
            </a:endParaRPr>
          </a:p>
        </p:txBody>
      </p:sp>
      <p:sp>
        <p:nvSpPr>
          <p:cNvPr id="20485" name="Прямоугольник 14"/>
          <p:cNvSpPr>
            <a:spLocks noChangeArrowheads="1"/>
          </p:cNvSpPr>
          <p:nvPr/>
        </p:nvSpPr>
        <p:spPr bwMode="auto">
          <a:xfrm>
            <a:off x="4249738" y="3565525"/>
            <a:ext cx="48942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r>
              <a:rPr lang="ru-RU">
                <a:cs typeface="Arial" charset="0"/>
              </a:rPr>
              <a:t>Рисунок 8 – Зависимость  микроускорений  </a:t>
            </a:r>
          </a:p>
          <a:p>
            <a:pPr marL="342900" indent="-342900" algn="ctr"/>
            <a:r>
              <a:rPr lang="ru-RU">
                <a:cs typeface="Arial" charset="0"/>
              </a:rPr>
              <a:t>от времени при использовании КУДМ </a:t>
            </a:r>
          </a:p>
          <a:p>
            <a:pPr marL="342900" indent="-342900" algn="ctr"/>
            <a:r>
              <a:rPr lang="ru-RU">
                <a:cs typeface="Arial" charset="0"/>
              </a:rPr>
              <a:t>для стабилизации (ЖРД МТ включаются </a:t>
            </a:r>
          </a:p>
          <a:p>
            <a:pPr marL="342900" indent="-342900" algn="ctr"/>
            <a:r>
              <a:rPr lang="ru-RU">
                <a:cs typeface="Arial" charset="0"/>
              </a:rPr>
              <a:t>только на начальном этапе </a:t>
            </a:r>
          </a:p>
          <a:p>
            <a:pPr marL="342900" indent="-342900" algn="ctr"/>
            <a:r>
              <a:rPr lang="ru-RU">
                <a:cs typeface="Arial" charset="0"/>
              </a:rPr>
              <a:t>выведения КА для его ориентации, </a:t>
            </a:r>
          </a:p>
          <a:p>
            <a:pPr marL="342900" indent="-342900" algn="ctr"/>
            <a:r>
              <a:rPr lang="ru-RU">
                <a:cs typeface="Arial" charset="0"/>
              </a:rPr>
              <a:t>а также внештатных ситуациях)</a:t>
            </a:r>
          </a:p>
          <a:p>
            <a:pPr marL="342900" indent="-342900" algn="ctr"/>
            <a:endParaRPr lang="ru-RU">
              <a:cs typeface="Arial" charset="0"/>
            </a:endParaRPr>
          </a:p>
        </p:txBody>
      </p:sp>
      <p:pic>
        <p:nvPicPr>
          <p:cNvPr id="20486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263" y="841375"/>
            <a:ext cx="4630737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dm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962025"/>
            <a:ext cx="40386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5" descr="un-satellite-militaire-russe-declare-perdu-apres-son-decoll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3502025"/>
            <a:ext cx="38893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827088" y="301625"/>
            <a:ext cx="789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ОСОБЕННОСТИ ИСПОЛЬЗУЕМЫХ СХЕМ ОРИЕНТАЦИИ</a:t>
            </a: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8067675" y="6332538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1A6E0D2-B7AE-4A5C-93A0-3E4233F91366}" type="slidenum">
              <a:rPr lang="ru-RU">
                <a:solidFill>
                  <a:schemeClr val="bg1"/>
                </a:solidFill>
                <a:latin typeface="Elektra Medium Pro"/>
              </a:rPr>
              <a:pPr algn="ctr"/>
              <a:t>7</a:t>
            </a:fld>
            <a:endParaRPr lang="ru-RU">
              <a:solidFill>
                <a:schemeClr val="bg1"/>
              </a:solidFill>
              <a:latin typeface="Elektra Medium Pro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11078" t="15981" r="12518" b="6975"/>
          <a:stretch>
            <a:fillRect/>
          </a:stretch>
        </p:blipFill>
        <p:spPr bwMode="auto">
          <a:xfrm>
            <a:off x="0" y="973138"/>
            <a:ext cx="9144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827088" y="303213"/>
            <a:ext cx="789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ЭТМД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8067675" y="6332538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E07924B1-A9A5-400B-A8F5-308830A90822}" type="slidenum">
              <a:rPr lang="ru-RU">
                <a:solidFill>
                  <a:schemeClr val="bg1"/>
                </a:solidFill>
                <a:latin typeface="Elektra Medium Pro"/>
              </a:rPr>
              <a:pPr algn="ctr"/>
              <a:t>8</a:t>
            </a:fld>
            <a:endParaRPr lang="ru-RU">
              <a:solidFill>
                <a:schemeClr val="bg1"/>
              </a:solidFill>
              <a:latin typeface="Elektra Medium Pro"/>
            </a:endParaRP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307975" y="4306888"/>
            <a:ext cx="4584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Arial" charset="0"/>
              </a:rPr>
              <a:t>Рисунок 9 – </a:t>
            </a:r>
            <a:r>
              <a:rPr lang="ru-RU"/>
              <a:t>3D-модели составных частей ЭТМД: 1 – газовод; 2 – керамические трубки нагревателей; 3 – цилиндрический стакан; 4 – камера; 5 – пустотелая гайка; 6 – трубопровод подачи аммиака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 l="32649" t="12033" r="32909" b="49477"/>
          <a:stretch>
            <a:fillRect/>
          </a:stretch>
        </p:blipFill>
        <p:spPr bwMode="auto">
          <a:xfrm>
            <a:off x="0" y="860425"/>
            <a:ext cx="521652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10"/>
          <p:cNvSpPr>
            <a:spLocks noChangeArrowheads="1"/>
          </p:cNvSpPr>
          <p:nvPr/>
        </p:nvSpPr>
        <p:spPr bwMode="auto">
          <a:xfrm>
            <a:off x="5141913" y="4356100"/>
            <a:ext cx="36464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cs typeface="Arial" charset="0"/>
              </a:rPr>
              <a:t>Рисунок 10 – </a:t>
            </a:r>
            <a:r>
              <a:rPr lang="ru-RU"/>
              <a:t>Общий вид блока ЭТМД: 1 – ЭТМД; 2 – теплозащитный кожух; 3 – штуцеры подвода топлива</a:t>
            </a:r>
          </a:p>
        </p:txBody>
      </p:sp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3"/>
          <a:srcRect l="32312" t="26115" r="50311" b="46194"/>
          <a:stretch>
            <a:fillRect/>
          </a:stretch>
        </p:blipFill>
        <p:spPr bwMode="auto">
          <a:xfrm>
            <a:off x="5272088" y="1404938"/>
            <a:ext cx="3421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827088" y="303213"/>
            <a:ext cx="789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ЗАКЛЮЧЕНИЕ</a:t>
            </a: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8067675" y="6332538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5C1FF077-4DA5-4904-988C-EBE532BA270A}" type="slidenum">
              <a:rPr lang="ru-RU">
                <a:solidFill>
                  <a:schemeClr val="bg1"/>
                </a:solidFill>
                <a:latin typeface="Elektra Medium Pro"/>
              </a:rPr>
              <a:pPr algn="ctr"/>
              <a:t>9</a:t>
            </a:fld>
            <a:endParaRPr lang="ru-RU">
              <a:solidFill>
                <a:schemeClr val="bg1"/>
              </a:solidFill>
              <a:latin typeface="Elektra Medium Pro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88963" y="1052513"/>
            <a:ext cx="8062912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/>
              <a:t>По результатам работы можно сделать следующие выводы.</a:t>
            </a:r>
          </a:p>
          <a:p>
            <a:pPr marL="342900" indent="-342900"/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Для успешной реализации гравитационно-чувствительных технологических процессов на МКА перспективной является система ориентации на основе ЭТМД. </a:t>
            </a:r>
          </a:p>
          <a:p>
            <a:pPr marL="342900" indent="-342900">
              <a:buFontTx/>
              <a:buAutoNum type="arabicPeriod"/>
            </a:pPr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Полученные результаты теоретических, экспериментальных и натур- ных исследований ЭТМД показывают, что они в полной мере удовлетворяют требованиям маневрирующих малых космических аппаратов в диапазоне их массовых характеристик: 10–30, 30–40, </a:t>
            </a:r>
          </a:p>
          <a:p>
            <a:pPr marL="342900" indent="-342900"/>
            <a:r>
              <a:rPr lang="ru-RU"/>
              <a:t>     40–70, 70–120, 120–200, 200–400 кг и более с учетом возможностей систем электроснабжения в части решения задач орбитального маневрирования. </a:t>
            </a:r>
          </a:p>
          <a:p>
            <a:pPr marL="342900" indent="-342900"/>
            <a:endParaRPr lang="ru-RU"/>
          </a:p>
          <a:p>
            <a:pPr marL="342900" indent="-342900"/>
            <a:r>
              <a:rPr lang="ru-RU"/>
              <a:t>3.  Проведенные теоретические и экспериментальные исследования ЭТМД показывают, что достигнутый уровень удельного импульса тяги, определяющий запасы топлива малого космического аппарата, составил 230–250 с при энергопотреблении микродвигателя 60 Вт является предельным.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522</Words>
  <Application>Microsoft Office PowerPoint</Application>
  <PresentationFormat>On-screen Show (4:3)</PresentationFormat>
  <Paragraphs>113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Calibri</vt:lpstr>
      <vt:lpstr>Elektra Text Pro</vt:lpstr>
      <vt:lpstr>Times New Roman</vt:lpstr>
      <vt:lpstr>Elektra Medium Pro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anastasia</cp:lastModifiedBy>
  <cp:revision>33</cp:revision>
  <dcterms:created xsi:type="dcterms:W3CDTF">2016-03-09T10:31:39Z</dcterms:created>
  <dcterms:modified xsi:type="dcterms:W3CDTF">2017-11-16T06:04:20Z</dcterms:modified>
</cp:coreProperties>
</file>