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256" r:id="rId2"/>
    <p:sldId id="272" r:id="rId3"/>
    <p:sldId id="257" r:id="rId4"/>
    <p:sldId id="258" r:id="rId5"/>
    <p:sldId id="259" r:id="rId6"/>
    <p:sldId id="260" r:id="rId7"/>
    <p:sldId id="261" r:id="rId8"/>
    <p:sldId id="263" r:id="rId9"/>
    <p:sldId id="264" r:id="rId10"/>
    <p:sldId id="267" r:id="rId11"/>
    <p:sldId id="268" r:id="rId12"/>
    <p:sldId id="271" r:id="rId13"/>
    <p:sldId id="269" r:id="rId14"/>
    <p:sldId id="273" r:id="rId15"/>
    <p:sldId id="275" r:id="rId16"/>
    <p:sldId id="276" r:id="rId17"/>
    <p:sldId id="285" r:id="rId18"/>
    <p:sldId id="286" r:id="rId19"/>
    <p:sldId id="287" r:id="rId20"/>
    <p:sldId id="288" r:id="rId21"/>
    <p:sldId id="289" r:id="rId22"/>
    <p:sldId id="292" r:id="rId23"/>
    <p:sldId id="293" r:id="rId24"/>
    <p:sldId id="294" r:id="rId25"/>
    <p:sldId id="295" r:id="rId26"/>
    <p:sldId id="296" r:id="rId27"/>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82135" autoAdjust="0"/>
  </p:normalViewPr>
  <p:slideViewPr>
    <p:cSldViewPr snapToGrid="0">
      <p:cViewPr varScale="1">
        <p:scale>
          <a:sx n="95" d="100"/>
          <a:sy n="95" d="100"/>
        </p:scale>
        <p:origin x="35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image" Target="../media/image29.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image" Target="../media/image32.wmf"/><Relationship Id="rId1" Type="http://schemas.openxmlformats.org/officeDocument/2006/relationships/image" Target="../media/image31.wmf"/><Relationship Id="rId4" Type="http://schemas.openxmlformats.org/officeDocument/2006/relationships/image" Target="../media/image34.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82BA24-4C05-4A31-95E5-DB6F4AC41A82}" type="datetimeFigureOut">
              <a:rPr lang="ru-RU" smtClean="0"/>
              <a:t>25.01.2017</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C47FE9-27BD-44A8-970A-6B7D573B006D}" type="slidenum">
              <a:rPr lang="ru-RU" smtClean="0"/>
              <a:t>‹#›</a:t>
            </a:fld>
            <a:endParaRPr lang="ru-RU"/>
          </a:p>
        </p:txBody>
      </p:sp>
    </p:spTree>
    <p:extLst>
      <p:ext uri="{BB962C8B-B14F-4D97-AF65-F5344CB8AC3E}">
        <p14:creationId xmlns:p14="http://schemas.microsoft.com/office/powerpoint/2010/main" val="4061026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Добрый день,</a:t>
            </a:r>
            <a:r>
              <a:rPr lang="ru-RU" baseline="0" dirty="0" smtClean="0"/>
              <a:t> меня зовут Михаил Коптев, я представляю ИПМ Келдыша, хотя и окончил </a:t>
            </a:r>
            <a:r>
              <a:rPr lang="ru-RU" baseline="0" dirty="0" err="1" smtClean="0"/>
              <a:t>бакалавриат</a:t>
            </a:r>
            <a:r>
              <a:rPr lang="ru-RU" baseline="0" dirty="0" smtClean="0"/>
              <a:t> здесь, в МГТУ. Сегодня я расскажу вам про синтез и поддержание тетраэдральной формации малых аппаратов на различных орбитах.</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a:t>
            </a:fld>
            <a:endParaRPr lang="ru-RU"/>
          </a:p>
        </p:txBody>
      </p:sp>
    </p:spTree>
    <p:extLst>
      <p:ext uri="{BB962C8B-B14F-4D97-AF65-F5344CB8AC3E}">
        <p14:creationId xmlns:p14="http://schemas.microsoft.com/office/powerpoint/2010/main" val="36086758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baseline="0" dirty="0" smtClean="0"/>
              <a:t>Воспользовавшись оптимизатором, было найдено положение управляемого аппарата в начальный момент прохождения формацией области интереса на 10-м витке. Проинтегрировав систему уравнений назад, была восстановлена траектория пассивного движения, по которой аппарат попадал бы в это положение с 9-го витка. Далее эту траекторию задали как желаемое положение для управляемого аппарата на 9 витке. Результаты приведения показаны на рисунках</a:t>
            </a:r>
            <a:r>
              <a:rPr lang="ru-RU" baseline="0" dirty="0" smtClean="0"/>
              <a:t>. Как видим, затраты </a:t>
            </a:r>
            <a:r>
              <a:rPr lang="ru-RU" baseline="0" dirty="0" err="1" smtClean="0"/>
              <a:t>хар</a:t>
            </a:r>
            <a:r>
              <a:rPr lang="ru-RU" baseline="0" dirty="0" smtClean="0"/>
              <a:t>. Скорости при таком маневре невелики, и реализуемы в рамках ограничений аппаратов малого класса.</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33468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После </a:t>
            </a:r>
            <a:r>
              <a:rPr lang="ru-RU" dirty="0" smtClean="0"/>
              <a:t>этого </a:t>
            </a:r>
            <a:r>
              <a:rPr lang="ru-RU" dirty="0" smtClean="0"/>
              <a:t>манёвра к 10-му витку аппарат занимает положение в пространстве</a:t>
            </a:r>
            <a:r>
              <a:rPr lang="ru-RU" baseline="0" dirty="0" smtClean="0"/>
              <a:t> лучшее, чем при пассивном движении, и формация существует с интегральным показателем качества тетраэдра выше, чем минимальное, ещё три витка (до 13-го). Это эквивалентно ещё десяти дням активного функционирования миссии.</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05175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Также была</a:t>
            </a:r>
            <a:r>
              <a:rPr lang="ru-RU" baseline="0" dirty="0" smtClean="0"/>
              <a:t> исследована возможность использования пятого аппарата. Было найдено наилучшее положение для него к 10-му витку, чтобы заменить один из пассивно движущихся аппаратов (какой – определялось перебором). При этом необходимо пересчитать управление для главного аппарата. Результат продемонстрирован на фигуре. Как видим, миссия существует уже 16 витков, что эквивалентно примерно двум месяцам. При этом движение почти пассивное, за исключением управления одним из аппаратов на 10-м витке.</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5015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6749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Теперь</a:t>
            </a:r>
            <a:r>
              <a:rPr lang="ru-RU" baseline="0" dirty="0" smtClean="0"/>
              <a:t> расскажу о задаче с использованием орбиты, более простой со стороны динамики, но более трудной из-за аналитического способа получить решения. Здесь фиксировано использование четырех аппаратов, при этом два из них движутся по опорной орбите (один – с запаздыванием), а два других считаются управляемыми на орбитах, близких к опорной. Управление считается одноосным.</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14</a:t>
            </a:fld>
            <a:endParaRPr lang="ru-RU"/>
          </a:p>
        </p:txBody>
      </p:sp>
    </p:spTree>
    <p:extLst>
      <p:ext uri="{BB962C8B-B14F-4D97-AF65-F5344CB8AC3E}">
        <p14:creationId xmlns:p14="http://schemas.microsoft.com/office/powerpoint/2010/main" val="1083764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поиска решений воспользуемся самой простой моделью относительного движения  - уравнениями Хилла-</a:t>
            </a:r>
            <a:r>
              <a:rPr lang="ru-RU" baseline="0" dirty="0" err="1" smtClean="0"/>
              <a:t>Клоесси</a:t>
            </a:r>
            <a:r>
              <a:rPr lang="ru-RU" baseline="0" dirty="0" smtClean="0"/>
              <a:t>-</a:t>
            </a:r>
            <a:r>
              <a:rPr lang="ru-RU" baseline="0" dirty="0" err="1" smtClean="0"/>
              <a:t>Уилтшира</a:t>
            </a:r>
            <a:r>
              <a:rPr lang="ru-RU" baseline="0" dirty="0" smtClean="0"/>
              <a:t>, имеющими следующее решение (тык).</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15</a:t>
            </a:fld>
            <a:endParaRPr lang="ru-RU"/>
          </a:p>
        </p:txBody>
      </p:sp>
    </p:spTree>
    <p:extLst>
      <p:ext uri="{BB962C8B-B14F-4D97-AF65-F5344CB8AC3E}">
        <p14:creationId xmlns:p14="http://schemas.microsoft.com/office/powerpoint/2010/main" val="9954100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С помощью определенных выкладок мы пришли к определенным</a:t>
            </a:r>
            <a:r>
              <a:rPr lang="ru-RU" baseline="0" dirty="0" smtClean="0"/>
              <a:t> условиям, позволяющим найти точные траектории для двух аппаратов, движущихся вне опорной орбиты. (тут если что сослаться на </a:t>
            </a:r>
            <a:r>
              <a:rPr lang="ru-RU" baseline="0" dirty="0" err="1" smtClean="0"/>
              <a:t>бекап</a:t>
            </a:r>
            <a:r>
              <a:rPr lang="ru-RU" baseline="0" dirty="0" smtClean="0"/>
              <a:t>, правда придется «раскрыть» что используем другую оценку для тетраэдра. Это аргументировать тем, что «только в этом случае получилось наковырять условие сохранения объема, в худшем случае (если совсем докопаются) сказать, что работали независимо над задачами и  ну так получилось»)</a:t>
            </a:r>
          </a:p>
          <a:p>
            <a:r>
              <a:rPr lang="ru-RU" baseline="0" dirty="0" smtClean="0"/>
              <a:t>Сказать, что в этом случае </a:t>
            </a:r>
            <a:r>
              <a:rPr lang="ru-RU" baseline="0" dirty="0" err="1" smtClean="0"/>
              <a:t>тетраэдральность</a:t>
            </a:r>
            <a:r>
              <a:rPr lang="ru-RU" baseline="0" dirty="0" smtClean="0"/>
              <a:t> равна константе 0.4, зато получена аналитически, </a:t>
            </a:r>
            <a:r>
              <a:rPr lang="ru-RU" baseline="0" dirty="0" err="1" smtClean="0"/>
              <a:t>лол</a:t>
            </a:r>
            <a:r>
              <a:rPr lang="ru-RU" baseline="0" dirty="0" smtClean="0"/>
              <a:t>.</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16</a:t>
            </a:fld>
            <a:endParaRPr lang="ru-RU"/>
          </a:p>
        </p:txBody>
      </p:sp>
    </p:spTree>
    <p:extLst>
      <p:ext uri="{BB962C8B-B14F-4D97-AF65-F5344CB8AC3E}">
        <p14:creationId xmlns:p14="http://schemas.microsoft.com/office/powerpoint/2010/main" val="12963539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a:t>
            </a:r>
            <a:r>
              <a:rPr lang="ru-RU" baseline="0" dirty="0" smtClean="0"/>
              <a:t> этой фигуре показан случай с использованием полученных орбит, но уже в нелинейной модели, учитывающей </a:t>
            </a:r>
            <a:r>
              <a:rPr lang="en-US" baseline="0" dirty="0" smtClean="0"/>
              <a:t>J2 (</a:t>
            </a:r>
            <a:r>
              <a:rPr lang="ru-RU" baseline="0" dirty="0" smtClean="0"/>
              <a:t>не без Солнца и Луны ввиду «</a:t>
            </a:r>
            <a:r>
              <a:rPr lang="ru-RU" baseline="0" dirty="0" err="1" smtClean="0"/>
              <a:t>низкости</a:t>
            </a:r>
            <a:r>
              <a:rPr lang="ru-RU" baseline="0" dirty="0" smtClean="0"/>
              <a:t>» орбиты). Ожидаемо, формация «разваливается», нужно управлять аппаратами. Ухудшение качества формации на 10% заняло чуть меньше 20 витков, что на этой орбите примерно равно суткам.</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17</a:t>
            </a:fld>
            <a:endParaRPr lang="ru-RU"/>
          </a:p>
        </p:txBody>
      </p:sp>
    </p:spTree>
    <p:extLst>
      <p:ext uri="{BB962C8B-B14F-4D97-AF65-F5344CB8AC3E}">
        <p14:creationId xmlns:p14="http://schemas.microsoft.com/office/powerpoint/2010/main" val="1654170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Опустим формализм управления, тут ничего нового, отметим лишь интересный эффект,</a:t>
            </a:r>
            <a:r>
              <a:rPr lang="ru-RU" baseline="0" dirty="0" smtClean="0"/>
              <a:t> который был обнаружен в процессе моделирования. Управляли аппаратами всегда в течение 0.8 витка, но в зависимости от момента начала управления дальнейшая деградация формации разительно отличалась при сходных затратах </a:t>
            </a:r>
            <a:r>
              <a:rPr lang="ru-RU" baseline="0" dirty="0" err="1" smtClean="0"/>
              <a:t>хар</a:t>
            </a:r>
            <a:r>
              <a:rPr lang="ru-RU" baseline="0" dirty="0" smtClean="0"/>
              <a:t>. Скорости. (менее 5 м\с для каждого из двух управляемых аппаратов)</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18</a:t>
            </a:fld>
            <a:endParaRPr lang="ru-RU"/>
          </a:p>
        </p:txBody>
      </p:sp>
    </p:spTree>
    <p:extLst>
      <p:ext uri="{BB962C8B-B14F-4D97-AF65-F5344CB8AC3E}">
        <p14:creationId xmlns:p14="http://schemas.microsoft.com/office/powerpoint/2010/main" val="12655801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Приведем</a:t>
            </a:r>
            <a:r>
              <a:rPr lang="ru-RU" baseline="0" dirty="0" smtClean="0"/>
              <a:t> также график зависимости разлета формации после управления в зависимости от времени выключения двигателей. </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19</a:t>
            </a:fld>
            <a:endParaRPr lang="ru-RU"/>
          </a:p>
        </p:txBody>
      </p:sp>
    </p:spTree>
    <p:extLst>
      <p:ext uri="{BB962C8B-B14F-4D97-AF65-F5344CB8AC3E}">
        <p14:creationId xmlns:p14="http://schemas.microsoft.com/office/powerpoint/2010/main" val="30312221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последнее время благодаря инженерным достижениям в миниатюризации</a:t>
            </a:r>
            <a:r>
              <a:rPr lang="ru-RU" baseline="0" dirty="0" smtClean="0"/>
              <a:t> узлов и приборов возросла роль малых спутников в исследовании космоса. Для многих научных и коммерческих задач необходимо иметь несколько аппаратов, решающих сходные задачи в близких, но различных точках пространства. Малые аппараты как нельзя лучше подходят для таких задач благодаря их дешевизне и возможности вывода на орбиту одним носителем.</a:t>
            </a:r>
            <a:r>
              <a:rPr lang="en-US" baseline="0" dirty="0" smtClean="0"/>
              <a:t> </a:t>
            </a:r>
            <a:r>
              <a:rPr lang="ru-RU" baseline="0" dirty="0" smtClean="0"/>
              <a:t>Наглядным примером такой задачи является американская миссия </a:t>
            </a:r>
            <a:r>
              <a:rPr lang="en-US" baseline="0" dirty="0" smtClean="0"/>
              <a:t>MMS</a:t>
            </a:r>
            <a:r>
              <a:rPr lang="ru-RU" baseline="0" dirty="0" smtClean="0"/>
              <a:t>, целью которой является изучение магнитосферы Земли. Для выполнения качественных измерений четыре аппарата должно находиться в вершинах правильного тетраэдра с заданной длиной ребер.</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0A4863-E650-4657-97B6-7528B181414C}" type="slidenum">
              <a:rPr kumimoji="0" lang="ru-R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ru-R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195668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Результатами</a:t>
            </a:r>
            <a:r>
              <a:rPr lang="ru-RU" baseline="0" dirty="0" smtClean="0"/>
              <a:t> рассмотрения этой задачи можно назвать нахождение аналитических решений для поддержания формации (хоть и сомнительного качества), а также наблюдение интересного эффекта варьирования устойчивости формации от времени управления.</a:t>
            </a:r>
            <a:endParaRPr lang="ru-RU" dirty="0"/>
          </a:p>
        </p:txBody>
      </p:sp>
      <p:sp>
        <p:nvSpPr>
          <p:cNvPr id="4" name="Номер слайда 3"/>
          <p:cNvSpPr>
            <a:spLocks noGrp="1"/>
          </p:cNvSpPr>
          <p:nvPr>
            <p:ph type="sldNum" sz="quarter" idx="10"/>
          </p:nvPr>
        </p:nvSpPr>
        <p:spPr/>
        <p:txBody>
          <a:bodyPr/>
          <a:lstStyle/>
          <a:p>
            <a:fld id="{5FC47FE9-27BD-44A8-970A-6B7D573B006D}" type="slidenum">
              <a:rPr lang="ru-RU" smtClean="0"/>
              <a:t>20</a:t>
            </a:fld>
            <a:endParaRPr lang="ru-RU"/>
          </a:p>
        </p:txBody>
      </p:sp>
    </p:spTree>
    <p:extLst>
      <p:ext uri="{BB962C8B-B14F-4D97-AF65-F5344CB8AC3E}">
        <p14:creationId xmlns:p14="http://schemas.microsoft.com/office/powerpoint/2010/main" val="31995365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работе рассматривается</a:t>
            </a:r>
            <a:r>
              <a:rPr lang="ru-RU" baseline="0" dirty="0" smtClean="0"/>
              <a:t> движение КА в двух различных системах координат.  Большая часть моделирований проводилась в геоцентрической </a:t>
            </a:r>
            <a:r>
              <a:rPr lang="ru-RU" baseline="0" dirty="0" err="1" smtClean="0"/>
              <a:t>с.к</a:t>
            </a:r>
            <a:r>
              <a:rPr lang="ru-RU" baseline="0" dirty="0" smtClean="0"/>
              <a:t>. </a:t>
            </a:r>
            <a:r>
              <a:rPr lang="ru-RU" i="1" baseline="0" dirty="0" smtClean="0"/>
              <a:t>(показать на рисунок)</a:t>
            </a:r>
            <a:r>
              <a:rPr lang="ru-RU" baseline="0" dirty="0" smtClean="0"/>
              <a:t> </a:t>
            </a:r>
            <a:r>
              <a:rPr lang="ru-RU" sz="1200" kern="1200" dirty="0" smtClean="0">
                <a:solidFill>
                  <a:schemeClr val="tx1"/>
                </a:solidFill>
                <a:effectLst/>
                <a:latin typeface="+mn-lt"/>
                <a:ea typeface="+mn-ea"/>
                <a:cs typeface="+mn-cs"/>
              </a:rPr>
              <a:t>Как следует из названия, её центр расположен в центре Земли, а ось </a:t>
            </a:r>
            <a:r>
              <a:rPr lang="en-US" sz="1200" kern="1200" dirty="0" smtClean="0">
                <a:solidFill>
                  <a:schemeClr val="tx1"/>
                </a:solidFill>
                <a:effectLst/>
                <a:latin typeface="+mn-lt"/>
                <a:ea typeface="+mn-ea"/>
                <a:cs typeface="+mn-cs"/>
              </a:rPr>
              <a:t>z </a:t>
            </a:r>
            <a:r>
              <a:rPr lang="ru-RU" sz="1200" kern="1200" dirty="0" smtClean="0">
                <a:solidFill>
                  <a:schemeClr val="tx1"/>
                </a:solidFill>
                <a:effectLst/>
                <a:latin typeface="+mn-lt"/>
                <a:ea typeface="+mn-ea"/>
                <a:cs typeface="+mn-cs"/>
              </a:rPr>
              <a:t>направлена перпендикулярно земному экватору. Ось </a:t>
            </a:r>
            <a:r>
              <a:rPr lang="en-US" sz="1200" kern="1200" dirty="0" smtClean="0">
                <a:solidFill>
                  <a:schemeClr val="tx1"/>
                </a:solidFill>
                <a:effectLst/>
                <a:latin typeface="+mn-lt"/>
                <a:ea typeface="+mn-ea"/>
                <a:cs typeface="+mn-cs"/>
              </a:rPr>
              <a:t>x </a:t>
            </a:r>
            <a:r>
              <a:rPr lang="ru-RU" sz="1200" kern="1200" dirty="0" smtClean="0">
                <a:solidFill>
                  <a:schemeClr val="tx1"/>
                </a:solidFill>
                <a:effectLst/>
                <a:latin typeface="+mn-lt"/>
                <a:ea typeface="+mn-ea"/>
                <a:cs typeface="+mn-cs"/>
              </a:rPr>
              <a:t>направлена в точку весеннего равноденствия, а ось </a:t>
            </a:r>
            <a:r>
              <a:rPr lang="en-US" sz="1200" kern="1200" dirty="0" smtClean="0">
                <a:solidFill>
                  <a:schemeClr val="tx1"/>
                </a:solidFill>
                <a:effectLst/>
                <a:latin typeface="+mn-lt"/>
                <a:ea typeface="+mn-ea"/>
                <a:cs typeface="+mn-cs"/>
              </a:rPr>
              <a:t>y </a:t>
            </a:r>
            <a:r>
              <a:rPr lang="ru-RU" sz="1200" kern="1200" dirty="0" smtClean="0">
                <a:solidFill>
                  <a:schemeClr val="tx1"/>
                </a:solidFill>
                <a:effectLst/>
                <a:latin typeface="+mn-lt"/>
                <a:ea typeface="+mn-ea"/>
                <a:cs typeface="+mn-cs"/>
              </a:rPr>
              <a:t>лежит в плоскости экватора и дополняет систему координат до правой.</a:t>
            </a:r>
            <a:endParaRPr lang="en-US" sz="1200" kern="1200" dirty="0" smtClean="0">
              <a:solidFill>
                <a:schemeClr val="tx1"/>
              </a:solidFill>
              <a:effectLst/>
              <a:latin typeface="+mn-lt"/>
              <a:ea typeface="+mn-ea"/>
              <a:cs typeface="+mn-cs"/>
            </a:endParaRPr>
          </a:p>
          <a:p>
            <a:r>
              <a:rPr lang="ru-RU" sz="1200" kern="1200" dirty="0" smtClean="0">
                <a:solidFill>
                  <a:schemeClr val="tx1"/>
                </a:solidFill>
                <a:effectLst/>
                <a:latin typeface="+mn-lt"/>
                <a:ea typeface="+mn-ea"/>
                <a:cs typeface="+mn-cs"/>
              </a:rPr>
              <a:t>Для</a:t>
            </a:r>
            <a:r>
              <a:rPr lang="ru-RU" sz="1200" kern="1200" baseline="0" dirty="0" smtClean="0">
                <a:solidFill>
                  <a:schemeClr val="tx1"/>
                </a:solidFill>
                <a:effectLst/>
                <a:latin typeface="+mn-lt"/>
                <a:ea typeface="+mn-ea"/>
                <a:cs typeface="+mn-cs"/>
              </a:rPr>
              <a:t> выработки законов управления необходимо также рассмотреть относительное движение аппаратов в орбитальной системе координат </a:t>
            </a:r>
            <a:r>
              <a:rPr lang="ru-RU" sz="1200" i="1" kern="1200" baseline="0" dirty="0" smtClean="0">
                <a:solidFill>
                  <a:schemeClr val="tx1"/>
                </a:solidFill>
                <a:effectLst/>
                <a:latin typeface="+mn-lt"/>
                <a:ea typeface="+mn-ea"/>
                <a:cs typeface="+mn-cs"/>
              </a:rPr>
              <a:t>(рисунок). </a:t>
            </a:r>
            <a:r>
              <a:rPr lang="ru-RU" sz="1200" kern="1200" dirty="0" smtClean="0">
                <a:solidFill>
                  <a:schemeClr val="tx1"/>
                </a:solidFill>
                <a:effectLst/>
                <a:latin typeface="+mn-lt"/>
                <a:ea typeface="+mn-ea"/>
                <a:cs typeface="+mn-cs"/>
              </a:rPr>
              <a:t>Ось </a:t>
            </a:r>
            <a:r>
              <a:rPr lang="en-US" sz="1200" kern="1200" dirty="0" smtClean="0">
                <a:solidFill>
                  <a:schemeClr val="tx1"/>
                </a:solidFill>
                <a:effectLst/>
                <a:latin typeface="+mn-lt"/>
                <a:ea typeface="+mn-ea"/>
                <a:cs typeface="+mn-cs"/>
              </a:rPr>
              <a:t>x</a:t>
            </a:r>
            <a:r>
              <a:rPr lang="en-US" sz="1200" kern="1200" baseline="0" dirty="0" smtClean="0">
                <a:solidFill>
                  <a:schemeClr val="tx1"/>
                </a:solidFill>
                <a:effectLst/>
                <a:latin typeface="+mn-lt"/>
                <a:ea typeface="+mn-ea"/>
                <a:cs typeface="+mn-cs"/>
              </a:rPr>
              <a:t> </a:t>
            </a:r>
            <a:r>
              <a:rPr lang="ru-RU" sz="1200" kern="1200" baseline="0" dirty="0" smtClean="0">
                <a:solidFill>
                  <a:schemeClr val="tx1"/>
                </a:solidFill>
                <a:effectLst/>
                <a:latin typeface="+mn-lt"/>
                <a:ea typeface="+mn-ea"/>
                <a:cs typeface="+mn-cs"/>
              </a:rPr>
              <a:t>в ней </a:t>
            </a:r>
            <a:r>
              <a:rPr lang="ru-RU" sz="1200" kern="1200" dirty="0" smtClean="0">
                <a:solidFill>
                  <a:schemeClr val="tx1"/>
                </a:solidFill>
                <a:effectLst/>
                <a:latin typeface="+mn-lt"/>
                <a:ea typeface="+mn-ea"/>
                <a:cs typeface="+mn-cs"/>
              </a:rPr>
              <a:t>направлена вдоль линии, соединяющей центр Земли с КА по направлению от Земли, ось </a:t>
            </a:r>
            <a:r>
              <a:rPr lang="en-US" sz="1200" kern="1200" dirty="0" smtClean="0">
                <a:solidFill>
                  <a:schemeClr val="tx1"/>
                </a:solidFill>
                <a:effectLst/>
                <a:latin typeface="+mn-lt"/>
                <a:ea typeface="+mn-ea"/>
                <a:cs typeface="+mn-cs"/>
              </a:rPr>
              <a:t>y</a:t>
            </a:r>
            <a:r>
              <a:rPr lang="ru-RU" sz="1200" kern="1200" dirty="0" smtClean="0">
                <a:solidFill>
                  <a:schemeClr val="tx1"/>
                </a:solidFill>
                <a:effectLst/>
                <a:latin typeface="+mn-lt"/>
                <a:ea typeface="+mn-ea"/>
                <a:cs typeface="+mn-cs"/>
              </a:rPr>
              <a:t> лежит в плоскости орбиты и направлена в сторону движения КА, а ось </a:t>
            </a:r>
            <a:r>
              <a:rPr lang="en-US" sz="1200" kern="1200" dirty="0" smtClean="0">
                <a:solidFill>
                  <a:schemeClr val="tx1"/>
                </a:solidFill>
                <a:effectLst/>
                <a:latin typeface="+mn-lt"/>
                <a:ea typeface="+mn-ea"/>
                <a:cs typeface="+mn-cs"/>
              </a:rPr>
              <a:t>z</a:t>
            </a:r>
            <a:r>
              <a:rPr lang="ru-RU" sz="1200" kern="1200" dirty="0" smtClean="0">
                <a:solidFill>
                  <a:schemeClr val="tx1"/>
                </a:solidFill>
                <a:effectLst/>
                <a:latin typeface="+mn-lt"/>
                <a:ea typeface="+mn-ea"/>
                <a:cs typeface="+mn-cs"/>
              </a:rPr>
              <a:t> дополняет систему до правой.</a:t>
            </a:r>
            <a:endParaRPr lang="en-US" sz="1200" i="1" kern="1200" dirty="0" smtClean="0">
              <a:solidFill>
                <a:schemeClr val="tx1"/>
              </a:solidFill>
              <a:effectLst/>
              <a:latin typeface="+mn-lt"/>
              <a:ea typeface="+mn-ea"/>
              <a:cs typeface="+mn-cs"/>
            </a:endParaRPr>
          </a:p>
        </p:txBody>
      </p:sp>
      <p:sp>
        <p:nvSpPr>
          <p:cNvPr id="4" name="Номер слайда 3"/>
          <p:cNvSpPr>
            <a:spLocks noGrp="1"/>
          </p:cNvSpPr>
          <p:nvPr>
            <p:ph type="sldNum" sz="quarter" idx="10"/>
          </p:nvPr>
        </p:nvSpPr>
        <p:spPr/>
        <p:txBody>
          <a:bodyPr/>
          <a:lstStyle/>
          <a:p>
            <a:fld id="{9D682D44-479D-4A72-BB7E-F7665F33F40E}" type="slidenum">
              <a:rPr lang="ru-RU" smtClean="0"/>
              <a:t>22</a:t>
            </a:fld>
            <a:endParaRPr lang="ru-RU"/>
          </a:p>
        </p:txBody>
      </p:sp>
    </p:spTree>
    <p:extLst>
      <p:ext uri="{BB962C8B-B14F-4D97-AF65-F5344CB8AC3E}">
        <p14:creationId xmlns:p14="http://schemas.microsoft.com/office/powerpoint/2010/main" val="26155666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9D682D44-479D-4A72-BB7E-F7665F33F40E}" type="slidenum">
              <a:rPr lang="ru-RU" smtClean="0"/>
              <a:t>23</a:t>
            </a:fld>
            <a:endParaRPr lang="ru-RU"/>
          </a:p>
        </p:txBody>
      </p:sp>
    </p:spTree>
    <p:extLst>
      <p:ext uri="{BB962C8B-B14F-4D97-AF65-F5344CB8AC3E}">
        <p14:creationId xmlns:p14="http://schemas.microsoft.com/office/powerpoint/2010/main" val="15501189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9D682D44-479D-4A72-BB7E-F7665F33F40E}" type="slidenum">
              <a:rPr lang="ru-RU" smtClean="0"/>
              <a:t>24</a:t>
            </a:fld>
            <a:endParaRPr lang="ru-RU"/>
          </a:p>
        </p:txBody>
      </p:sp>
    </p:spTree>
    <p:extLst>
      <p:ext uri="{BB962C8B-B14F-4D97-AF65-F5344CB8AC3E}">
        <p14:creationId xmlns:p14="http://schemas.microsoft.com/office/powerpoint/2010/main" val="403514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В этой работе было</a:t>
            </a:r>
            <a:r>
              <a:rPr lang="ru-RU" baseline="0" dirty="0" smtClean="0"/>
              <a:t> рассмотрено поведение тетраэдральной формации на двух типах орбит.</a:t>
            </a:r>
          </a:p>
          <a:p>
            <a:r>
              <a:rPr lang="ru-RU" i="0" u="none" baseline="0" dirty="0" smtClean="0"/>
              <a:t>Первая, высокоэллиптическая с апогеем равным 200 тыс. км. была выбрана прежде всего из-за схожести с миссией </a:t>
            </a:r>
            <a:r>
              <a:rPr lang="en-US" i="0" u="none" baseline="0" dirty="0" smtClean="0"/>
              <a:t>MMS.</a:t>
            </a:r>
            <a:r>
              <a:rPr lang="ru-RU" i="0" u="none" baseline="0" dirty="0" smtClean="0"/>
              <a:t> Ключевым отличием здесь является предположение об использовании более дешевых, однако имеющих свои ограничения на управление, аппаратов малого класса.</a:t>
            </a:r>
            <a:r>
              <a:rPr lang="en-US" i="0" u="none" baseline="0" dirty="0" smtClean="0"/>
              <a:t> </a:t>
            </a:r>
            <a:r>
              <a:rPr lang="ru-RU" i="0" u="none" baseline="0" dirty="0" smtClean="0"/>
              <a:t>Ввиду сложной динамики на таких орбитах, аналитические решения получить затруднительно, остается только комбинировать подбор и оптимизационные методы.</a:t>
            </a:r>
          </a:p>
          <a:p>
            <a:r>
              <a:rPr lang="ru-RU" i="0" u="none" baseline="0" dirty="0" smtClean="0"/>
              <a:t>Также был рассмотрен случай низкой круговой орбиты – в этом случае можно попробовать получить какие-нибудь аналитические решения.</a:t>
            </a:r>
            <a:endParaRPr lang="ru-RU" i="0" u="none"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7314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Пусть </a:t>
            </a:r>
            <a:r>
              <a:rPr lang="ru-RU" dirty="0" smtClean="0"/>
              <a:t>мы имеем положения трёх аппаратов</a:t>
            </a:r>
            <a:r>
              <a:rPr lang="ru-RU" baseline="0" dirty="0" smtClean="0"/>
              <a:t> относительно четвёртого, заданные радиус-векторами </a:t>
            </a:r>
            <a:r>
              <a:rPr lang="en-US" baseline="0" dirty="0" smtClean="0"/>
              <a:t>r1 r2 </a:t>
            </a:r>
            <a:r>
              <a:rPr lang="ru-RU" baseline="0" dirty="0" smtClean="0"/>
              <a:t>и </a:t>
            </a:r>
            <a:r>
              <a:rPr lang="en-US" baseline="0" dirty="0" smtClean="0"/>
              <a:t>r3. </a:t>
            </a:r>
            <a:r>
              <a:rPr lang="ru-RU" baseline="0" dirty="0" smtClean="0"/>
              <a:t>То, насколько образуемый ими тетраэдр близок к правильному мы оценим отношением объемов имеющегося тетраэдра (</a:t>
            </a:r>
            <a:r>
              <a:rPr lang="en-US" baseline="0" dirty="0" err="1" smtClean="0"/>
              <a:t>Va</a:t>
            </a:r>
            <a:r>
              <a:rPr lang="en-US" baseline="0" dirty="0" smtClean="0"/>
              <a:t>) </a:t>
            </a:r>
            <a:r>
              <a:rPr lang="ru-RU" baseline="0" dirty="0" smtClean="0"/>
              <a:t>к правильному тетраэдру со стороной, равной средней стороне имеющейся формации (</a:t>
            </a:r>
            <a:r>
              <a:rPr lang="en-US" baseline="0" dirty="0" err="1" smtClean="0"/>
              <a:t>Vr</a:t>
            </a:r>
            <a:r>
              <a:rPr lang="en-US" baseline="0" dirty="0" smtClean="0"/>
              <a:t>). </a:t>
            </a:r>
            <a:endParaRPr lang="ru-RU" baseline="0" dirty="0" smtClean="0"/>
          </a:p>
          <a:p>
            <a:r>
              <a:rPr lang="ru-RU" baseline="0" dirty="0" smtClean="0"/>
              <a:t>Также нужно оценить масштаб формации. По постановке задачи необходимо ,чтобы правильный тетраэдр имел сторону равную 100 км. Допуская погрешность в 15</a:t>
            </a:r>
            <a:r>
              <a:rPr lang="en-US" baseline="0" dirty="0" smtClean="0"/>
              <a:t>% </a:t>
            </a:r>
            <a:r>
              <a:rPr lang="ru-RU" baseline="0" dirty="0" smtClean="0"/>
              <a:t>зададим полиномиальной функцией </a:t>
            </a:r>
            <a:r>
              <a:rPr lang="ru-RU" baseline="0" dirty="0" smtClean="0"/>
              <a:t>коэффициент</a:t>
            </a:r>
            <a:r>
              <a:rPr lang="ru-RU" baseline="0" dirty="0" smtClean="0"/>
              <a:t>, зависящий от средней стороны имеющейся фигуры. </a:t>
            </a:r>
          </a:p>
          <a:p>
            <a:r>
              <a:rPr lang="ru-RU" baseline="0" dirty="0" smtClean="0"/>
              <a:t>Перемножая два получившихся значения </a:t>
            </a:r>
            <a:r>
              <a:rPr lang="en-US" baseline="0" dirty="0" smtClean="0"/>
              <a:t>Qv </a:t>
            </a:r>
            <a:r>
              <a:rPr lang="ru-RU" baseline="0" dirty="0" smtClean="0"/>
              <a:t>и </a:t>
            </a:r>
            <a:r>
              <a:rPr lang="en-US" baseline="0" dirty="0" smtClean="0"/>
              <a:t>Qs </a:t>
            </a:r>
            <a:r>
              <a:rPr lang="ru-RU" baseline="0" dirty="0" smtClean="0"/>
              <a:t>получим число от нуля до единицы, характеризующее близость имеющегося тетраэдра к идеальному.</a:t>
            </a:r>
          </a:p>
          <a:p>
            <a:r>
              <a:rPr lang="ru-RU" baseline="0" dirty="0" smtClean="0"/>
              <a:t>Также введём понятие интегрального показателя качества формации для её оценки на промежутке времени </a:t>
            </a:r>
            <a:r>
              <a:rPr lang="en-US" baseline="0" dirty="0" smtClean="0"/>
              <a:t>t1-t2.</a:t>
            </a:r>
            <a:r>
              <a:rPr lang="ru-RU" baseline="0" dirty="0" smtClean="0"/>
              <a:t> По постановке задачи это значение не должно быть ниже 0.7.</a:t>
            </a:r>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0826176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9316139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слайде приведены графические результаты интегрирования движения КА по опорной орбите. </a:t>
            </a:r>
          </a:p>
          <a:p>
            <a:r>
              <a:rPr lang="ru-RU" i="1" dirty="0" smtClean="0"/>
              <a:t>(Пальчиком) </a:t>
            </a:r>
            <a:r>
              <a:rPr lang="ru-RU" i="0" dirty="0" smtClean="0"/>
              <a:t>Случай без учёта возмущений</a:t>
            </a:r>
            <a:endParaRPr lang="ru-RU" i="1"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i="1" dirty="0" smtClean="0"/>
              <a:t>(Пальчиком) </a:t>
            </a:r>
            <a:r>
              <a:rPr lang="ru-RU" i="0" dirty="0" smtClean="0"/>
              <a:t>Случай с учётом всех </a:t>
            </a:r>
            <a:r>
              <a:rPr lang="ru-RU" i="0" dirty="0" smtClean="0"/>
              <a:t>возмущений (Солнце,</a:t>
            </a:r>
            <a:r>
              <a:rPr lang="ru-RU" i="0" baseline="0" dirty="0" smtClean="0"/>
              <a:t> Луна, </a:t>
            </a:r>
            <a:r>
              <a:rPr lang="en-US" i="0" baseline="0" dirty="0" smtClean="0"/>
              <a:t>J2)</a:t>
            </a:r>
            <a:endParaRPr lang="ru-RU" i="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ru-RU" i="1" dirty="0" smtClean="0"/>
              <a:t>(Пальчиком) </a:t>
            </a:r>
            <a:r>
              <a:rPr lang="ru-RU" i="0" dirty="0" smtClean="0"/>
              <a:t>Красным выделены области, в которых интересует качество</a:t>
            </a:r>
            <a:r>
              <a:rPr lang="ru-RU" i="0" baseline="0" dirty="0" smtClean="0"/>
              <a:t> формации</a:t>
            </a:r>
            <a:endParaRPr lang="ru-RU" i="0" dirty="0" smtClean="0"/>
          </a:p>
          <a:p>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350406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Для</a:t>
            </a:r>
            <a:r>
              <a:rPr lang="ru-RU" baseline="0" dirty="0" smtClean="0"/>
              <a:t> начала поместим идеальный тетраэдр </a:t>
            </a:r>
            <a:r>
              <a:rPr lang="ru-RU" i="1" baseline="0" dirty="0" smtClean="0"/>
              <a:t>(картинка тык)</a:t>
            </a:r>
            <a:r>
              <a:rPr lang="ru-RU" baseline="0" dirty="0" smtClean="0"/>
              <a:t> в начальную точку </a:t>
            </a:r>
            <a:r>
              <a:rPr lang="ru-RU" baseline="0" dirty="0" smtClean="0"/>
              <a:t>(апоцентр) и </a:t>
            </a:r>
            <a:r>
              <a:rPr lang="ru-RU" baseline="0" dirty="0" smtClean="0"/>
              <a:t>проинтегрируем систему.</a:t>
            </a:r>
            <a:endParaRPr lang="en-US" baseline="0" dirty="0" smtClean="0"/>
          </a:p>
          <a:p>
            <a:r>
              <a:rPr lang="ru-RU" baseline="0" dirty="0" smtClean="0"/>
              <a:t>Однако при пассивном движении уже к третьему витку качество формации является нулевым </a:t>
            </a:r>
            <a:r>
              <a:rPr lang="ru-RU" i="1" baseline="0" dirty="0" smtClean="0"/>
              <a:t>(тык)</a:t>
            </a:r>
            <a:r>
              <a:rPr lang="ru-RU" baseline="0" dirty="0" smtClean="0"/>
              <a:t>.</a:t>
            </a:r>
          </a:p>
          <a:p>
            <a:r>
              <a:rPr lang="ru-RU" baseline="0" dirty="0" smtClean="0"/>
              <a:t>Изменение тетраэдра на втором витке продемонстрировано на анимации. </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64587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i="0" baseline="0" dirty="0" smtClean="0"/>
              <a:t>Далее с помощью перебора параметров вывода на орбиту и дальнейшей оптимизации, были получены следующие результаты. Видно</a:t>
            </a:r>
            <a:r>
              <a:rPr lang="ru-RU" i="0" baseline="0" dirty="0" smtClean="0"/>
              <a:t>, что при пассивном движении в течение 9-10 витков выполняется условие на величину интегрального показателя качества формации(</a:t>
            </a:r>
            <a:r>
              <a:rPr lang="en-US" i="0" baseline="0" dirty="0" smtClean="0"/>
              <a:t>&gt;0.7). </a:t>
            </a:r>
            <a:r>
              <a:rPr lang="ru-RU" i="0" baseline="0" dirty="0" smtClean="0"/>
              <a:t>Это говорит о достаточности четырёх аппаратов при таком ТЗ. </a:t>
            </a:r>
            <a:endParaRPr lang="ru-RU" i="0"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19202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r>
              <a:rPr lang="ru-RU" dirty="0" smtClean="0"/>
              <a:t>На этой анимации показана эволюция тетраэдра в</a:t>
            </a:r>
            <a:r>
              <a:rPr lang="ru-RU" baseline="0" dirty="0" smtClean="0"/>
              <a:t> регионе интереса на первом витке при оптимизированных начальных параметрах.</a:t>
            </a:r>
          </a:p>
          <a:p>
            <a:r>
              <a:rPr lang="ru-RU" sz="1200" kern="1200" dirty="0" smtClean="0">
                <a:solidFill>
                  <a:schemeClr val="tx1"/>
                </a:solidFill>
                <a:latin typeface="+mn-lt"/>
                <a:ea typeface="+mn-ea"/>
                <a:cs typeface="+mn-cs"/>
              </a:rPr>
              <a:t>Можно </a:t>
            </a:r>
            <a:r>
              <a:rPr lang="ru-RU" sz="1200" kern="1200" dirty="0" smtClean="0">
                <a:solidFill>
                  <a:schemeClr val="tx1"/>
                </a:solidFill>
                <a:latin typeface="+mn-lt"/>
                <a:ea typeface="+mn-ea"/>
                <a:cs typeface="+mn-cs"/>
              </a:rPr>
              <a:t>попробовать, управляя 1 аппаратом, избавиться и от таких провалов, приводя в вершину.</a:t>
            </a:r>
          </a:p>
          <a:p>
            <a:r>
              <a:rPr lang="ru-RU" sz="1200" kern="1200" dirty="0" smtClean="0">
                <a:solidFill>
                  <a:schemeClr val="tx1"/>
                </a:solidFill>
                <a:latin typeface="+mn-lt"/>
                <a:ea typeface="+mn-ea"/>
                <a:cs typeface="+mn-cs"/>
              </a:rPr>
              <a:t>"Управлять одним -- один материнский, им и управляем, остальные пассивное движение." Весь LQR- формализм опущу, если будут вопросы -- в конце покажу вспомогательные слайды</a:t>
            </a:r>
            <a:endParaRPr lang="ru-RU" dirty="0"/>
          </a:p>
        </p:txBody>
      </p:sp>
      <p:sp>
        <p:nvSpPr>
          <p:cNvPr id="4" name="Номер слайда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D682D44-479D-4A72-BB7E-F7665F33F40E}" type="slidenum">
              <a:rPr kumimoji="0" lang="ru-R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ru-R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355533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38"/>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pPr defTabSz="1219170"/>
            <a:fld id="{685CE087-FB76-49DF-99AA-428B88AAF929}"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1219170"/>
            <a:endParaRPr lang="ru-RU">
              <a:solidFill>
                <a:prstClr val="black">
                  <a:tint val="75000"/>
                </a:prstClr>
              </a:solidFill>
            </a:endParaRPr>
          </a:p>
        </p:txBody>
      </p:sp>
      <p:sp>
        <p:nvSpPr>
          <p:cNvPr id="7"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smtClean="0">
                <a:solidFill>
                  <a:prstClr val="black">
                    <a:tint val="75000"/>
                  </a:prstClr>
                </a:solidFill>
              </a:rPr>
              <a:t>Слайд </a:t>
            </a:r>
            <a:fld id="{B19B0651-EE4F-4900-A07F-96A6BFA9D0F0}" type="slidenum">
              <a:rPr lang="ru-RU" smtClean="0">
                <a:solidFill>
                  <a:prstClr val="black">
                    <a:tint val="75000"/>
                  </a:prstClr>
                </a:solidFill>
              </a:rPr>
              <a:pPr/>
              <a:t>‹#›</a:t>
            </a:fld>
            <a:r>
              <a:rPr lang="ru-RU" smtClean="0">
                <a:solidFill>
                  <a:prstClr val="black">
                    <a:tint val="75000"/>
                  </a:prstClr>
                </a:solidFill>
              </a:rPr>
              <a:t> из 16</a:t>
            </a:r>
            <a:endParaRPr lang="ru-RU" dirty="0" smtClean="0">
              <a:solidFill>
                <a:prstClr val="black">
                  <a:tint val="75000"/>
                </a:prstClr>
              </a:solidFill>
            </a:endParaRPr>
          </a:p>
        </p:txBody>
      </p:sp>
    </p:spTree>
    <p:extLst>
      <p:ext uri="{BB962C8B-B14F-4D97-AF65-F5344CB8AC3E}">
        <p14:creationId xmlns:p14="http://schemas.microsoft.com/office/powerpoint/2010/main" val="25002333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1219170"/>
            <a:fld id="{634F19ED-99FB-47F9-9FF6-3179C38AA620}"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1219170"/>
            <a:endParaRPr lang="ru-RU">
              <a:solidFill>
                <a:prstClr val="black">
                  <a:tint val="75000"/>
                </a:prstClr>
              </a:solidFill>
            </a:endParaRPr>
          </a:p>
        </p:txBody>
      </p:sp>
      <p:sp>
        <p:nvSpPr>
          <p:cNvPr id="8"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dirty="0" smtClean="0">
                <a:solidFill>
                  <a:prstClr val="black">
                    <a:tint val="75000"/>
                  </a:prstClr>
                </a:solidFill>
              </a:rPr>
              <a:t>Слайд </a:t>
            </a:r>
            <a:fld id="{B19B0651-EE4F-4900-A07F-96A6BFA9D0F0}" type="slidenum">
              <a:rPr lang="ru-RU" smtClean="0">
                <a:solidFill>
                  <a:prstClr val="black">
                    <a:tint val="75000"/>
                  </a:prstClr>
                </a:solidFill>
              </a:rPr>
              <a:pPr/>
              <a:t>‹#›</a:t>
            </a:fld>
            <a:r>
              <a:rPr lang="ru-RU" dirty="0" smtClean="0">
                <a:solidFill>
                  <a:prstClr val="black">
                    <a:tint val="75000"/>
                  </a:prstClr>
                </a:solidFill>
              </a:rPr>
              <a:t> из 20</a:t>
            </a:r>
            <a:endParaRPr lang="ru-RU" dirty="0" smtClean="0">
              <a:solidFill>
                <a:prstClr val="black">
                  <a:tint val="75000"/>
                </a:prstClr>
              </a:solidFill>
            </a:endParaRPr>
          </a:p>
        </p:txBody>
      </p:sp>
    </p:spTree>
    <p:extLst>
      <p:ext uri="{BB962C8B-B14F-4D97-AF65-F5344CB8AC3E}">
        <p14:creationId xmlns:p14="http://schemas.microsoft.com/office/powerpoint/2010/main" val="316368352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44"/>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44"/>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pPr defTabSz="1219170"/>
            <a:fld id="{D37273D7-B2BB-4029-AF61-49260122E624}"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1219170"/>
            <a:endParaRPr lang="ru-RU">
              <a:solidFill>
                <a:prstClr val="black">
                  <a:tint val="75000"/>
                </a:prstClr>
              </a:solidFill>
            </a:endParaRPr>
          </a:p>
        </p:txBody>
      </p:sp>
      <p:sp>
        <p:nvSpPr>
          <p:cNvPr id="8"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dirty="0" smtClean="0">
                <a:solidFill>
                  <a:prstClr val="black">
                    <a:tint val="75000"/>
                  </a:prstClr>
                </a:solidFill>
              </a:rPr>
              <a:t>Слайд </a:t>
            </a:r>
            <a:fld id="{B19B0651-EE4F-4900-A07F-96A6BFA9D0F0}" type="slidenum">
              <a:rPr lang="ru-RU" smtClean="0">
                <a:solidFill>
                  <a:prstClr val="black">
                    <a:tint val="75000"/>
                  </a:prstClr>
                </a:solidFill>
              </a:rPr>
              <a:pPr/>
              <a:t>‹#›</a:t>
            </a:fld>
            <a:r>
              <a:rPr lang="ru-RU" dirty="0" smtClean="0">
                <a:solidFill>
                  <a:prstClr val="black">
                    <a:tint val="75000"/>
                  </a:prstClr>
                </a:solidFill>
              </a:rPr>
              <a:t> из 20</a:t>
            </a:r>
            <a:endParaRPr lang="ru-RU" dirty="0" smtClean="0">
              <a:solidFill>
                <a:prstClr val="black">
                  <a:tint val="75000"/>
                </a:prstClr>
              </a:solidFill>
            </a:endParaRPr>
          </a:p>
        </p:txBody>
      </p:sp>
    </p:spTree>
    <p:extLst>
      <p:ext uri="{BB962C8B-B14F-4D97-AF65-F5344CB8AC3E}">
        <p14:creationId xmlns:p14="http://schemas.microsoft.com/office/powerpoint/2010/main" val="76751909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sz="4800"/>
            </a:lvl1pPr>
          </a:lstStyle>
          <a:p>
            <a:r>
              <a:rPr lang="ru-RU" dirty="0" smtClean="0"/>
              <a:t>Образец заголовка</a:t>
            </a:r>
            <a:endParaRPr lang="ru-RU" dirty="0"/>
          </a:p>
        </p:txBody>
      </p:sp>
      <p:sp>
        <p:nvSpPr>
          <p:cNvPr id="3" name="Объект 2"/>
          <p:cNvSpPr>
            <a:spLocks noGrp="1"/>
          </p:cNvSpPr>
          <p:nvPr>
            <p:ph idx="1"/>
          </p:nvPr>
        </p:nvSpPr>
        <p:spPr/>
        <p:txBody>
          <a:bodyPr/>
          <a:lstStyle>
            <a:lvl1pPr>
              <a:defRPr sz="3200"/>
            </a:lvl1pPr>
            <a:lvl2pPr>
              <a:defRPr sz="2800"/>
            </a:lvl2pPr>
            <a:lvl3pPr>
              <a:defRPr sz="3200"/>
            </a:lvl3p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pPr defTabSz="1219170"/>
            <a:fld id="{5C32E138-60B7-4C21-BB43-A55C54DC70B8}"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1219170"/>
            <a:endParaRPr lang="ru-RU">
              <a:solidFill>
                <a:prstClr val="black">
                  <a:tint val="75000"/>
                </a:prstClr>
              </a:solidFill>
            </a:endParaRPr>
          </a:p>
        </p:txBody>
      </p:sp>
      <p:sp>
        <p:nvSpPr>
          <p:cNvPr id="7"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dirty="0" smtClean="0">
                <a:solidFill>
                  <a:prstClr val="black">
                    <a:tint val="75000"/>
                  </a:prstClr>
                </a:solidFill>
              </a:rPr>
              <a:t>Слайд </a:t>
            </a:r>
            <a:fld id="{B19B0651-EE4F-4900-A07F-96A6BFA9D0F0}" type="slidenum">
              <a:rPr lang="ru-RU" smtClean="0">
                <a:solidFill>
                  <a:prstClr val="black">
                    <a:tint val="75000"/>
                  </a:prstClr>
                </a:solidFill>
              </a:rPr>
              <a:pPr/>
              <a:t>‹#›</a:t>
            </a:fld>
            <a:r>
              <a:rPr lang="ru-RU" dirty="0" smtClean="0">
                <a:solidFill>
                  <a:prstClr val="black">
                    <a:tint val="75000"/>
                  </a:prstClr>
                </a:solidFill>
              </a:rPr>
              <a:t> из 20</a:t>
            </a:r>
            <a:endParaRPr lang="ru-RU" dirty="0" smtClean="0">
              <a:solidFill>
                <a:prstClr val="black">
                  <a:tint val="75000"/>
                </a:prstClr>
              </a:solidFill>
            </a:endParaRPr>
          </a:p>
        </p:txBody>
      </p:sp>
    </p:spTree>
    <p:extLst>
      <p:ext uri="{BB962C8B-B14F-4D97-AF65-F5344CB8AC3E}">
        <p14:creationId xmlns:p14="http://schemas.microsoft.com/office/powerpoint/2010/main" val="321196004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5"/>
            <a:ext cx="10363200" cy="1362075"/>
          </a:xfrm>
        </p:spPr>
        <p:txBody>
          <a:bodyPr anchor="t"/>
          <a:lstStyle>
            <a:lvl1pPr algn="l">
              <a:defRPr sz="5333"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pPr defTabSz="1219170"/>
            <a:fld id="{77E3D56C-3B4C-407D-AE5A-2DAAA6CA2AB5}"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pPr defTabSz="1219170"/>
            <a:endParaRPr lang="ru-RU">
              <a:solidFill>
                <a:prstClr val="black">
                  <a:tint val="75000"/>
                </a:prstClr>
              </a:solidFill>
            </a:endParaRPr>
          </a:p>
        </p:txBody>
      </p:sp>
      <p:sp>
        <p:nvSpPr>
          <p:cNvPr id="9"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dirty="0" smtClean="0">
                <a:solidFill>
                  <a:prstClr val="black">
                    <a:tint val="75000"/>
                  </a:prstClr>
                </a:solidFill>
              </a:rPr>
              <a:t>Слайд </a:t>
            </a:r>
            <a:fld id="{B19B0651-EE4F-4900-A07F-96A6BFA9D0F0}" type="slidenum">
              <a:rPr lang="ru-RU" smtClean="0">
                <a:solidFill>
                  <a:prstClr val="black">
                    <a:tint val="75000"/>
                  </a:prstClr>
                </a:solidFill>
              </a:rPr>
              <a:pPr/>
              <a:t>‹#›</a:t>
            </a:fld>
            <a:r>
              <a:rPr lang="ru-RU" dirty="0" smtClean="0">
                <a:solidFill>
                  <a:prstClr val="black">
                    <a:tint val="75000"/>
                  </a:prstClr>
                </a:solidFill>
              </a:rPr>
              <a:t> из 20</a:t>
            </a:r>
            <a:endParaRPr lang="ru-RU" dirty="0" smtClean="0">
              <a:solidFill>
                <a:prstClr val="black">
                  <a:tint val="75000"/>
                </a:prstClr>
              </a:solidFill>
            </a:endParaRPr>
          </a:p>
        </p:txBody>
      </p:sp>
    </p:spTree>
    <p:extLst>
      <p:ext uri="{BB962C8B-B14F-4D97-AF65-F5344CB8AC3E}">
        <p14:creationId xmlns:p14="http://schemas.microsoft.com/office/powerpoint/2010/main" val="196903093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5"/>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pPr defTabSz="1219170"/>
            <a:fld id="{337E5A8E-9130-496A-83DF-942C4B7DC513}"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1219170"/>
            <a:endParaRPr lang="ru-RU">
              <a:solidFill>
                <a:prstClr val="black">
                  <a:tint val="75000"/>
                </a:prstClr>
              </a:solidFill>
            </a:endParaRPr>
          </a:p>
        </p:txBody>
      </p:sp>
      <p:sp>
        <p:nvSpPr>
          <p:cNvPr id="9"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dirty="0" smtClean="0">
                <a:solidFill>
                  <a:prstClr val="black">
                    <a:tint val="75000"/>
                  </a:prstClr>
                </a:solidFill>
              </a:rPr>
              <a:t>Слайд </a:t>
            </a:r>
            <a:fld id="{B19B0651-EE4F-4900-A07F-96A6BFA9D0F0}" type="slidenum">
              <a:rPr lang="ru-RU" smtClean="0">
                <a:solidFill>
                  <a:prstClr val="black">
                    <a:tint val="75000"/>
                  </a:prstClr>
                </a:solidFill>
              </a:rPr>
              <a:pPr/>
              <a:t>‹#›</a:t>
            </a:fld>
            <a:r>
              <a:rPr lang="ru-RU" dirty="0" smtClean="0">
                <a:solidFill>
                  <a:prstClr val="black">
                    <a:tint val="75000"/>
                  </a:prstClr>
                </a:solidFill>
              </a:rPr>
              <a:t> из 20</a:t>
            </a:r>
            <a:endParaRPr lang="ru-RU" dirty="0" smtClean="0">
              <a:solidFill>
                <a:prstClr val="black">
                  <a:tint val="75000"/>
                </a:prstClr>
              </a:solidFill>
            </a:endParaRPr>
          </a:p>
        </p:txBody>
      </p:sp>
    </p:spTree>
    <p:extLst>
      <p:ext uri="{BB962C8B-B14F-4D97-AF65-F5344CB8AC3E}">
        <p14:creationId xmlns:p14="http://schemas.microsoft.com/office/powerpoint/2010/main" val="2695958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78"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ru-RU" smtClean="0"/>
              <a:t>Образец текста</a:t>
            </a:r>
          </a:p>
        </p:txBody>
      </p:sp>
      <p:sp>
        <p:nvSpPr>
          <p:cNvPr id="6" name="Объект 5"/>
          <p:cNvSpPr>
            <a:spLocks noGrp="1"/>
          </p:cNvSpPr>
          <p:nvPr>
            <p:ph sz="quarter" idx="4"/>
          </p:nvPr>
        </p:nvSpPr>
        <p:spPr>
          <a:xfrm>
            <a:off x="6193378"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pPr defTabSz="1219170"/>
            <a:fld id="{90DF71E8-6028-4EF5-9332-AD3C7A30AA14}"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pPr defTabSz="1219170"/>
            <a:endParaRPr lang="ru-RU">
              <a:solidFill>
                <a:prstClr val="black">
                  <a:tint val="75000"/>
                </a:prstClr>
              </a:solidFill>
            </a:endParaRPr>
          </a:p>
        </p:txBody>
      </p:sp>
      <p:sp>
        <p:nvSpPr>
          <p:cNvPr id="11" name="Номер слайда 5"/>
          <p:cNvSpPr>
            <a:spLocks noGrp="1"/>
          </p:cNvSpPr>
          <p:nvPr>
            <p:ph type="sldNum" sz="quarter" idx="12"/>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dirty="0" smtClean="0">
                <a:solidFill>
                  <a:prstClr val="black">
                    <a:tint val="75000"/>
                  </a:prstClr>
                </a:solidFill>
              </a:rPr>
              <a:t>Слайд </a:t>
            </a:r>
            <a:fld id="{B19B0651-EE4F-4900-A07F-96A6BFA9D0F0}" type="slidenum">
              <a:rPr lang="ru-RU" smtClean="0">
                <a:solidFill>
                  <a:prstClr val="black">
                    <a:tint val="75000"/>
                  </a:prstClr>
                </a:solidFill>
              </a:rPr>
              <a:pPr/>
              <a:t>‹#›</a:t>
            </a:fld>
            <a:r>
              <a:rPr lang="ru-RU" dirty="0" smtClean="0">
                <a:solidFill>
                  <a:prstClr val="black">
                    <a:tint val="75000"/>
                  </a:prstClr>
                </a:solidFill>
              </a:rPr>
              <a:t> из 20</a:t>
            </a:r>
            <a:endParaRPr lang="ru-RU" dirty="0" smtClean="0">
              <a:solidFill>
                <a:prstClr val="black">
                  <a:tint val="75000"/>
                </a:prstClr>
              </a:solidFill>
            </a:endParaRPr>
          </a:p>
        </p:txBody>
      </p:sp>
    </p:spTree>
    <p:extLst>
      <p:ext uri="{BB962C8B-B14F-4D97-AF65-F5344CB8AC3E}">
        <p14:creationId xmlns:p14="http://schemas.microsoft.com/office/powerpoint/2010/main" val="27570327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pPr defTabSz="1219170"/>
            <a:fld id="{848C4FE7-5610-4D6A-A844-722E3536D38D}"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pPr defTabSz="1219170"/>
            <a:endParaRPr lang="ru-RU">
              <a:solidFill>
                <a:prstClr val="black">
                  <a:tint val="75000"/>
                </a:prstClr>
              </a:solidFill>
            </a:endParaRPr>
          </a:p>
        </p:txBody>
      </p:sp>
      <p:sp>
        <p:nvSpPr>
          <p:cNvPr id="7"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dirty="0" smtClean="0">
                <a:solidFill>
                  <a:prstClr val="black">
                    <a:tint val="75000"/>
                  </a:prstClr>
                </a:solidFill>
              </a:rPr>
              <a:t>Слайд </a:t>
            </a:r>
            <a:fld id="{B19B0651-EE4F-4900-A07F-96A6BFA9D0F0}" type="slidenum">
              <a:rPr lang="ru-RU" smtClean="0">
                <a:solidFill>
                  <a:prstClr val="black">
                    <a:tint val="75000"/>
                  </a:prstClr>
                </a:solidFill>
              </a:rPr>
              <a:pPr/>
              <a:t>‹#›</a:t>
            </a:fld>
            <a:r>
              <a:rPr lang="ru-RU" dirty="0" smtClean="0">
                <a:solidFill>
                  <a:prstClr val="black">
                    <a:tint val="75000"/>
                  </a:prstClr>
                </a:solidFill>
              </a:rPr>
              <a:t> из 20</a:t>
            </a:r>
            <a:endParaRPr lang="ru-RU" dirty="0" smtClean="0">
              <a:solidFill>
                <a:prstClr val="black">
                  <a:tint val="75000"/>
                </a:prstClr>
              </a:solidFill>
            </a:endParaRPr>
          </a:p>
        </p:txBody>
      </p:sp>
    </p:spTree>
    <p:extLst>
      <p:ext uri="{BB962C8B-B14F-4D97-AF65-F5344CB8AC3E}">
        <p14:creationId xmlns:p14="http://schemas.microsoft.com/office/powerpoint/2010/main" val="37219907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defTabSz="1219170"/>
            <a:fld id="{64F1B185-AA5A-4B61-9CE6-35C93B0B80AD}"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pPr defTabSz="1219170"/>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dirty="0" smtClean="0">
                <a:solidFill>
                  <a:prstClr val="black">
                    <a:tint val="75000"/>
                  </a:prstClr>
                </a:solidFill>
              </a:rPr>
              <a:t>Слайд </a:t>
            </a:r>
            <a:fld id="{B19B0651-EE4F-4900-A07F-96A6BFA9D0F0}" type="slidenum">
              <a:rPr lang="ru-RU" smtClean="0">
                <a:solidFill>
                  <a:prstClr val="black">
                    <a:tint val="75000"/>
                  </a:prstClr>
                </a:solidFill>
              </a:rPr>
              <a:pPr/>
              <a:t>‹#›</a:t>
            </a:fld>
            <a:r>
              <a:rPr lang="ru-RU" dirty="0" smtClean="0">
                <a:solidFill>
                  <a:prstClr val="black">
                    <a:tint val="75000"/>
                  </a:prstClr>
                </a:solidFill>
              </a:rPr>
              <a:t> из 20</a:t>
            </a:r>
            <a:endParaRPr lang="ru-RU" dirty="0" smtClean="0">
              <a:solidFill>
                <a:prstClr val="black">
                  <a:tint val="75000"/>
                </a:prstClr>
              </a:solidFill>
            </a:endParaRPr>
          </a:p>
        </p:txBody>
      </p:sp>
    </p:spTree>
    <p:extLst>
      <p:ext uri="{BB962C8B-B14F-4D97-AF65-F5344CB8AC3E}">
        <p14:creationId xmlns:p14="http://schemas.microsoft.com/office/powerpoint/2010/main" val="2927200250"/>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21" y="273049"/>
            <a:ext cx="4011084" cy="1162051"/>
          </a:xfrm>
        </p:spPr>
        <p:txBody>
          <a:bodyPr anchor="b"/>
          <a:lstStyle>
            <a:lvl1pPr algn="l">
              <a:defRPr sz="2667" b="1"/>
            </a:lvl1pPr>
          </a:lstStyle>
          <a:p>
            <a:r>
              <a:rPr lang="ru-RU" smtClean="0"/>
              <a:t>Образец заголовка</a:t>
            </a:r>
            <a:endParaRPr lang="ru-RU"/>
          </a:p>
        </p:txBody>
      </p:sp>
      <p:sp>
        <p:nvSpPr>
          <p:cNvPr id="3" name="Объект 2"/>
          <p:cNvSpPr>
            <a:spLocks noGrp="1"/>
          </p:cNvSpPr>
          <p:nvPr>
            <p:ph idx="1"/>
          </p:nvPr>
        </p:nvSpPr>
        <p:spPr>
          <a:xfrm>
            <a:off x="4766733" y="27306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21"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pPr defTabSz="1219170"/>
            <a:fld id="{DE88134F-D868-46C4-B3E9-6388A82C9545}"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1219170"/>
            <a:endParaRPr lang="ru-RU">
              <a:solidFill>
                <a:prstClr val="black">
                  <a:tint val="75000"/>
                </a:prstClr>
              </a:solidFill>
            </a:endParaRPr>
          </a:p>
        </p:txBody>
      </p:sp>
      <p:sp>
        <p:nvSpPr>
          <p:cNvPr id="9"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dirty="0" smtClean="0">
                <a:solidFill>
                  <a:prstClr val="black">
                    <a:tint val="75000"/>
                  </a:prstClr>
                </a:solidFill>
              </a:rPr>
              <a:t>Слайд </a:t>
            </a:r>
            <a:fld id="{B19B0651-EE4F-4900-A07F-96A6BFA9D0F0}" type="slidenum">
              <a:rPr lang="ru-RU" smtClean="0">
                <a:solidFill>
                  <a:prstClr val="black">
                    <a:tint val="75000"/>
                  </a:prstClr>
                </a:solidFill>
              </a:rPr>
              <a:pPr/>
              <a:t>‹#›</a:t>
            </a:fld>
            <a:r>
              <a:rPr lang="ru-RU" dirty="0" smtClean="0">
                <a:solidFill>
                  <a:prstClr val="black">
                    <a:tint val="75000"/>
                  </a:prstClr>
                </a:solidFill>
              </a:rPr>
              <a:t> из 20</a:t>
            </a:r>
            <a:endParaRPr lang="ru-RU" dirty="0" smtClean="0">
              <a:solidFill>
                <a:prstClr val="black">
                  <a:tint val="75000"/>
                </a:prstClr>
              </a:solidFill>
            </a:endParaRPr>
          </a:p>
        </p:txBody>
      </p:sp>
    </p:spTree>
    <p:extLst>
      <p:ext uri="{BB962C8B-B14F-4D97-AF65-F5344CB8AC3E}">
        <p14:creationId xmlns:p14="http://schemas.microsoft.com/office/powerpoint/2010/main" val="125969495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1"/>
            <a:ext cx="7315200" cy="566739"/>
          </a:xfrm>
        </p:spPr>
        <p:txBody>
          <a:bodyPr anchor="b"/>
          <a:lstStyle>
            <a:lvl1pPr algn="l">
              <a:defRPr sz="2667"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ru-RU"/>
          </a:p>
        </p:txBody>
      </p:sp>
      <p:sp>
        <p:nvSpPr>
          <p:cNvPr id="4" name="Текст 3"/>
          <p:cNvSpPr>
            <a:spLocks noGrp="1"/>
          </p:cNvSpPr>
          <p:nvPr>
            <p:ph type="body" sz="half" idx="2"/>
          </p:nvPr>
        </p:nvSpPr>
        <p:spPr>
          <a:xfrm>
            <a:off x="2389717" y="5367346"/>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ru-RU" smtClean="0"/>
              <a:t>Образец текста</a:t>
            </a:r>
          </a:p>
        </p:txBody>
      </p:sp>
      <p:sp>
        <p:nvSpPr>
          <p:cNvPr id="5" name="Дата 4"/>
          <p:cNvSpPr>
            <a:spLocks noGrp="1"/>
          </p:cNvSpPr>
          <p:nvPr>
            <p:ph type="dt" sz="half" idx="10"/>
          </p:nvPr>
        </p:nvSpPr>
        <p:spPr/>
        <p:txBody>
          <a:bodyPr/>
          <a:lstStyle/>
          <a:p>
            <a:pPr defTabSz="1219170"/>
            <a:fld id="{7EB2FE8C-8D2F-4B16-A496-6C49B5C0DDF6}"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pPr defTabSz="1219170"/>
            <a:endParaRPr lang="ru-RU">
              <a:solidFill>
                <a:prstClr val="black">
                  <a:tint val="75000"/>
                </a:prstClr>
              </a:solidFill>
            </a:endParaRPr>
          </a:p>
        </p:txBody>
      </p:sp>
      <p:sp>
        <p:nvSpPr>
          <p:cNvPr id="9"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dirty="0" smtClean="0">
                <a:solidFill>
                  <a:prstClr val="black">
                    <a:tint val="75000"/>
                  </a:prstClr>
                </a:solidFill>
              </a:rPr>
              <a:t>Слайд </a:t>
            </a:r>
            <a:fld id="{B19B0651-EE4F-4900-A07F-96A6BFA9D0F0}" type="slidenum">
              <a:rPr lang="ru-RU" smtClean="0">
                <a:solidFill>
                  <a:prstClr val="black">
                    <a:tint val="75000"/>
                  </a:prstClr>
                </a:solidFill>
              </a:rPr>
              <a:pPr/>
              <a:t>‹#›</a:t>
            </a:fld>
            <a:r>
              <a:rPr lang="ru-RU" dirty="0" smtClean="0">
                <a:solidFill>
                  <a:prstClr val="black">
                    <a:tint val="75000"/>
                  </a:prstClr>
                </a:solidFill>
              </a:rPr>
              <a:t> из 20</a:t>
            </a:r>
            <a:endParaRPr lang="ru-RU" dirty="0" smtClean="0">
              <a:solidFill>
                <a:prstClr val="black">
                  <a:tint val="75000"/>
                </a:prstClr>
              </a:solidFill>
            </a:endParaRPr>
          </a:p>
        </p:txBody>
      </p:sp>
    </p:spTree>
    <p:extLst>
      <p:ext uri="{BB962C8B-B14F-4D97-AF65-F5344CB8AC3E}">
        <p14:creationId xmlns:p14="http://schemas.microsoft.com/office/powerpoint/2010/main" val="30307974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accent1">
                <a:lumMod val="17000"/>
                <a:lumOff val="83000"/>
              </a:schemeClr>
            </a:gs>
            <a:gs pos="0">
              <a:schemeClr val="tx1">
                <a:lumMod val="0"/>
                <a:lumOff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609600" y="1600205"/>
            <a:ext cx="10972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609600" y="6356356"/>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pPr defTabSz="1219170"/>
            <a:fld id="{760A69DE-32B1-40F8-B0F9-EA38F1027884}" type="datetime1">
              <a:rPr lang="ru-RU" smtClean="0">
                <a:solidFill>
                  <a:prstClr val="black">
                    <a:tint val="75000"/>
                  </a:prstClr>
                </a:solidFill>
              </a:rPr>
              <a:pPr defTabSz="1219170"/>
              <a:t>25.01.2017</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4165600" y="6356356"/>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pPr defTabSz="1219170"/>
            <a:endParaRPr lang="ru-RU">
              <a:solidFill>
                <a:prstClr val="black">
                  <a:tint val="75000"/>
                </a:prstClr>
              </a:solidFill>
            </a:endParaRPr>
          </a:p>
        </p:txBody>
      </p:sp>
      <p:sp>
        <p:nvSpPr>
          <p:cNvPr id="6" name="Номер слайда 5"/>
          <p:cNvSpPr>
            <a:spLocks noGrp="1"/>
          </p:cNvSpPr>
          <p:nvPr>
            <p:ph type="sldNum" sz="quarter" idx="4"/>
          </p:nvPr>
        </p:nvSpPr>
        <p:spPr>
          <a:xfrm>
            <a:off x="8737600" y="6356356"/>
            <a:ext cx="2844800" cy="365125"/>
          </a:xfrm>
          <a:prstGeom prst="rect">
            <a:avLst/>
          </a:prstGeom>
        </p:spPr>
        <p:txBody>
          <a:bodyPr vert="horz" lIns="91440" tIns="45720" rIns="91440" bIns="45720" rtlCol="0" anchor="ctr"/>
          <a:lstStyle>
            <a:lvl1pPr marL="0" marR="0" indent="0" algn="r" defTabSz="1219170" rtl="0" eaLnBrk="1" fontAlgn="auto" latinLnBrk="0" hangingPunct="1">
              <a:lnSpc>
                <a:spcPct val="100000"/>
              </a:lnSpc>
              <a:spcBef>
                <a:spcPts val="0"/>
              </a:spcBef>
              <a:spcAft>
                <a:spcPts val="0"/>
              </a:spcAft>
              <a:buClrTx/>
              <a:buSzTx/>
              <a:buFontTx/>
              <a:buNone/>
              <a:tabLst/>
              <a:defRPr sz="1600">
                <a:solidFill>
                  <a:schemeClr val="tx1">
                    <a:tint val="75000"/>
                  </a:schemeClr>
                </a:solidFill>
              </a:defRPr>
            </a:lvl1pPr>
          </a:lstStyle>
          <a:p>
            <a:r>
              <a:rPr lang="ru-RU" smtClean="0">
                <a:solidFill>
                  <a:prstClr val="black">
                    <a:tint val="75000"/>
                  </a:prstClr>
                </a:solidFill>
              </a:rPr>
              <a:t>Слайд </a:t>
            </a:r>
            <a:fld id="{B19B0651-EE4F-4900-A07F-96A6BFA9D0F0}" type="slidenum">
              <a:rPr lang="ru-RU" smtClean="0">
                <a:solidFill>
                  <a:prstClr val="black">
                    <a:tint val="75000"/>
                  </a:prstClr>
                </a:solidFill>
              </a:rPr>
              <a:pPr/>
              <a:t>‹#›</a:t>
            </a:fld>
            <a:r>
              <a:rPr lang="ru-RU" smtClean="0">
                <a:solidFill>
                  <a:prstClr val="black">
                    <a:tint val="75000"/>
                  </a:prstClr>
                </a:solidFill>
              </a:rPr>
              <a:t> из 18</a:t>
            </a:r>
            <a:endParaRPr lang="ru-RU" dirty="0" smtClean="0">
              <a:solidFill>
                <a:prstClr val="black">
                  <a:tint val="75000"/>
                </a:prstClr>
              </a:solidFill>
            </a:endParaRPr>
          </a:p>
        </p:txBody>
      </p:sp>
    </p:spTree>
    <p:extLst>
      <p:ext uri="{BB962C8B-B14F-4D97-AF65-F5344CB8AC3E}">
        <p14:creationId xmlns:p14="http://schemas.microsoft.com/office/powerpoint/2010/main" val="32909342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ftr="0" dt="0"/>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anose="020B0604020202020204"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anose="020B0604020202020204"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ru-RU"/>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30.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9.wmf"/><Relationship Id="rId4"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16.xml"/><Relationship Id="rId7" Type="http://schemas.openxmlformats.org/officeDocument/2006/relationships/image" Target="../media/image32.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4.bin"/><Relationship Id="rId11" Type="http://schemas.openxmlformats.org/officeDocument/2006/relationships/image" Target="../media/image34.wmf"/><Relationship Id="rId5" Type="http://schemas.openxmlformats.org/officeDocument/2006/relationships/image" Target="../media/image31.wmf"/><Relationship Id="rId10" Type="http://schemas.openxmlformats.org/officeDocument/2006/relationships/oleObject" Target="../embeddings/oleObject6.bin"/><Relationship Id="rId4" Type="http://schemas.openxmlformats.org/officeDocument/2006/relationships/oleObject" Target="../embeddings/oleObject3.bin"/><Relationship Id="rId9" Type="http://schemas.openxmlformats.org/officeDocument/2006/relationships/image" Target="../media/image33.wmf"/></Relationships>
</file>

<file path=ppt/slides/_rels/slide17.xml.rels><?xml version="1.0" encoding="UTF-8" standalone="yes"?>
<Relationships xmlns="http://schemas.openxmlformats.org/package/2006/relationships"><Relationship Id="rId3" Type="http://schemas.openxmlformats.org/officeDocument/2006/relationships/image" Target="../media/image35.tif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6.tiff"/><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37.tiff"/></Relationships>
</file>

<file path=ppt/slides/_rels/slide19.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40.jpeg"/><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44.wmf"/><Relationship Id="rId5" Type="http://schemas.openxmlformats.org/officeDocument/2006/relationships/oleObject" Target="../embeddings/oleObject8.bin"/><Relationship Id="rId4" Type="http://schemas.openxmlformats.org/officeDocument/2006/relationships/image" Target="../media/image43.wmf"/></Relationships>
</file>

<file path=ppt/slides/_rels/slide26.x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9.jpe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0.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gif"/></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318376"/>
            <a:ext cx="10363200" cy="1470025"/>
          </a:xfrm>
        </p:spPr>
        <p:txBody>
          <a:bodyPr>
            <a:noAutofit/>
          </a:bodyPr>
          <a:lstStyle/>
          <a:p>
            <a:r>
              <a:rPr lang="ru-RU" sz="4800" dirty="0" smtClean="0"/>
              <a:t>Построение управления для поддержания тетраэдральной конфигурации спутников</a:t>
            </a:r>
            <a:endParaRPr lang="ru-RU" sz="4800" dirty="0"/>
          </a:p>
        </p:txBody>
      </p:sp>
      <p:sp>
        <p:nvSpPr>
          <p:cNvPr id="3" name="Подзаголовок 2"/>
          <p:cNvSpPr>
            <a:spLocks noGrp="1"/>
          </p:cNvSpPr>
          <p:nvPr>
            <p:ph type="subTitle" idx="1"/>
          </p:nvPr>
        </p:nvSpPr>
        <p:spPr>
          <a:xfrm>
            <a:off x="1524000" y="4715364"/>
            <a:ext cx="9144000" cy="618270"/>
          </a:xfrm>
        </p:spPr>
        <p:txBody>
          <a:bodyPr>
            <a:noAutofit/>
          </a:bodyPr>
          <a:lstStyle/>
          <a:p>
            <a:r>
              <a:rPr lang="ru-RU" sz="2800" dirty="0" smtClean="0">
                <a:solidFill>
                  <a:schemeClr val="tx1"/>
                </a:solidFill>
              </a:rPr>
              <a:t>М. Д. Коптев</a:t>
            </a:r>
            <a:r>
              <a:rPr lang="en-US" sz="2800" dirty="0" smtClean="0">
                <a:solidFill>
                  <a:schemeClr val="tx1"/>
                </a:solidFill>
              </a:rPr>
              <a:t>, </a:t>
            </a:r>
            <a:r>
              <a:rPr lang="ru-RU" sz="2800" dirty="0" smtClean="0">
                <a:solidFill>
                  <a:schemeClr val="tx1"/>
                </a:solidFill>
              </a:rPr>
              <a:t>С. А. Шестаков</a:t>
            </a:r>
            <a:endParaRPr lang="ru-RU" sz="2800" dirty="0">
              <a:solidFill>
                <a:schemeClr val="tx1"/>
              </a:solidFill>
            </a:endParaRPr>
          </a:p>
        </p:txBody>
      </p:sp>
      <p:pic>
        <p:nvPicPr>
          <p:cNvPr id="1028" name="Picture 4" descr="Картинки по запросу ипм"/>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58375" y="203735"/>
            <a:ext cx="2171700" cy="1585258"/>
          </a:xfrm>
          <a:prstGeom prst="rect">
            <a:avLst/>
          </a:prstGeom>
          <a:noFill/>
          <a:extLst>
            <a:ext uri="{909E8E84-426E-40DD-AFC4-6F175D3DCCD1}">
              <a14:hiddenFill xmlns:a14="http://schemas.microsoft.com/office/drawing/2010/main">
                <a:solidFill>
                  <a:srgbClr val="FFFFFF"/>
                </a:solidFill>
              </a14:hiddenFill>
            </a:ext>
          </a:extLst>
        </p:spPr>
      </p:pic>
      <p:sp>
        <p:nvSpPr>
          <p:cNvPr id="6" name="Заголовок 1"/>
          <p:cNvSpPr txBox="1">
            <a:spLocks/>
          </p:cNvSpPr>
          <p:nvPr/>
        </p:nvSpPr>
        <p:spPr>
          <a:xfrm>
            <a:off x="3094564" y="601316"/>
            <a:ext cx="6002872" cy="79009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algn="ctr"/>
            <a:r>
              <a:rPr lang="ru-RU" sz="2000" dirty="0"/>
              <a:t>ХLI АКАДЕМИЧЕСКИЕ ЧТЕНИЯ ПО </a:t>
            </a:r>
            <a:r>
              <a:rPr lang="ru-RU" sz="2000" dirty="0" smtClean="0"/>
              <a:t>КОСМОНАВТИКЕ</a:t>
            </a:r>
          </a:p>
          <a:p>
            <a:pPr algn="ctr"/>
            <a:r>
              <a:rPr lang="ru-RU" sz="2000" dirty="0" smtClean="0"/>
              <a:t>«</a:t>
            </a:r>
            <a:r>
              <a:rPr lang="ru-RU" sz="2000" dirty="0" err="1" smtClean="0"/>
              <a:t>Королёвские</a:t>
            </a:r>
            <a:r>
              <a:rPr lang="ru-RU" sz="2000" dirty="0" smtClean="0"/>
              <a:t> чтения 2017»</a:t>
            </a:r>
            <a:endParaRPr lang="ru-RU" sz="2000" dirty="0"/>
          </a:p>
        </p:txBody>
      </p:sp>
      <p:sp>
        <p:nvSpPr>
          <p:cNvPr id="12" name="Заголовок 1"/>
          <p:cNvSpPr txBox="1">
            <a:spLocks/>
          </p:cNvSpPr>
          <p:nvPr/>
        </p:nvSpPr>
        <p:spPr>
          <a:xfrm>
            <a:off x="3094564" y="5763866"/>
            <a:ext cx="6002872" cy="790097"/>
          </a:xfrm>
          <a:prstGeom prst="rect">
            <a:avLst/>
          </a:prstGeom>
        </p:spPr>
        <p:txBody>
          <a:bodyPr vert="horz" lIns="91440" tIns="45720" rIns="91440" bIns="45720" rtlCol="0" anchor="ctr">
            <a:noAutofit/>
          </a:bodyPr>
          <a:lstStyle>
            <a:lvl1pPr algn="l" defTabSz="914400" rtl="0" eaLnBrk="1" latinLnBrk="0" hangingPunct="1">
              <a:lnSpc>
                <a:spcPct val="100000"/>
              </a:lnSpc>
              <a:spcBef>
                <a:spcPct val="0"/>
              </a:spcBef>
              <a:buNone/>
              <a:defRPr sz="8800" kern="1200" cap="all" spc="-80" baseline="0">
                <a:solidFill>
                  <a:schemeClr val="tx1"/>
                </a:solidFill>
                <a:latin typeface="+mj-lt"/>
                <a:ea typeface="+mj-ea"/>
                <a:cs typeface="+mj-cs"/>
              </a:defRPr>
            </a:lvl1pPr>
          </a:lstStyle>
          <a:p>
            <a:pPr algn="ctr"/>
            <a:endParaRPr lang="ru-RU" sz="2000" dirty="0">
              <a:latin typeface="+mn-lt"/>
            </a:endParaRPr>
          </a:p>
        </p:txBody>
      </p:sp>
      <p:sp>
        <p:nvSpPr>
          <p:cNvPr id="13" name="Подзаголовок 2"/>
          <p:cNvSpPr txBox="1">
            <a:spLocks/>
          </p:cNvSpPr>
          <p:nvPr/>
        </p:nvSpPr>
        <p:spPr>
          <a:xfrm>
            <a:off x="1524000" y="6365925"/>
            <a:ext cx="9144000" cy="618270"/>
          </a:xfrm>
          <a:prstGeom prst="rect">
            <a:avLst/>
          </a:prstGeom>
        </p:spPr>
        <p:txBody>
          <a:bodyPr vert="horz" lIns="91440" tIns="45720" rIns="91440" bIns="45720" rtlCol="0">
            <a:noAutofit/>
          </a:bodyPr>
          <a:lstStyle>
            <a:lvl1pPr marL="0" indent="0" algn="ctr" defTabSz="1219170" rtl="0" eaLnBrk="1" latinLnBrk="0" hangingPunct="1">
              <a:spcBef>
                <a:spcPct val="20000"/>
              </a:spcBef>
              <a:buFont typeface="Arial" panose="020B0604020202020204" pitchFamily="34" charset="0"/>
              <a:buNone/>
              <a:defRPr sz="4267" kern="1200">
                <a:solidFill>
                  <a:schemeClr val="tx1">
                    <a:tint val="75000"/>
                  </a:schemeClr>
                </a:solidFill>
                <a:latin typeface="+mn-lt"/>
                <a:ea typeface="+mn-ea"/>
                <a:cs typeface="+mn-cs"/>
              </a:defRPr>
            </a:lvl1pPr>
            <a:lvl2pPr marL="609585" indent="0" algn="ctr" defTabSz="1219170" rtl="0" eaLnBrk="1" latinLnBrk="0" hangingPunct="1">
              <a:spcBef>
                <a:spcPct val="20000"/>
              </a:spcBef>
              <a:buFont typeface="Arial" panose="020B0604020202020204" pitchFamily="34" charset="0"/>
              <a:buNone/>
              <a:defRPr sz="3733" kern="1200">
                <a:solidFill>
                  <a:schemeClr val="tx1">
                    <a:tint val="75000"/>
                  </a:schemeClr>
                </a:solidFill>
                <a:latin typeface="+mn-lt"/>
                <a:ea typeface="+mn-ea"/>
                <a:cs typeface="+mn-cs"/>
              </a:defRPr>
            </a:lvl2pPr>
            <a:lvl3pPr marL="1219170" indent="0" algn="ctr" defTabSz="121917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3pPr>
            <a:lvl4pPr marL="182875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4pPr>
            <a:lvl5pPr marL="243833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5pPr>
            <a:lvl6pPr marL="3047924"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6pPr>
            <a:lvl7pPr marL="3657509"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7pPr>
            <a:lvl8pPr marL="4267093"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8pPr>
            <a:lvl9pPr marL="4876678" indent="0" algn="ctr" defTabSz="1219170" rtl="0" eaLnBrk="1" latinLnBrk="0" hangingPunct="1">
              <a:spcBef>
                <a:spcPct val="20000"/>
              </a:spcBef>
              <a:buFont typeface="Arial" panose="020B0604020202020204" pitchFamily="34" charset="0"/>
              <a:buNone/>
              <a:defRPr sz="2667" kern="1200">
                <a:solidFill>
                  <a:schemeClr val="tx1">
                    <a:tint val="75000"/>
                  </a:schemeClr>
                </a:solidFill>
                <a:latin typeface="+mn-lt"/>
                <a:ea typeface="+mn-ea"/>
                <a:cs typeface="+mn-cs"/>
              </a:defRPr>
            </a:lvl9pPr>
          </a:lstStyle>
          <a:p>
            <a:r>
              <a:rPr lang="ru-RU" sz="1800" dirty="0" smtClean="0">
                <a:solidFill>
                  <a:schemeClr val="tx1"/>
                </a:solidFill>
              </a:rPr>
              <a:t>Москва, 2017</a:t>
            </a:r>
            <a:endParaRPr lang="ru-RU" sz="1800" dirty="0">
              <a:solidFill>
                <a:schemeClr val="tx1"/>
              </a:solidFill>
            </a:endParaRPr>
          </a:p>
        </p:txBody>
      </p:sp>
      <p:pic>
        <p:nvPicPr>
          <p:cNvPr id="1030" name="Picture 6" descr="Картинки по запросу мгту эмблема"/>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7172" y="-22290"/>
            <a:ext cx="1726532" cy="2037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8327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Пролонгация миссии (1)</a:t>
            </a:r>
            <a:endParaRPr lang="ru-RU" dirty="0"/>
          </a:p>
        </p:txBody>
      </p:sp>
      <p:pic>
        <p:nvPicPr>
          <p:cNvPr id="4" name="Объект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27382" y="2372883"/>
            <a:ext cx="4869751" cy="2592288"/>
          </a:xfrm>
        </p:spPr>
      </p:pic>
      <p:sp>
        <p:nvSpPr>
          <p:cNvPr id="8" name="Номер слайда 7"/>
          <p:cNvSpPr>
            <a:spLocks noGrp="1"/>
          </p:cNvSpPr>
          <p:nvPr>
            <p:ph type="sldNum" sz="quarter" idx="4"/>
          </p:nvPr>
        </p:nvSpPr>
        <p:spPr/>
        <p:txBody>
          <a:bodyPr/>
          <a:lstStyle/>
          <a:p>
            <a:r>
              <a:rPr lang="ru-RU">
                <a:solidFill>
                  <a:prstClr val="black">
                    <a:tint val="75000"/>
                  </a:prstClr>
                </a:solidFill>
                <a:latin typeface="Calibri"/>
              </a:rPr>
              <a:t>Слайд </a:t>
            </a:r>
            <a:fld id="{B19B0651-EE4F-4900-A07F-96A6BFA9D0F0}" type="slidenum">
              <a:rPr lang="ru-RU">
                <a:solidFill>
                  <a:prstClr val="black">
                    <a:tint val="75000"/>
                  </a:prstClr>
                </a:solidFill>
                <a:latin typeface="Calibri"/>
              </a:rPr>
              <a:pPr/>
              <a:t>10</a:t>
            </a:fld>
            <a:r>
              <a:rPr lang="ru-RU">
                <a:solidFill>
                  <a:prstClr val="black">
                    <a:tint val="75000"/>
                  </a:prstClr>
                </a:solidFill>
                <a:latin typeface="Calibri"/>
              </a:rPr>
              <a:t> из 18</a:t>
            </a:r>
            <a:endParaRPr lang="ru-RU" dirty="0">
              <a:solidFill>
                <a:prstClr val="black">
                  <a:tint val="75000"/>
                </a:prstClr>
              </a:solidFill>
              <a:latin typeface="Calibri"/>
            </a:endParaRPr>
          </a:p>
        </p:txBody>
      </p:sp>
      <p:pic>
        <p:nvPicPr>
          <p:cNvPr id="13314" name="Picture 2" descr="C:\Users\Inflex\Desktop\thesis\lqr3u.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096000" y="2372883"/>
            <a:ext cx="5934373" cy="268829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911425" y="5039236"/>
            <a:ext cx="4404667" cy="420564"/>
          </a:xfrm>
          <a:prstGeom prst="rect">
            <a:avLst/>
          </a:prstGeom>
        </p:spPr>
        <p:txBody>
          <a:bodyPr wrap="none">
            <a:spAutoFit/>
          </a:bodyPr>
          <a:lstStyle/>
          <a:p>
            <a:pPr defTabSz="1219170"/>
            <a:r>
              <a:rPr lang="ru-RU" sz="2133" i="1" dirty="0">
                <a:solidFill>
                  <a:prstClr val="black"/>
                </a:solidFill>
                <a:latin typeface="Calibri"/>
              </a:rPr>
              <a:t>Отклонение от желаемой позиции</a:t>
            </a:r>
          </a:p>
        </p:txBody>
      </p:sp>
      <p:sp>
        <p:nvSpPr>
          <p:cNvPr id="7" name="Прямоугольник 6"/>
          <p:cNvSpPr/>
          <p:nvPr/>
        </p:nvSpPr>
        <p:spPr>
          <a:xfrm>
            <a:off x="8688288" y="5157192"/>
            <a:ext cx="2087046" cy="420564"/>
          </a:xfrm>
          <a:prstGeom prst="rect">
            <a:avLst/>
          </a:prstGeom>
        </p:spPr>
        <p:txBody>
          <a:bodyPr wrap="none">
            <a:spAutoFit/>
          </a:bodyPr>
          <a:lstStyle/>
          <a:p>
            <a:pPr defTabSz="1219170"/>
            <a:r>
              <a:rPr lang="en-US" sz="2133" i="1" dirty="0">
                <a:solidFill>
                  <a:prstClr val="black"/>
                </a:solidFill>
                <a:latin typeface="Calibri"/>
              </a:rPr>
              <a:t>LQR-</a:t>
            </a:r>
            <a:r>
              <a:rPr lang="ru-RU" sz="2133" i="1" dirty="0">
                <a:solidFill>
                  <a:prstClr val="black"/>
                </a:solidFill>
                <a:latin typeface="Calibri"/>
              </a:rPr>
              <a:t>управление</a:t>
            </a:r>
          </a:p>
        </p:txBody>
      </p:sp>
      <p:sp>
        <p:nvSpPr>
          <p:cNvPr id="11" name="Прямоугольник 10"/>
          <p:cNvSpPr/>
          <p:nvPr/>
        </p:nvSpPr>
        <p:spPr>
          <a:xfrm>
            <a:off x="3353518" y="5920415"/>
            <a:ext cx="2742482" cy="420564"/>
          </a:xfrm>
          <a:prstGeom prst="rect">
            <a:avLst/>
          </a:prstGeom>
        </p:spPr>
        <p:txBody>
          <a:bodyPr wrap="none">
            <a:spAutoFit/>
          </a:bodyPr>
          <a:lstStyle/>
          <a:p>
            <a:pPr defTabSz="1219170"/>
            <a:r>
              <a:rPr lang="ru-RU" sz="2133" dirty="0">
                <a:solidFill>
                  <a:prstClr val="black"/>
                </a:solidFill>
                <a:latin typeface="Calibri"/>
              </a:rPr>
              <a:t>Затраты </a:t>
            </a:r>
            <a:r>
              <a:rPr lang="ru-RU" sz="2133" dirty="0" err="1">
                <a:solidFill>
                  <a:prstClr val="black"/>
                </a:solidFill>
                <a:latin typeface="Calibri"/>
              </a:rPr>
              <a:t>хар</a:t>
            </a:r>
            <a:r>
              <a:rPr lang="ru-RU" sz="2133" dirty="0">
                <a:solidFill>
                  <a:prstClr val="black"/>
                </a:solidFill>
                <a:latin typeface="Calibri"/>
              </a:rPr>
              <a:t>. скорости</a:t>
            </a:r>
          </a:p>
        </p:txBody>
      </p:sp>
      <p:pic>
        <p:nvPicPr>
          <p:cNvPr id="12290" name="Picture 2" descr="http://latex2png.com/output/latex_a0f85ac4cb814ed11c6a29fa4459a02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84533" y="6016426"/>
            <a:ext cx="2097868" cy="285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92234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1"/>
          <p:cNvSpPr>
            <a:spLocks noGrp="1"/>
          </p:cNvSpPr>
          <p:nvPr>
            <p:ph type="title"/>
          </p:nvPr>
        </p:nvSpPr>
        <p:spPr/>
        <p:txBody>
          <a:bodyPr>
            <a:normAutofit/>
          </a:bodyPr>
          <a:lstStyle/>
          <a:p>
            <a:r>
              <a:rPr lang="ru-RU" sz="4800" dirty="0" smtClean="0"/>
              <a:t>Пролонгация миссии (2)</a:t>
            </a:r>
            <a:endParaRPr lang="ru-RU" sz="4800" dirty="0"/>
          </a:p>
        </p:txBody>
      </p:sp>
      <p:pic>
        <p:nvPicPr>
          <p:cNvPr id="4" name="Объект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735627" y="1700809"/>
            <a:ext cx="5888811" cy="3552395"/>
          </a:xfrm>
        </p:spPr>
      </p:pic>
      <p:sp>
        <p:nvSpPr>
          <p:cNvPr id="10" name="Номер слайда 9"/>
          <p:cNvSpPr>
            <a:spLocks noGrp="1"/>
          </p:cNvSpPr>
          <p:nvPr>
            <p:ph type="sldNum" sz="quarter" idx="4"/>
          </p:nvPr>
        </p:nvSpPr>
        <p:spPr/>
        <p:txBody>
          <a:bodyPr/>
          <a:lstStyle/>
          <a:p>
            <a:r>
              <a:rPr lang="ru-RU">
                <a:solidFill>
                  <a:prstClr val="black">
                    <a:tint val="75000"/>
                  </a:prstClr>
                </a:solidFill>
                <a:latin typeface="Calibri"/>
              </a:rPr>
              <a:t>Слайд </a:t>
            </a:r>
            <a:fld id="{B19B0651-EE4F-4900-A07F-96A6BFA9D0F0}" type="slidenum">
              <a:rPr lang="ru-RU">
                <a:solidFill>
                  <a:prstClr val="black">
                    <a:tint val="75000"/>
                  </a:prstClr>
                </a:solidFill>
                <a:latin typeface="Calibri"/>
              </a:rPr>
              <a:pPr/>
              <a:t>11</a:t>
            </a:fld>
            <a:r>
              <a:rPr lang="ru-RU">
                <a:solidFill>
                  <a:prstClr val="black">
                    <a:tint val="75000"/>
                  </a:prstClr>
                </a:solidFill>
                <a:latin typeface="Calibri"/>
              </a:rPr>
              <a:t> из 18</a:t>
            </a:r>
            <a:endParaRPr lang="ru-RU" dirty="0">
              <a:solidFill>
                <a:prstClr val="black">
                  <a:tint val="75000"/>
                </a:prstClr>
              </a:solidFill>
              <a:latin typeface="Calibri"/>
            </a:endParaRPr>
          </a:p>
        </p:txBody>
      </p:sp>
      <p:sp>
        <p:nvSpPr>
          <p:cNvPr id="5" name="Прямоугольник 4"/>
          <p:cNvSpPr/>
          <p:nvPr/>
        </p:nvSpPr>
        <p:spPr>
          <a:xfrm>
            <a:off x="2545669" y="5349213"/>
            <a:ext cx="6048672" cy="748795"/>
          </a:xfrm>
          <a:prstGeom prst="rect">
            <a:avLst/>
          </a:prstGeom>
        </p:spPr>
        <p:txBody>
          <a:bodyPr wrap="square">
            <a:spAutoFit/>
          </a:bodyPr>
          <a:lstStyle/>
          <a:p>
            <a:pPr defTabSz="1219170"/>
            <a:r>
              <a:rPr lang="ru-RU" sz="2133" i="1" dirty="0">
                <a:solidFill>
                  <a:prstClr val="black"/>
                </a:solidFill>
                <a:latin typeface="Calibri"/>
              </a:rPr>
              <a:t>Интегральный показатель после приведения КА в оптимальную позицию на 10 витке</a:t>
            </a:r>
          </a:p>
        </p:txBody>
      </p:sp>
    </p:spTree>
    <p:extLst>
      <p:ext uri="{BB962C8B-B14F-4D97-AF65-F5344CB8AC3E}">
        <p14:creationId xmlns:p14="http://schemas.microsoft.com/office/powerpoint/2010/main" val="22584893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545669" y="5349213"/>
            <a:ext cx="6048672" cy="748795"/>
          </a:xfrm>
          <a:prstGeom prst="rect">
            <a:avLst/>
          </a:prstGeom>
        </p:spPr>
        <p:txBody>
          <a:bodyPr wrap="square">
            <a:spAutoFit/>
          </a:bodyPr>
          <a:lstStyle/>
          <a:p>
            <a:pPr defTabSz="1219170"/>
            <a:r>
              <a:rPr lang="ru-RU" sz="2133" i="1" dirty="0">
                <a:solidFill>
                  <a:prstClr val="black"/>
                </a:solidFill>
                <a:latin typeface="Calibri"/>
              </a:rPr>
              <a:t>Интегральный показатель </a:t>
            </a:r>
            <a:r>
              <a:rPr lang="ru-RU" sz="2133" i="1" dirty="0" smtClean="0">
                <a:solidFill>
                  <a:prstClr val="black"/>
                </a:solidFill>
                <a:latin typeface="Calibri"/>
              </a:rPr>
              <a:t>с использованием пяти аппаратов и управлением на 9-м витке</a:t>
            </a:r>
            <a:endParaRPr lang="ru-RU" sz="2133" i="1" dirty="0">
              <a:solidFill>
                <a:prstClr val="black"/>
              </a:solidFill>
              <a:latin typeface="Calibri"/>
            </a:endParaRPr>
          </a:p>
        </p:txBody>
      </p:sp>
      <p:sp>
        <p:nvSpPr>
          <p:cNvPr id="9" name="Заголовок 1"/>
          <p:cNvSpPr>
            <a:spLocks noGrp="1"/>
          </p:cNvSpPr>
          <p:nvPr>
            <p:ph type="title"/>
          </p:nvPr>
        </p:nvSpPr>
        <p:spPr/>
        <p:txBody>
          <a:bodyPr>
            <a:normAutofit/>
          </a:bodyPr>
          <a:lstStyle/>
          <a:p>
            <a:r>
              <a:rPr lang="ru-RU" sz="4800" dirty="0" smtClean="0"/>
              <a:t>Использование пятого аппарата</a:t>
            </a:r>
            <a:endParaRPr lang="ru-RU" sz="4800" dirty="0"/>
          </a:p>
        </p:txBody>
      </p:sp>
      <p:sp>
        <p:nvSpPr>
          <p:cNvPr id="10" name="Номер слайда 9"/>
          <p:cNvSpPr>
            <a:spLocks noGrp="1"/>
          </p:cNvSpPr>
          <p:nvPr>
            <p:ph type="sldNum" sz="quarter" idx="4"/>
          </p:nvPr>
        </p:nvSpPr>
        <p:spPr/>
        <p:txBody>
          <a:bodyPr/>
          <a:lstStyle/>
          <a:p>
            <a:r>
              <a:rPr lang="ru-RU">
                <a:solidFill>
                  <a:prstClr val="black">
                    <a:tint val="75000"/>
                  </a:prstClr>
                </a:solidFill>
                <a:latin typeface="Calibri"/>
              </a:rPr>
              <a:t>Слайд </a:t>
            </a:r>
            <a:fld id="{B19B0651-EE4F-4900-A07F-96A6BFA9D0F0}" type="slidenum">
              <a:rPr lang="ru-RU">
                <a:solidFill>
                  <a:prstClr val="black">
                    <a:tint val="75000"/>
                  </a:prstClr>
                </a:solidFill>
                <a:latin typeface="Calibri"/>
              </a:rPr>
              <a:pPr/>
              <a:t>12</a:t>
            </a:fld>
            <a:r>
              <a:rPr lang="ru-RU">
                <a:solidFill>
                  <a:prstClr val="black">
                    <a:tint val="75000"/>
                  </a:prstClr>
                </a:solidFill>
                <a:latin typeface="Calibri"/>
              </a:rPr>
              <a:t> из 18</a:t>
            </a:r>
            <a:endParaRPr lang="ru-RU" dirty="0">
              <a:solidFill>
                <a:prstClr val="black">
                  <a:tint val="75000"/>
                </a:prstClr>
              </a:solidFill>
              <a:latin typeface="Calibri"/>
            </a:endParaRPr>
          </a:p>
        </p:txBody>
      </p:sp>
      <p:pic>
        <p:nvPicPr>
          <p:cNvPr id="3" name="Рисунок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54037" y="1349213"/>
            <a:ext cx="7476190" cy="4000000"/>
          </a:xfrm>
          <a:prstGeom prst="rect">
            <a:avLst/>
          </a:prstGeom>
        </p:spPr>
      </p:pic>
    </p:spTree>
    <p:extLst>
      <p:ext uri="{BB962C8B-B14F-4D97-AF65-F5344CB8AC3E}">
        <p14:creationId xmlns:p14="http://schemas.microsoft.com/office/powerpoint/2010/main" val="20126603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(1)</a:t>
            </a:r>
            <a:endParaRPr lang="ru-RU" dirty="0"/>
          </a:p>
        </p:txBody>
      </p:sp>
      <p:sp>
        <p:nvSpPr>
          <p:cNvPr id="3" name="Объект 2"/>
          <p:cNvSpPr>
            <a:spLocks noGrp="1"/>
          </p:cNvSpPr>
          <p:nvPr>
            <p:ph idx="1"/>
          </p:nvPr>
        </p:nvSpPr>
        <p:spPr/>
        <p:txBody>
          <a:bodyPr>
            <a:normAutofit/>
          </a:bodyPr>
          <a:lstStyle/>
          <a:p>
            <a:r>
              <a:rPr lang="ru-RU" sz="3200" dirty="0" smtClean="0"/>
              <a:t>показано</a:t>
            </a:r>
            <a:r>
              <a:rPr lang="ru-RU" sz="3200" dirty="0"/>
              <a:t>, что для пассивного сбора измерений в течение 1 месяца достаточно 4-х аппаратов</a:t>
            </a:r>
          </a:p>
          <a:p>
            <a:r>
              <a:rPr lang="ru-RU" sz="3200" dirty="0" smtClean="0"/>
              <a:t>получены </a:t>
            </a:r>
            <a:r>
              <a:rPr lang="ru-RU" sz="3200" dirty="0"/>
              <a:t>оптимальные </a:t>
            </a:r>
            <a:r>
              <a:rPr lang="ru-RU" sz="3200" dirty="0" smtClean="0"/>
              <a:t>начальные </a:t>
            </a:r>
            <a:r>
              <a:rPr lang="ru-RU" sz="3200" dirty="0"/>
              <a:t>значения их </a:t>
            </a:r>
            <a:r>
              <a:rPr lang="ru-RU" sz="3200" dirty="0" smtClean="0"/>
              <a:t>орбит</a:t>
            </a:r>
          </a:p>
          <a:p>
            <a:r>
              <a:rPr lang="ru-RU" sz="3200" dirty="0"/>
              <a:t>с</a:t>
            </a:r>
            <a:r>
              <a:rPr lang="ru-RU" sz="3200" dirty="0" smtClean="0"/>
              <a:t> использованием пятого аппарата и </a:t>
            </a:r>
            <a:r>
              <a:rPr lang="ru-RU" sz="3200" dirty="0" smtClean="0"/>
              <a:t>LQR управления </a:t>
            </a:r>
            <a:r>
              <a:rPr lang="ru-RU" sz="3200" dirty="0"/>
              <a:t>одним из </a:t>
            </a:r>
            <a:r>
              <a:rPr lang="ru-RU" sz="3200" dirty="0" smtClean="0"/>
              <a:t>аппаратов, показано, что время активного существования формации можно продлить </a:t>
            </a:r>
            <a:r>
              <a:rPr lang="ru-RU" sz="3200" dirty="0"/>
              <a:t>на </a:t>
            </a:r>
            <a:r>
              <a:rPr lang="en-US" sz="3200" dirty="0" smtClean="0"/>
              <a:t>6</a:t>
            </a:r>
            <a:r>
              <a:rPr lang="ru-RU" sz="3200" dirty="0" smtClean="0"/>
              <a:t>0</a:t>
            </a:r>
            <a:r>
              <a:rPr lang="ru-RU" sz="3200" dirty="0" smtClean="0"/>
              <a:t>% </a:t>
            </a:r>
            <a:r>
              <a:rPr lang="ru-RU" sz="3200" dirty="0" smtClean="0"/>
              <a:t>(</a:t>
            </a:r>
            <a:r>
              <a:rPr lang="en-US" sz="3200" dirty="0" smtClean="0"/>
              <a:t>2</a:t>
            </a:r>
            <a:r>
              <a:rPr lang="ru-RU" sz="3200" dirty="0" smtClean="0"/>
              <a:t>0 </a:t>
            </a:r>
            <a:r>
              <a:rPr lang="ru-RU" sz="3200" dirty="0"/>
              <a:t>дней</a:t>
            </a:r>
            <a:r>
              <a:rPr lang="ru-RU" sz="3200" dirty="0" smtClean="0"/>
              <a:t>)</a:t>
            </a:r>
            <a:endParaRPr lang="ru-RU" sz="3200" dirty="0"/>
          </a:p>
        </p:txBody>
      </p:sp>
      <p:sp>
        <p:nvSpPr>
          <p:cNvPr id="6" name="Номер слайда 5"/>
          <p:cNvSpPr>
            <a:spLocks noGrp="1"/>
          </p:cNvSpPr>
          <p:nvPr>
            <p:ph type="sldNum" sz="quarter" idx="4"/>
          </p:nvPr>
        </p:nvSpPr>
        <p:spPr/>
        <p:txBody>
          <a:bodyPr/>
          <a:lstStyle/>
          <a:p>
            <a:r>
              <a:rPr lang="ru-RU">
                <a:solidFill>
                  <a:prstClr val="black">
                    <a:tint val="75000"/>
                  </a:prstClr>
                </a:solidFill>
                <a:latin typeface="Calibri"/>
              </a:rPr>
              <a:t>Слайд </a:t>
            </a:r>
            <a:fld id="{B19B0651-EE4F-4900-A07F-96A6BFA9D0F0}" type="slidenum">
              <a:rPr lang="ru-RU">
                <a:solidFill>
                  <a:prstClr val="black">
                    <a:tint val="75000"/>
                  </a:prstClr>
                </a:solidFill>
                <a:latin typeface="Calibri"/>
              </a:rPr>
              <a:pPr/>
              <a:t>13</a:t>
            </a:fld>
            <a:r>
              <a:rPr lang="ru-RU">
                <a:solidFill>
                  <a:prstClr val="black">
                    <a:tint val="75000"/>
                  </a:prstClr>
                </a:solidFill>
                <a:latin typeface="Calibri"/>
              </a:rPr>
              <a:t> из 18</a:t>
            </a:r>
            <a:endParaRPr lang="ru-RU" dirty="0">
              <a:solidFill>
                <a:prstClr val="black">
                  <a:tint val="75000"/>
                </a:prstClr>
              </a:solidFill>
              <a:latin typeface="Calibri"/>
            </a:endParaRPr>
          </a:p>
        </p:txBody>
      </p:sp>
    </p:spTree>
    <p:extLst>
      <p:ext uri="{BB962C8B-B14F-4D97-AF65-F5344CB8AC3E}">
        <p14:creationId xmlns:p14="http://schemas.microsoft.com/office/powerpoint/2010/main" val="1111688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Постановка </a:t>
            </a:r>
            <a:r>
              <a:rPr lang="ru-RU" dirty="0" smtClean="0"/>
              <a:t>задачи (2)</a:t>
            </a:r>
            <a:endParaRPr lang="ru-RU" dirty="0"/>
          </a:p>
        </p:txBody>
      </p:sp>
      <p:sp>
        <p:nvSpPr>
          <p:cNvPr id="3" name="Объект 2"/>
          <p:cNvSpPr>
            <a:spLocks noGrp="1"/>
          </p:cNvSpPr>
          <p:nvPr>
            <p:ph idx="1"/>
          </p:nvPr>
        </p:nvSpPr>
        <p:spPr>
          <a:xfrm>
            <a:off x="237287" y="1307928"/>
            <a:ext cx="7789113" cy="4684339"/>
          </a:xfrm>
        </p:spPr>
        <p:txBody>
          <a:bodyPr>
            <a:normAutofit fontScale="85000" lnSpcReduction="20000"/>
          </a:bodyPr>
          <a:lstStyle/>
          <a:p>
            <a:r>
              <a:rPr lang="ru-RU" dirty="0" smtClean="0"/>
              <a:t>четыре спутника: </a:t>
            </a:r>
            <a:r>
              <a:rPr lang="ru-RU" dirty="0"/>
              <a:t>два </a:t>
            </a:r>
            <a:r>
              <a:rPr lang="ru-RU" dirty="0" smtClean="0"/>
              <a:t>управляемы вдоль </a:t>
            </a:r>
            <a:r>
              <a:rPr lang="ru-RU" dirty="0"/>
              <a:t>магнитного поля Земли, </a:t>
            </a:r>
            <a:r>
              <a:rPr lang="ru-RU" dirty="0" smtClean="0"/>
              <a:t>два движутся пассивно</a:t>
            </a:r>
          </a:p>
          <a:p>
            <a:r>
              <a:rPr lang="ru-RU" dirty="0" smtClean="0"/>
              <a:t>оба </a:t>
            </a:r>
            <a:r>
              <a:rPr lang="ru-RU" dirty="0"/>
              <a:t>пассивных спутника </a:t>
            </a:r>
            <a:r>
              <a:rPr lang="ru-RU" dirty="0" smtClean="0"/>
              <a:t>движутся по одной круговой орбите, расстояние между спутниками много меньше радиуса орбиты</a:t>
            </a:r>
          </a:p>
          <a:p>
            <a:r>
              <a:rPr lang="ru-RU" dirty="0" smtClean="0"/>
              <a:t>управляемые спутники движутся по орбитам, близким к круговой</a:t>
            </a:r>
          </a:p>
          <a:p>
            <a:r>
              <a:rPr lang="ru-RU" dirty="0"/>
              <a:t>т</a:t>
            </a:r>
            <a:r>
              <a:rPr lang="ru-RU" dirty="0" smtClean="0"/>
              <a:t>ребуется </a:t>
            </a:r>
            <a:r>
              <a:rPr lang="ru-RU" dirty="0"/>
              <a:t>управлять спутниками таким образом, чтобы тетраэдр, образованный </a:t>
            </a:r>
            <a:r>
              <a:rPr lang="ru-RU" dirty="0" smtClean="0"/>
              <a:t>ими, сохранял </a:t>
            </a:r>
            <a:r>
              <a:rPr lang="ru-RU" dirty="0"/>
              <a:t>свою форму и </a:t>
            </a:r>
            <a:r>
              <a:rPr lang="ru-RU" dirty="0" smtClean="0"/>
              <a:t>размер</a:t>
            </a:r>
          </a:p>
          <a:p>
            <a:r>
              <a:rPr lang="ru-RU" dirty="0" smtClean="0"/>
              <a:t>управление предполагается одноосным, ориентированным по магнитному полю Земли</a:t>
            </a:r>
          </a:p>
          <a:p>
            <a:endParaRPr lang="ru-RU" dirty="0"/>
          </a:p>
        </p:txBody>
      </p:sp>
      <p:sp>
        <p:nvSpPr>
          <p:cNvPr id="22" name="Нижний колонтитул 21"/>
          <p:cNvSpPr>
            <a:spLocks noGrp="1"/>
          </p:cNvSpPr>
          <p:nvPr>
            <p:ph type="ftr" sz="quarter" idx="11"/>
          </p:nvPr>
        </p:nvSpPr>
        <p:spPr/>
        <p:txBody>
          <a:bodyPr/>
          <a:lstStyle/>
          <a:p>
            <a:r>
              <a:rPr lang="ru-RU">
                <a:solidFill>
                  <a:prstClr val="black"/>
                </a:solidFill>
                <a:latin typeface="Calibri" panose="020F0502020204030204"/>
              </a:rPr>
              <a:t>Таруса, 2016</a:t>
            </a:r>
            <a:endParaRPr lang="ru-RU" dirty="0">
              <a:solidFill>
                <a:prstClr val="black"/>
              </a:solidFill>
              <a:latin typeface="Calibri" panose="020F0502020204030204"/>
            </a:endParaRPr>
          </a:p>
        </p:txBody>
      </p:sp>
      <p:sp>
        <p:nvSpPr>
          <p:cNvPr id="8" name="Номер слайда 7"/>
          <p:cNvSpPr>
            <a:spLocks noGrp="1"/>
          </p:cNvSpPr>
          <p:nvPr>
            <p:ph type="sldNum" sz="quarter" idx="4"/>
          </p:nvPr>
        </p:nvSpPr>
        <p:spPr/>
        <p:txBody>
          <a:bodyPr/>
          <a:lstStyle/>
          <a:p>
            <a:r>
              <a:rPr lang="ru-RU" dirty="0">
                <a:solidFill>
                  <a:prstClr val="black">
                    <a:tint val="75000"/>
                  </a:prstClr>
                </a:solidFill>
                <a:latin typeface="Calibri"/>
              </a:rPr>
              <a:t>Слайд </a:t>
            </a:r>
            <a:r>
              <a:rPr lang="en-US" dirty="0" smtClean="0">
                <a:solidFill>
                  <a:prstClr val="black">
                    <a:tint val="75000"/>
                  </a:prstClr>
                </a:solidFill>
                <a:latin typeface="Calibri"/>
              </a:rPr>
              <a:t>14</a:t>
            </a:r>
            <a:r>
              <a:rPr lang="ru-RU" dirty="0" smtClean="0">
                <a:solidFill>
                  <a:prstClr val="black">
                    <a:tint val="75000"/>
                  </a:prstClr>
                </a:solidFill>
                <a:latin typeface="Calibri"/>
              </a:rPr>
              <a:t> </a:t>
            </a:r>
            <a:r>
              <a:rPr lang="ru-RU" dirty="0">
                <a:solidFill>
                  <a:prstClr val="black">
                    <a:tint val="75000"/>
                  </a:prstClr>
                </a:solidFill>
                <a:latin typeface="Calibri"/>
              </a:rPr>
              <a:t>из </a:t>
            </a:r>
            <a:r>
              <a:rPr lang="ru-RU" dirty="0" smtClean="0">
                <a:solidFill>
                  <a:prstClr val="black">
                    <a:tint val="75000"/>
                  </a:prstClr>
                </a:solidFill>
                <a:latin typeface="Calibri"/>
              </a:rPr>
              <a:t>20</a:t>
            </a:r>
          </a:p>
        </p:txBody>
      </p:sp>
      <p:pic>
        <p:nvPicPr>
          <p:cNvPr id="6" name="Рисунок 5"/>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45523" y="1998439"/>
            <a:ext cx="4282451" cy="3413027"/>
          </a:xfrm>
          <a:prstGeom prst="rect">
            <a:avLst/>
          </a:prstGeom>
        </p:spPr>
      </p:pic>
    </p:spTree>
    <p:extLst>
      <p:ext uri="{BB962C8B-B14F-4D97-AF65-F5344CB8AC3E}">
        <p14:creationId xmlns:p14="http://schemas.microsoft.com/office/powerpoint/2010/main" val="102354740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Опорная орбита</a:t>
            </a:r>
            <a:endParaRPr lang="ru-RU" dirty="0"/>
          </a:p>
        </p:txBody>
      </p:sp>
      <p:sp>
        <p:nvSpPr>
          <p:cNvPr id="3" name="Объект 2"/>
          <p:cNvSpPr>
            <a:spLocks noGrp="1"/>
          </p:cNvSpPr>
          <p:nvPr>
            <p:ph idx="1"/>
          </p:nvPr>
        </p:nvSpPr>
        <p:spPr>
          <a:xfrm>
            <a:off x="2098863" y="1402990"/>
            <a:ext cx="7995400" cy="4351338"/>
          </a:xfrm>
        </p:spPr>
        <p:txBody>
          <a:bodyPr>
            <a:normAutofit fontScale="92500" lnSpcReduction="10000"/>
          </a:bodyPr>
          <a:lstStyle/>
          <a:p>
            <a:r>
              <a:rPr lang="ru-RU" dirty="0" smtClean="0"/>
              <a:t>Для описания движения используется линеаризованная модель </a:t>
            </a:r>
          </a:p>
          <a:p>
            <a:endParaRPr lang="ru-RU" dirty="0" smtClean="0"/>
          </a:p>
          <a:p>
            <a:endParaRPr lang="ru-RU" dirty="0" smtClean="0"/>
          </a:p>
          <a:p>
            <a:endParaRPr lang="ru-RU" dirty="0" smtClean="0"/>
          </a:p>
          <a:p>
            <a:endParaRPr lang="ru-RU" dirty="0" smtClean="0"/>
          </a:p>
          <a:p>
            <a:r>
              <a:rPr lang="ru-RU" dirty="0" smtClean="0"/>
              <a:t>Цель: найти опорные орбиты для управляемых спутников с тем, чтобы объём и качество тетраэдра сохранялись</a:t>
            </a:r>
            <a:endParaRPr lang="ru-RU" dirty="0"/>
          </a:p>
        </p:txBody>
      </p:sp>
      <p:sp>
        <p:nvSpPr>
          <p:cNvPr id="8" name="Номер слайда 7"/>
          <p:cNvSpPr>
            <a:spLocks noGrp="1"/>
          </p:cNvSpPr>
          <p:nvPr>
            <p:ph type="sldNum" sz="quarter" idx="4"/>
          </p:nvPr>
        </p:nvSpPr>
        <p:spPr/>
        <p:txBody>
          <a:bodyPr/>
          <a:lstStyle/>
          <a:p>
            <a:r>
              <a:rPr lang="ru-RU" dirty="0">
                <a:solidFill>
                  <a:prstClr val="black">
                    <a:tint val="75000"/>
                  </a:prstClr>
                </a:solidFill>
                <a:latin typeface="Calibri"/>
              </a:rPr>
              <a:t>Слайд </a:t>
            </a:r>
            <a:r>
              <a:rPr lang="en-US" dirty="0" smtClean="0">
                <a:solidFill>
                  <a:prstClr val="black">
                    <a:tint val="75000"/>
                  </a:prstClr>
                </a:solidFill>
                <a:latin typeface="Calibri"/>
              </a:rPr>
              <a:t>15</a:t>
            </a:r>
            <a:r>
              <a:rPr lang="ru-RU" dirty="0" smtClean="0">
                <a:solidFill>
                  <a:prstClr val="black">
                    <a:tint val="75000"/>
                  </a:prstClr>
                </a:solidFill>
                <a:latin typeface="Calibri"/>
              </a:rPr>
              <a:t> </a:t>
            </a:r>
            <a:r>
              <a:rPr lang="ru-RU" dirty="0">
                <a:solidFill>
                  <a:prstClr val="black">
                    <a:tint val="75000"/>
                  </a:prstClr>
                </a:solidFill>
                <a:latin typeface="Calibri"/>
              </a:rPr>
              <a:t>из </a:t>
            </a:r>
            <a:r>
              <a:rPr lang="ru-RU" dirty="0" smtClean="0">
                <a:solidFill>
                  <a:prstClr val="black">
                    <a:tint val="75000"/>
                  </a:prstClr>
                </a:solidFill>
                <a:latin typeface="Calibri"/>
              </a:rPr>
              <a:t>20</a:t>
            </a:r>
          </a:p>
        </p:txBody>
      </p:sp>
      <p:graphicFrame>
        <p:nvGraphicFramePr>
          <p:cNvPr id="4" name="Объект 3"/>
          <p:cNvGraphicFramePr>
            <a:graphicFrameLocks noChangeAspect="1"/>
          </p:cNvGraphicFramePr>
          <p:nvPr>
            <p:extLst>
              <p:ext uri="{D42A27DB-BD31-4B8C-83A1-F6EECF244321}">
                <p14:modId xmlns:p14="http://schemas.microsoft.com/office/powerpoint/2010/main" val="1321625772"/>
              </p:ext>
            </p:extLst>
          </p:nvPr>
        </p:nvGraphicFramePr>
        <p:xfrm>
          <a:off x="2684561" y="2545990"/>
          <a:ext cx="2658409" cy="1515542"/>
        </p:xfrm>
        <a:graphic>
          <a:graphicData uri="http://schemas.openxmlformats.org/presentationml/2006/ole">
            <mc:AlternateContent xmlns:mc="http://schemas.openxmlformats.org/markup-compatibility/2006">
              <mc:Choice xmlns:v="urn:schemas-microsoft-com:vml" Requires="v">
                <p:oleObj spid="_x0000_s4118" name="Equation" r:id="rId4" imgW="1358640" imgH="774360" progId="Equation.DSMT4">
                  <p:embed/>
                </p:oleObj>
              </mc:Choice>
              <mc:Fallback>
                <p:oleObj name="Equation" r:id="rId4" imgW="1358640" imgH="774360" progId="Equation.DSMT4">
                  <p:embed/>
                  <p:pic>
                    <p:nvPicPr>
                      <p:cNvPr id="4" name="Объект 3"/>
                      <p:cNvPicPr/>
                      <p:nvPr/>
                    </p:nvPicPr>
                    <p:blipFill>
                      <a:blip r:embed="rId5"/>
                      <a:stretch>
                        <a:fillRect/>
                      </a:stretch>
                    </p:blipFill>
                    <p:spPr>
                      <a:xfrm>
                        <a:off x="2684561" y="2545990"/>
                        <a:ext cx="2658409" cy="1515542"/>
                      </a:xfrm>
                      <a:prstGeom prst="rect">
                        <a:avLst/>
                      </a:prstGeom>
                    </p:spPr>
                  </p:pic>
                </p:oleObj>
              </mc:Fallback>
            </mc:AlternateContent>
          </a:graphicData>
        </a:graphic>
      </p:graphicFrame>
      <p:graphicFrame>
        <p:nvGraphicFramePr>
          <p:cNvPr id="5" name="Объект 4"/>
          <p:cNvGraphicFramePr>
            <a:graphicFrameLocks noChangeAspect="1"/>
          </p:cNvGraphicFramePr>
          <p:nvPr>
            <p:extLst>
              <p:ext uri="{D42A27DB-BD31-4B8C-83A1-F6EECF244321}">
                <p14:modId xmlns:p14="http://schemas.microsoft.com/office/powerpoint/2010/main" val="1553416672"/>
              </p:ext>
            </p:extLst>
          </p:nvPr>
        </p:nvGraphicFramePr>
        <p:xfrm>
          <a:off x="6311259" y="2545990"/>
          <a:ext cx="3783004" cy="1580570"/>
        </p:xfrm>
        <a:graphic>
          <a:graphicData uri="http://schemas.openxmlformats.org/presentationml/2006/ole">
            <mc:AlternateContent xmlns:mc="http://schemas.openxmlformats.org/markup-compatibility/2006">
              <mc:Choice xmlns:v="urn:schemas-microsoft-com:vml" Requires="v">
                <p:oleObj spid="_x0000_s4119" name="Equation" r:id="rId6" imgW="1854000" imgH="774360" progId="Equation.DSMT4">
                  <p:embed/>
                </p:oleObj>
              </mc:Choice>
              <mc:Fallback>
                <p:oleObj name="Equation" r:id="rId6" imgW="1854000" imgH="774360" progId="Equation.DSMT4">
                  <p:embed/>
                  <p:pic>
                    <p:nvPicPr>
                      <p:cNvPr id="5" name="Объект 4"/>
                      <p:cNvPicPr/>
                      <p:nvPr/>
                    </p:nvPicPr>
                    <p:blipFill>
                      <a:blip r:embed="rId7"/>
                      <a:stretch>
                        <a:fillRect/>
                      </a:stretch>
                    </p:blipFill>
                    <p:spPr>
                      <a:xfrm>
                        <a:off x="6311259" y="2545990"/>
                        <a:ext cx="3783004" cy="1580570"/>
                      </a:xfrm>
                      <a:prstGeom prst="rect">
                        <a:avLst/>
                      </a:prstGeom>
                    </p:spPr>
                  </p:pic>
                </p:oleObj>
              </mc:Fallback>
            </mc:AlternateContent>
          </a:graphicData>
        </a:graphic>
      </p:graphicFrame>
    </p:spTree>
    <p:extLst>
      <p:ext uri="{BB962C8B-B14F-4D97-AF65-F5344CB8AC3E}">
        <p14:creationId xmlns:p14="http://schemas.microsoft.com/office/powerpoint/2010/main" val="26359847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Опорная орбита</a:t>
            </a:r>
            <a:endParaRPr lang="ru-RU" dirty="0"/>
          </a:p>
        </p:txBody>
      </p:sp>
      <p:sp>
        <p:nvSpPr>
          <p:cNvPr id="3" name="Объект 2"/>
          <p:cNvSpPr>
            <a:spLocks noGrp="1"/>
          </p:cNvSpPr>
          <p:nvPr>
            <p:ph idx="1"/>
          </p:nvPr>
        </p:nvSpPr>
        <p:spPr/>
        <p:txBody>
          <a:bodyPr>
            <a:normAutofit/>
          </a:bodyPr>
          <a:lstStyle/>
          <a:p>
            <a:r>
              <a:rPr lang="ru-RU" dirty="0" smtClean="0"/>
              <a:t>Условие для сохранения объёма </a:t>
            </a:r>
          </a:p>
          <a:p>
            <a:endParaRPr lang="ru-RU" dirty="0" smtClean="0"/>
          </a:p>
          <a:p>
            <a:r>
              <a:rPr lang="ru-RU" dirty="0" smtClean="0"/>
              <a:t>Для сохранения объёма </a:t>
            </a:r>
            <a:r>
              <a:rPr lang="ru-RU" dirty="0"/>
              <a:t>орбиты </a:t>
            </a:r>
            <a:r>
              <a:rPr lang="ru-RU" dirty="0" smtClean="0"/>
              <a:t>управляемых спутников </a:t>
            </a:r>
            <a:r>
              <a:rPr lang="ru-RU" dirty="0"/>
              <a:t>должны лежать в параллельных </a:t>
            </a:r>
            <a:r>
              <a:rPr lang="ru-RU" dirty="0" smtClean="0"/>
              <a:t>плоскостях</a:t>
            </a:r>
          </a:p>
          <a:p>
            <a:r>
              <a:rPr lang="ru-RU" dirty="0" smtClean="0"/>
              <a:t>Найдена опорная орбита, сохраняющая качество</a:t>
            </a:r>
          </a:p>
          <a:p>
            <a:endParaRPr lang="ru-RU" dirty="0" smtClean="0"/>
          </a:p>
        </p:txBody>
      </p:sp>
      <p:graphicFrame>
        <p:nvGraphicFramePr>
          <p:cNvPr id="4" name="Объект 3"/>
          <p:cNvGraphicFramePr>
            <a:graphicFrameLocks noChangeAspect="1"/>
          </p:cNvGraphicFramePr>
          <p:nvPr>
            <p:extLst/>
          </p:nvPr>
        </p:nvGraphicFramePr>
        <p:xfrm>
          <a:off x="3765923" y="2343568"/>
          <a:ext cx="4642971" cy="408410"/>
        </p:xfrm>
        <a:graphic>
          <a:graphicData uri="http://schemas.openxmlformats.org/presentationml/2006/ole">
            <mc:AlternateContent xmlns:mc="http://schemas.openxmlformats.org/markup-compatibility/2006">
              <mc:Choice xmlns:v="urn:schemas-microsoft-com:vml" Requires="v">
                <p:oleObj spid="_x0000_s5166" name="Equation" r:id="rId4" imgW="2743200" imgH="241200" progId="Equation.DSMT4">
                  <p:embed/>
                </p:oleObj>
              </mc:Choice>
              <mc:Fallback>
                <p:oleObj name="Equation" r:id="rId4" imgW="2743200" imgH="241200" progId="Equation.DSMT4">
                  <p:embed/>
                  <p:pic>
                    <p:nvPicPr>
                      <p:cNvPr id="4" name="Объект 3"/>
                      <p:cNvPicPr/>
                      <p:nvPr/>
                    </p:nvPicPr>
                    <p:blipFill>
                      <a:blip r:embed="rId5"/>
                      <a:stretch>
                        <a:fillRect/>
                      </a:stretch>
                    </p:blipFill>
                    <p:spPr>
                      <a:xfrm>
                        <a:off x="3765923" y="2343568"/>
                        <a:ext cx="4642971" cy="408410"/>
                      </a:xfrm>
                      <a:prstGeom prst="rect">
                        <a:avLst/>
                      </a:prstGeom>
                    </p:spPr>
                  </p:pic>
                </p:oleObj>
              </mc:Fallback>
            </mc:AlternateContent>
          </a:graphicData>
        </a:graphic>
      </p:graphicFrame>
      <p:graphicFrame>
        <p:nvGraphicFramePr>
          <p:cNvPr id="5" name="Объект 4"/>
          <p:cNvGraphicFramePr>
            <a:graphicFrameLocks noChangeAspect="1"/>
          </p:cNvGraphicFramePr>
          <p:nvPr>
            <p:extLst/>
          </p:nvPr>
        </p:nvGraphicFramePr>
        <p:xfrm>
          <a:off x="2457451" y="4730473"/>
          <a:ext cx="2725505" cy="1262277"/>
        </p:xfrm>
        <a:graphic>
          <a:graphicData uri="http://schemas.openxmlformats.org/presentationml/2006/ole">
            <mc:AlternateContent xmlns:mc="http://schemas.openxmlformats.org/markup-compatibility/2006">
              <mc:Choice xmlns:v="urn:schemas-microsoft-com:vml" Requires="v">
                <p:oleObj spid="_x0000_s5167" name="Equation" r:id="rId6" imgW="1726920" imgH="799920" progId="Equation.DSMT4">
                  <p:embed/>
                </p:oleObj>
              </mc:Choice>
              <mc:Fallback>
                <p:oleObj name="Equation" r:id="rId6" imgW="1726920" imgH="799920" progId="Equation.DSMT4">
                  <p:embed/>
                  <p:pic>
                    <p:nvPicPr>
                      <p:cNvPr id="5" name="Объект 4"/>
                      <p:cNvPicPr/>
                      <p:nvPr/>
                    </p:nvPicPr>
                    <p:blipFill>
                      <a:blip r:embed="rId7"/>
                      <a:stretch>
                        <a:fillRect/>
                      </a:stretch>
                    </p:blipFill>
                    <p:spPr>
                      <a:xfrm>
                        <a:off x="2457451" y="4730473"/>
                        <a:ext cx="2725505" cy="1262277"/>
                      </a:xfrm>
                      <a:prstGeom prst="rect">
                        <a:avLst/>
                      </a:prstGeom>
                    </p:spPr>
                  </p:pic>
                </p:oleObj>
              </mc:Fallback>
            </mc:AlternateContent>
          </a:graphicData>
        </a:graphic>
      </p:graphicFrame>
      <p:graphicFrame>
        <p:nvGraphicFramePr>
          <p:cNvPr id="6" name="Объект 5"/>
          <p:cNvGraphicFramePr>
            <a:graphicFrameLocks noChangeAspect="1"/>
          </p:cNvGraphicFramePr>
          <p:nvPr>
            <p:extLst/>
          </p:nvPr>
        </p:nvGraphicFramePr>
        <p:xfrm>
          <a:off x="7037273" y="4712543"/>
          <a:ext cx="2770116" cy="1238302"/>
        </p:xfrm>
        <a:graphic>
          <a:graphicData uri="http://schemas.openxmlformats.org/presentationml/2006/ole">
            <mc:AlternateContent xmlns:mc="http://schemas.openxmlformats.org/markup-compatibility/2006">
              <mc:Choice xmlns:v="urn:schemas-microsoft-com:vml" Requires="v">
                <p:oleObj spid="_x0000_s5168" name="Equation" r:id="rId8" imgW="1790640" imgH="799920" progId="Equation.DSMT4">
                  <p:embed/>
                </p:oleObj>
              </mc:Choice>
              <mc:Fallback>
                <p:oleObj name="Equation" r:id="rId8" imgW="1790640" imgH="799920" progId="Equation.DSMT4">
                  <p:embed/>
                  <p:pic>
                    <p:nvPicPr>
                      <p:cNvPr id="6" name="Объект 5"/>
                      <p:cNvPicPr/>
                      <p:nvPr/>
                    </p:nvPicPr>
                    <p:blipFill>
                      <a:blip r:embed="rId9"/>
                      <a:stretch>
                        <a:fillRect/>
                      </a:stretch>
                    </p:blipFill>
                    <p:spPr>
                      <a:xfrm>
                        <a:off x="7037273" y="4712543"/>
                        <a:ext cx="2770116" cy="1238302"/>
                      </a:xfrm>
                      <a:prstGeom prst="rect">
                        <a:avLst/>
                      </a:prstGeom>
                    </p:spPr>
                  </p:pic>
                </p:oleObj>
              </mc:Fallback>
            </mc:AlternateContent>
          </a:graphicData>
        </a:graphic>
      </p:graphicFrame>
      <p:graphicFrame>
        <p:nvGraphicFramePr>
          <p:cNvPr id="7" name="Объект 6"/>
          <p:cNvGraphicFramePr>
            <a:graphicFrameLocks noChangeAspect="1"/>
          </p:cNvGraphicFramePr>
          <p:nvPr>
            <p:extLst/>
          </p:nvPr>
        </p:nvGraphicFramePr>
        <p:xfrm>
          <a:off x="5175462" y="5938962"/>
          <a:ext cx="1826090" cy="365218"/>
        </p:xfrm>
        <a:graphic>
          <a:graphicData uri="http://schemas.openxmlformats.org/presentationml/2006/ole">
            <mc:AlternateContent xmlns:mc="http://schemas.openxmlformats.org/markup-compatibility/2006">
              <mc:Choice xmlns:v="urn:schemas-microsoft-com:vml" Requires="v">
                <p:oleObj spid="_x0000_s5169" name="Equation" r:id="rId10" imgW="1143000" imgH="228600" progId="Equation.DSMT4">
                  <p:embed/>
                </p:oleObj>
              </mc:Choice>
              <mc:Fallback>
                <p:oleObj name="Equation" r:id="rId10" imgW="1143000" imgH="228600" progId="Equation.DSMT4">
                  <p:embed/>
                  <p:pic>
                    <p:nvPicPr>
                      <p:cNvPr id="7" name="Объект 6"/>
                      <p:cNvPicPr/>
                      <p:nvPr/>
                    </p:nvPicPr>
                    <p:blipFill>
                      <a:blip r:embed="rId11"/>
                      <a:stretch>
                        <a:fillRect/>
                      </a:stretch>
                    </p:blipFill>
                    <p:spPr>
                      <a:xfrm>
                        <a:off x="5175462" y="5938962"/>
                        <a:ext cx="1826090" cy="365218"/>
                      </a:xfrm>
                      <a:prstGeom prst="rect">
                        <a:avLst/>
                      </a:prstGeom>
                    </p:spPr>
                  </p:pic>
                </p:oleObj>
              </mc:Fallback>
            </mc:AlternateContent>
          </a:graphicData>
        </a:graphic>
      </p:graphicFrame>
      <p:sp>
        <p:nvSpPr>
          <p:cNvPr id="10" name="Номер слайда 7"/>
          <p:cNvSpPr>
            <a:spLocks noGrp="1"/>
          </p:cNvSpPr>
          <p:nvPr>
            <p:ph type="sldNum" sz="quarter" idx="4"/>
          </p:nvPr>
        </p:nvSpPr>
        <p:spPr>
          <a:xfrm>
            <a:off x="8737600" y="6356356"/>
            <a:ext cx="2844800" cy="365125"/>
          </a:xfrm>
        </p:spPr>
        <p:txBody>
          <a:bodyPr/>
          <a:lstStyle/>
          <a:p>
            <a:r>
              <a:rPr lang="ru-RU" dirty="0">
                <a:solidFill>
                  <a:prstClr val="black">
                    <a:tint val="75000"/>
                  </a:prstClr>
                </a:solidFill>
                <a:latin typeface="Calibri"/>
              </a:rPr>
              <a:t>Слайд </a:t>
            </a:r>
            <a:r>
              <a:rPr lang="en-US" dirty="0" smtClean="0">
                <a:solidFill>
                  <a:prstClr val="black">
                    <a:tint val="75000"/>
                  </a:prstClr>
                </a:solidFill>
                <a:latin typeface="Calibri"/>
              </a:rPr>
              <a:t>1</a:t>
            </a:r>
            <a:r>
              <a:rPr lang="ru-RU" dirty="0" smtClean="0">
                <a:solidFill>
                  <a:prstClr val="black">
                    <a:tint val="75000"/>
                  </a:prstClr>
                </a:solidFill>
                <a:latin typeface="Calibri"/>
              </a:rPr>
              <a:t>6</a:t>
            </a:r>
            <a:r>
              <a:rPr lang="ru-RU" dirty="0" smtClean="0">
                <a:solidFill>
                  <a:prstClr val="black">
                    <a:tint val="75000"/>
                  </a:prstClr>
                </a:solidFill>
                <a:latin typeface="Calibri"/>
              </a:rPr>
              <a:t> </a:t>
            </a:r>
            <a:r>
              <a:rPr lang="ru-RU" dirty="0">
                <a:solidFill>
                  <a:prstClr val="black">
                    <a:tint val="75000"/>
                  </a:prstClr>
                </a:solidFill>
                <a:latin typeface="Calibri"/>
              </a:rPr>
              <a:t>из </a:t>
            </a:r>
            <a:r>
              <a:rPr lang="ru-RU" dirty="0" smtClean="0">
                <a:solidFill>
                  <a:prstClr val="black">
                    <a:tint val="75000"/>
                  </a:prstClr>
                </a:solidFill>
                <a:latin typeface="Calibri"/>
              </a:rPr>
              <a:t>20</a:t>
            </a:r>
          </a:p>
        </p:txBody>
      </p:sp>
    </p:spTree>
    <p:extLst>
      <p:ext uri="{BB962C8B-B14F-4D97-AF65-F5344CB8AC3E}">
        <p14:creationId xmlns:p14="http://schemas.microsoft.com/office/powerpoint/2010/main" val="49654404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4900" y="365127"/>
            <a:ext cx="8480612" cy="1325563"/>
          </a:xfrm>
        </p:spPr>
        <p:txBody>
          <a:bodyPr>
            <a:normAutofit/>
          </a:bodyPr>
          <a:lstStyle/>
          <a:p>
            <a:r>
              <a:rPr lang="ru-RU" dirty="0" smtClean="0"/>
              <a:t>Эволюция качества тетраэдра</a:t>
            </a:r>
            <a:endParaRPr lang="ru-RU" dirty="0"/>
          </a:p>
        </p:txBody>
      </p:sp>
      <p:sp>
        <p:nvSpPr>
          <p:cNvPr id="11" name="Объект 2"/>
          <p:cNvSpPr>
            <a:spLocks noGrp="1"/>
          </p:cNvSpPr>
          <p:nvPr>
            <p:ph idx="1"/>
          </p:nvPr>
        </p:nvSpPr>
        <p:spPr>
          <a:xfrm>
            <a:off x="7718113" y="3038898"/>
            <a:ext cx="4135592" cy="1397000"/>
          </a:xfrm>
        </p:spPr>
        <p:txBody>
          <a:bodyPr>
            <a:normAutofit/>
          </a:bodyPr>
          <a:lstStyle/>
          <a:p>
            <a:pPr marL="0" indent="0">
              <a:buNone/>
            </a:pPr>
            <a:r>
              <a:rPr lang="ru-RU" sz="2800" dirty="0" smtClean="0"/>
              <a:t>Эволюция в пассивном </a:t>
            </a:r>
            <a:r>
              <a:rPr lang="ru-RU" sz="2800" dirty="0" smtClean="0"/>
              <a:t>движении в нелинейной модели</a:t>
            </a:r>
            <a:endParaRPr lang="ru-RU" sz="2800" dirty="0" smtClean="0"/>
          </a:p>
        </p:txBody>
      </p:sp>
      <p:pic>
        <p:nvPicPr>
          <p:cNvPr id="10" name="Рисунок 9" descr="C:\Users\User\Dropbox\ИПМ\проекты\тетраэдры\for pics\пассивная_мера.tif"/>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4900" y="1690689"/>
            <a:ext cx="5943600" cy="4455160"/>
          </a:xfrm>
          <a:prstGeom prst="rect">
            <a:avLst/>
          </a:prstGeom>
          <a:noFill/>
          <a:ln>
            <a:noFill/>
          </a:ln>
        </p:spPr>
      </p:pic>
      <p:sp>
        <p:nvSpPr>
          <p:cNvPr id="7" name="Номер слайда 7"/>
          <p:cNvSpPr>
            <a:spLocks noGrp="1"/>
          </p:cNvSpPr>
          <p:nvPr>
            <p:ph type="sldNum" sz="quarter" idx="4"/>
          </p:nvPr>
        </p:nvSpPr>
        <p:spPr>
          <a:xfrm>
            <a:off x="8737600" y="6356356"/>
            <a:ext cx="2844800" cy="365125"/>
          </a:xfrm>
        </p:spPr>
        <p:txBody>
          <a:bodyPr/>
          <a:lstStyle/>
          <a:p>
            <a:r>
              <a:rPr lang="ru-RU" dirty="0">
                <a:solidFill>
                  <a:prstClr val="black">
                    <a:tint val="75000"/>
                  </a:prstClr>
                </a:solidFill>
                <a:latin typeface="Calibri"/>
              </a:rPr>
              <a:t>Слайд </a:t>
            </a:r>
            <a:r>
              <a:rPr lang="en-US" dirty="0" smtClean="0">
                <a:solidFill>
                  <a:prstClr val="black">
                    <a:tint val="75000"/>
                  </a:prstClr>
                </a:solidFill>
                <a:latin typeface="Calibri"/>
              </a:rPr>
              <a:t>1</a:t>
            </a:r>
            <a:r>
              <a:rPr lang="ru-RU" dirty="0" smtClean="0">
                <a:solidFill>
                  <a:prstClr val="black">
                    <a:tint val="75000"/>
                  </a:prstClr>
                </a:solidFill>
                <a:latin typeface="Calibri"/>
              </a:rPr>
              <a:t>7</a:t>
            </a:r>
            <a:r>
              <a:rPr lang="ru-RU" dirty="0" smtClean="0">
                <a:solidFill>
                  <a:prstClr val="black">
                    <a:tint val="75000"/>
                  </a:prstClr>
                </a:solidFill>
                <a:latin typeface="Calibri"/>
              </a:rPr>
              <a:t> </a:t>
            </a:r>
            <a:r>
              <a:rPr lang="ru-RU" dirty="0">
                <a:solidFill>
                  <a:prstClr val="black">
                    <a:tint val="75000"/>
                  </a:prstClr>
                </a:solidFill>
                <a:latin typeface="Calibri"/>
              </a:rPr>
              <a:t>из </a:t>
            </a:r>
            <a:r>
              <a:rPr lang="ru-RU" dirty="0" smtClean="0">
                <a:solidFill>
                  <a:prstClr val="black">
                    <a:tint val="75000"/>
                  </a:prstClr>
                </a:solidFill>
                <a:latin typeface="Calibri"/>
              </a:rPr>
              <a:t>20</a:t>
            </a:r>
          </a:p>
        </p:txBody>
      </p:sp>
    </p:spTree>
    <p:extLst>
      <p:ext uri="{BB962C8B-B14F-4D97-AF65-F5344CB8AC3E}">
        <p14:creationId xmlns:p14="http://schemas.microsoft.com/office/powerpoint/2010/main" val="12669766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4900" y="365127"/>
            <a:ext cx="8480612" cy="1325563"/>
          </a:xfrm>
        </p:spPr>
        <p:txBody>
          <a:bodyPr>
            <a:normAutofit/>
          </a:bodyPr>
          <a:lstStyle/>
          <a:p>
            <a:r>
              <a:rPr lang="ru-RU" dirty="0" smtClean="0"/>
              <a:t>Эволюция качества тетраэдра</a:t>
            </a:r>
            <a:endParaRPr lang="ru-RU" dirty="0"/>
          </a:p>
        </p:txBody>
      </p:sp>
      <p:sp>
        <p:nvSpPr>
          <p:cNvPr id="8" name="Объект 2"/>
          <p:cNvSpPr>
            <a:spLocks noGrp="1"/>
          </p:cNvSpPr>
          <p:nvPr>
            <p:ph idx="1"/>
          </p:nvPr>
        </p:nvSpPr>
        <p:spPr>
          <a:xfrm>
            <a:off x="2270238" y="1382900"/>
            <a:ext cx="7848601" cy="1397000"/>
          </a:xfrm>
        </p:spPr>
        <p:txBody>
          <a:bodyPr>
            <a:normAutofit/>
          </a:bodyPr>
          <a:lstStyle/>
          <a:p>
            <a:pPr marL="0" indent="0">
              <a:buNone/>
            </a:pPr>
            <a:r>
              <a:rPr lang="ru-RU" dirty="0" smtClean="0"/>
              <a:t>Управление после 20 пассивных витков в течение 0.8 витка</a:t>
            </a:r>
          </a:p>
        </p:txBody>
      </p:sp>
      <p:pic>
        <p:nvPicPr>
          <p:cNvPr id="5" name="Рисунок 4" descr="C:\Users\User\Dropbox\ИПМ\проекты\тетраэдры\parallel shooting\measure_21.tif"/>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031917" y="2620459"/>
            <a:ext cx="3985606" cy="2610620"/>
          </a:xfrm>
          <a:prstGeom prst="rect">
            <a:avLst/>
          </a:prstGeom>
          <a:noFill/>
          <a:ln>
            <a:noFill/>
          </a:ln>
        </p:spPr>
      </p:pic>
      <p:pic>
        <p:nvPicPr>
          <p:cNvPr id="7" name="Рисунок 6" descr="C:\Users\User\Dropbox\ИПМ\проекты\тетраэдры\parallel shooting\measure_20_96.tif"/>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094135" y="2708463"/>
            <a:ext cx="3697795" cy="2590349"/>
          </a:xfrm>
          <a:prstGeom prst="rect">
            <a:avLst/>
          </a:prstGeom>
          <a:noFill/>
          <a:ln>
            <a:noFill/>
          </a:ln>
        </p:spPr>
      </p:pic>
      <p:sp>
        <p:nvSpPr>
          <p:cNvPr id="12" name="Объект 2"/>
          <p:cNvSpPr txBox="1">
            <a:spLocks/>
          </p:cNvSpPr>
          <p:nvPr/>
        </p:nvSpPr>
        <p:spPr>
          <a:xfrm>
            <a:off x="2031916" y="5426588"/>
            <a:ext cx="3985606" cy="139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solidFill>
                  <a:prstClr val="black"/>
                </a:solidFill>
                <a:latin typeface="Calibri" panose="020F0502020204030204"/>
              </a:rPr>
              <a:t>Окончание управления: 21 виток</a:t>
            </a:r>
          </a:p>
        </p:txBody>
      </p:sp>
      <p:sp>
        <p:nvSpPr>
          <p:cNvPr id="13" name="Объект 2"/>
          <p:cNvSpPr txBox="1">
            <a:spLocks/>
          </p:cNvSpPr>
          <p:nvPr/>
        </p:nvSpPr>
        <p:spPr>
          <a:xfrm>
            <a:off x="6371554" y="5426588"/>
            <a:ext cx="3985606" cy="1397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ru-RU" dirty="0">
                <a:solidFill>
                  <a:prstClr val="black"/>
                </a:solidFill>
                <a:latin typeface="Calibri" panose="020F0502020204030204"/>
              </a:rPr>
              <a:t>Окончание управления: 20.96 витка</a:t>
            </a:r>
          </a:p>
        </p:txBody>
      </p:sp>
      <p:sp>
        <p:nvSpPr>
          <p:cNvPr id="10" name="Номер слайда 7"/>
          <p:cNvSpPr>
            <a:spLocks noGrp="1"/>
          </p:cNvSpPr>
          <p:nvPr>
            <p:ph type="sldNum" sz="quarter" idx="4"/>
          </p:nvPr>
        </p:nvSpPr>
        <p:spPr>
          <a:xfrm>
            <a:off x="8737600" y="6356356"/>
            <a:ext cx="2844800" cy="365125"/>
          </a:xfrm>
        </p:spPr>
        <p:txBody>
          <a:bodyPr/>
          <a:lstStyle/>
          <a:p>
            <a:r>
              <a:rPr lang="ru-RU" dirty="0">
                <a:solidFill>
                  <a:prstClr val="black">
                    <a:tint val="75000"/>
                  </a:prstClr>
                </a:solidFill>
                <a:latin typeface="Calibri"/>
              </a:rPr>
              <a:t>Слайд </a:t>
            </a:r>
            <a:r>
              <a:rPr lang="en-US" dirty="0" smtClean="0">
                <a:solidFill>
                  <a:prstClr val="black">
                    <a:tint val="75000"/>
                  </a:prstClr>
                </a:solidFill>
                <a:latin typeface="Calibri"/>
              </a:rPr>
              <a:t>1</a:t>
            </a:r>
            <a:r>
              <a:rPr lang="ru-RU" dirty="0" smtClean="0">
                <a:solidFill>
                  <a:prstClr val="black">
                    <a:tint val="75000"/>
                  </a:prstClr>
                </a:solidFill>
                <a:latin typeface="Calibri"/>
              </a:rPr>
              <a:t>8</a:t>
            </a:r>
            <a:r>
              <a:rPr lang="ru-RU" dirty="0" smtClean="0">
                <a:solidFill>
                  <a:prstClr val="black">
                    <a:tint val="75000"/>
                  </a:prstClr>
                </a:solidFill>
                <a:latin typeface="Calibri"/>
              </a:rPr>
              <a:t> </a:t>
            </a:r>
            <a:r>
              <a:rPr lang="ru-RU" dirty="0">
                <a:solidFill>
                  <a:prstClr val="black">
                    <a:tint val="75000"/>
                  </a:prstClr>
                </a:solidFill>
                <a:latin typeface="Calibri"/>
              </a:rPr>
              <a:t>из </a:t>
            </a:r>
            <a:r>
              <a:rPr lang="ru-RU" dirty="0" smtClean="0">
                <a:solidFill>
                  <a:prstClr val="black">
                    <a:tint val="75000"/>
                  </a:prstClr>
                </a:solidFill>
                <a:latin typeface="Calibri"/>
              </a:rPr>
              <a:t>20</a:t>
            </a:r>
          </a:p>
        </p:txBody>
      </p:sp>
    </p:spTree>
    <p:extLst>
      <p:ext uri="{BB962C8B-B14F-4D97-AF65-F5344CB8AC3E}">
        <p14:creationId xmlns:p14="http://schemas.microsoft.com/office/powerpoint/2010/main" val="39368894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54900" y="365127"/>
            <a:ext cx="8480612" cy="1325563"/>
          </a:xfrm>
        </p:spPr>
        <p:txBody>
          <a:bodyPr>
            <a:normAutofit/>
          </a:bodyPr>
          <a:lstStyle/>
          <a:p>
            <a:r>
              <a:rPr lang="ru-RU" dirty="0" smtClean="0"/>
              <a:t>Эволюция качества тетраэдра</a:t>
            </a:r>
            <a:endParaRPr lang="ru-RU" dirty="0"/>
          </a:p>
        </p:txBody>
      </p:sp>
      <p:sp>
        <p:nvSpPr>
          <p:cNvPr id="11" name="Объект 2"/>
          <p:cNvSpPr>
            <a:spLocks noGrp="1"/>
          </p:cNvSpPr>
          <p:nvPr>
            <p:ph idx="1"/>
          </p:nvPr>
        </p:nvSpPr>
        <p:spPr>
          <a:xfrm>
            <a:off x="7569900" y="2883593"/>
            <a:ext cx="3814881" cy="1970796"/>
          </a:xfrm>
        </p:spPr>
        <p:txBody>
          <a:bodyPr>
            <a:normAutofit fontScale="92500"/>
          </a:bodyPr>
          <a:lstStyle/>
          <a:p>
            <a:pPr marL="0" indent="0">
              <a:buNone/>
            </a:pPr>
            <a:r>
              <a:rPr lang="ru-RU" sz="2800" dirty="0" smtClean="0"/>
              <a:t>Скорость потери качества после </a:t>
            </a:r>
            <a:r>
              <a:rPr lang="ru-RU" sz="2800" dirty="0" smtClean="0"/>
              <a:t>управления в зависимости от момента окончания управления</a:t>
            </a:r>
            <a:endParaRPr lang="ru-RU" sz="2800" dirty="0" smtClean="0"/>
          </a:p>
        </p:txBody>
      </p:sp>
      <p:pic>
        <p:nvPicPr>
          <p:cNvPr id="10" name="Рисунок 9" descr="C:\Users\Сергей\AppData\Roaming\Skype\My Skype Received Files\maximum_measure_dif(1).tif"/>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854900" y="1690689"/>
            <a:ext cx="5334000" cy="4000500"/>
          </a:xfrm>
          <a:prstGeom prst="rect">
            <a:avLst/>
          </a:prstGeom>
          <a:noFill/>
          <a:ln>
            <a:noFill/>
          </a:ln>
        </p:spPr>
      </p:pic>
      <p:sp>
        <p:nvSpPr>
          <p:cNvPr id="7" name="Номер слайда 7"/>
          <p:cNvSpPr>
            <a:spLocks noGrp="1"/>
          </p:cNvSpPr>
          <p:nvPr>
            <p:ph type="sldNum" sz="quarter" idx="4"/>
          </p:nvPr>
        </p:nvSpPr>
        <p:spPr>
          <a:xfrm>
            <a:off x="8737600" y="6356356"/>
            <a:ext cx="2844800" cy="365125"/>
          </a:xfrm>
        </p:spPr>
        <p:txBody>
          <a:bodyPr/>
          <a:lstStyle/>
          <a:p>
            <a:r>
              <a:rPr lang="ru-RU" dirty="0">
                <a:solidFill>
                  <a:prstClr val="black">
                    <a:tint val="75000"/>
                  </a:prstClr>
                </a:solidFill>
                <a:latin typeface="Calibri"/>
              </a:rPr>
              <a:t>Слайд </a:t>
            </a:r>
            <a:r>
              <a:rPr lang="en-US" dirty="0" smtClean="0">
                <a:solidFill>
                  <a:prstClr val="black">
                    <a:tint val="75000"/>
                  </a:prstClr>
                </a:solidFill>
                <a:latin typeface="Calibri"/>
              </a:rPr>
              <a:t>1</a:t>
            </a:r>
            <a:r>
              <a:rPr lang="ru-RU" dirty="0" smtClean="0">
                <a:solidFill>
                  <a:prstClr val="black">
                    <a:tint val="75000"/>
                  </a:prstClr>
                </a:solidFill>
                <a:latin typeface="Calibri"/>
              </a:rPr>
              <a:t>9</a:t>
            </a:r>
            <a:r>
              <a:rPr lang="ru-RU" dirty="0" smtClean="0">
                <a:solidFill>
                  <a:prstClr val="black">
                    <a:tint val="75000"/>
                  </a:prstClr>
                </a:solidFill>
                <a:latin typeface="Calibri"/>
              </a:rPr>
              <a:t> </a:t>
            </a:r>
            <a:r>
              <a:rPr lang="ru-RU" dirty="0">
                <a:solidFill>
                  <a:prstClr val="black">
                    <a:tint val="75000"/>
                  </a:prstClr>
                </a:solidFill>
                <a:latin typeface="Calibri"/>
              </a:rPr>
              <a:t>из </a:t>
            </a:r>
            <a:r>
              <a:rPr lang="ru-RU" dirty="0" smtClean="0">
                <a:solidFill>
                  <a:prstClr val="black">
                    <a:tint val="75000"/>
                  </a:prstClr>
                </a:solidFill>
                <a:latin typeface="Calibri"/>
              </a:rPr>
              <a:t>20</a:t>
            </a:r>
          </a:p>
        </p:txBody>
      </p:sp>
    </p:spTree>
    <p:extLst>
      <p:ext uri="{BB962C8B-B14F-4D97-AF65-F5344CB8AC3E}">
        <p14:creationId xmlns:p14="http://schemas.microsoft.com/office/powerpoint/2010/main" val="11500536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t>Применение тетраэдральных формаций</a:t>
            </a:r>
            <a:endParaRPr lang="ru-RU" sz="4800" dirty="0"/>
          </a:p>
        </p:txBody>
      </p:sp>
      <p:sp>
        <p:nvSpPr>
          <p:cNvPr id="3" name="Объект 2"/>
          <p:cNvSpPr>
            <a:spLocks noGrp="1"/>
          </p:cNvSpPr>
          <p:nvPr>
            <p:ph idx="1"/>
          </p:nvPr>
        </p:nvSpPr>
        <p:spPr/>
        <p:txBody>
          <a:bodyPr>
            <a:normAutofit/>
          </a:bodyPr>
          <a:lstStyle/>
          <a:p>
            <a:r>
              <a:rPr lang="ru-RU" sz="3200" dirty="0" smtClean="0"/>
              <a:t>Исследование магнитосферы Земли</a:t>
            </a:r>
          </a:p>
          <a:p>
            <a:r>
              <a:rPr lang="ru-RU" sz="3200" dirty="0" smtClean="0"/>
              <a:t>Миссия </a:t>
            </a:r>
            <a:r>
              <a:rPr lang="en-US" sz="3200" dirty="0"/>
              <a:t>Magnetospheric </a:t>
            </a:r>
            <a:r>
              <a:rPr lang="en-US" sz="3200" dirty="0" smtClean="0"/>
              <a:t>Multiscale</a:t>
            </a:r>
            <a:endParaRPr lang="ru-RU" sz="3200" dirty="0"/>
          </a:p>
        </p:txBody>
      </p:sp>
      <p:sp>
        <p:nvSpPr>
          <p:cNvPr id="6" name="Номер слайда 7"/>
          <p:cNvSpPr>
            <a:spLocks noGrp="1"/>
          </p:cNvSpPr>
          <p:nvPr>
            <p:ph type="sldNum" sz="quarter" idx="4"/>
          </p:nvPr>
        </p:nvSpPr>
        <p:spPr/>
        <p:txBody>
          <a:bodyPr/>
          <a:lstStyle/>
          <a:p>
            <a:r>
              <a:rPr lang="ru-RU" dirty="0">
                <a:solidFill>
                  <a:prstClr val="black">
                    <a:tint val="75000"/>
                  </a:prstClr>
                </a:solidFill>
                <a:latin typeface="Calibri"/>
              </a:rPr>
              <a:t>Слайд </a:t>
            </a:r>
            <a:r>
              <a:rPr lang="ru-RU" dirty="0">
                <a:solidFill>
                  <a:prstClr val="black">
                    <a:tint val="75000"/>
                  </a:prstClr>
                </a:solidFill>
                <a:latin typeface="Calibri"/>
              </a:rPr>
              <a:t>2</a:t>
            </a:r>
            <a:r>
              <a:rPr lang="ru-RU" dirty="0" smtClean="0">
                <a:solidFill>
                  <a:prstClr val="black">
                    <a:tint val="75000"/>
                  </a:prstClr>
                </a:solidFill>
                <a:latin typeface="Calibri"/>
              </a:rPr>
              <a:t> </a:t>
            </a:r>
            <a:r>
              <a:rPr lang="ru-RU" dirty="0">
                <a:solidFill>
                  <a:prstClr val="black">
                    <a:tint val="75000"/>
                  </a:prstClr>
                </a:solidFill>
                <a:latin typeface="Calibri"/>
              </a:rPr>
              <a:t>из </a:t>
            </a:r>
            <a:r>
              <a:rPr lang="ru-RU" dirty="0" smtClean="0">
                <a:solidFill>
                  <a:prstClr val="black">
                    <a:tint val="75000"/>
                  </a:prstClr>
                </a:solidFill>
                <a:latin typeface="Calibri"/>
              </a:rPr>
              <a:t>20</a:t>
            </a:r>
          </a:p>
        </p:txBody>
      </p:sp>
      <p:pic>
        <p:nvPicPr>
          <p:cNvPr id="13314" name="Picture 2" descr="&amp;Kcy;&amp;acy;&amp;rcy;&amp;tcy;&amp;icy;&amp;ncy;&amp;kcy;&amp;icy; &amp;pcy;&amp;ocy; &amp;zcy;&amp;acy;&amp;pcy;&amp;rcy;&amp;ocy;&amp;scy;&amp;ucy; Magnetospheric Multisca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1139" y="2941016"/>
            <a:ext cx="4769722" cy="2977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5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Результаты (2)</a:t>
            </a:r>
            <a:endParaRPr lang="ru-RU" dirty="0"/>
          </a:p>
        </p:txBody>
      </p:sp>
      <p:sp>
        <p:nvSpPr>
          <p:cNvPr id="3" name="Объект 2"/>
          <p:cNvSpPr>
            <a:spLocks noGrp="1"/>
          </p:cNvSpPr>
          <p:nvPr>
            <p:ph idx="1"/>
          </p:nvPr>
        </p:nvSpPr>
        <p:spPr>
          <a:xfrm>
            <a:off x="1055077" y="1690689"/>
            <a:ext cx="8984273" cy="4665662"/>
          </a:xfrm>
        </p:spPr>
        <p:txBody>
          <a:bodyPr>
            <a:normAutofit fontScale="92500"/>
          </a:bodyPr>
          <a:lstStyle/>
          <a:p>
            <a:r>
              <a:rPr lang="ru-RU" dirty="0" smtClean="0"/>
              <a:t>В рамках линейной модели найдена опорная орбита, сохраняющая объём и качество тетраэдра</a:t>
            </a:r>
          </a:p>
          <a:p>
            <a:r>
              <a:rPr lang="ru-RU" dirty="0" smtClean="0"/>
              <a:t>Предложен алгоритм синтеза одноосного управления движением центра масс спутников рамках линейной (учитывающей </a:t>
            </a:r>
            <a:r>
              <a:rPr lang="en-US" dirty="0" smtClean="0"/>
              <a:t>J2</a:t>
            </a:r>
            <a:r>
              <a:rPr lang="ru-RU" dirty="0" smtClean="0"/>
              <a:t>)</a:t>
            </a:r>
            <a:r>
              <a:rPr lang="en-US" dirty="0" smtClean="0"/>
              <a:t> </a:t>
            </a:r>
            <a:r>
              <a:rPr lang="ru-RU" dirty="0" smtClean="0"/>
              <a:t>и нелинейной моделей</a:t>
            </a:r>
          </a:p>
          <a:p>
            <a:r>
              <a:rPr lang="ru-RU" dirty="0" smtClean="0"/>
              <a:t>Устойчивость формации в зависимости от начальных данных подлежит дальнейшему исследованию</a:t>
            </a:r>
            <a:endParaRPr lang="en-US" dirty="0" smtClean="0"/>
          </a:p>
          <a:p>
            <a:endParaRPr lang="en-US" dirty="0"/>
          </a:p>
        </p:txBody>
      </p:sp>
      <p:sp>
        <p:nvSpPr>
          <p:cNvPr id="6" name="Номер слайда 7"/>
          <p:cNvSpPr>
            <a:spLocks noGrp="1"/>
          </p:cNvSpPr>
          <p:nvPr>
            <p:ph type="sldNum" sz="quarter" idx="4"/>
          </p:nvPr>
        </p:nvSpPr>
        <p:spPr>
          <a:xfrm>
            <a:off x="8737600" y="6356356"/>
            <a:ext cx="2844800" cy="365125"/>
          </a:xfrm>
        </p:spPr>
        <p:txBody>
          <a:bodyPr/>
          <a:lstStyle/>
          <a:p>
            <a:r>
              <a:rPr lang="ru-RU" dirty="0">
                <a:solidFill>
                  <a:prstClr val="black">
                    <a:tint val="75000"/>
                  </a:prstClr>
                </a:solidFill>
                <a:latin typeface="Calibri"/>
              </a:rPr>
              <a:t>Слайд </a:t>
            </a:r>
            <a:r>
              <a:rPr lang="ru-RU" dirty="0" smtClean="0">
                <a:solidFill>
                  <a:prstClr val="black">
                    <a:tint val="75000"/>
                  </a:prstClr>
                </a:solidFill>
                <a:latin typeface="Calibri"/>
              </a:rPr>
              <a:t>20 </a:t>
            </a:r>
            <a:r>
              <a:rPr lang="ru-RU" dirty="0">
                <a:solidFill>
                  <a:prstClr val="black">
                    <a:tint val="75000"/>
                  </a:prstClr>
                </a:solidFill>
                <a:latin typeface="Calibri"/>
              </a:rPr>
              <a:t>из </a:t>
            </a:r>
            <a:r>
              <a:rPr lang="ru-RU" dirty="0" smtClean="0">
                <a:solidFill>
                  <a:prstClr val="black">
                    <a:tint val="75000"/>
                  </a:prstClr>
                </a:solidFill>
                <a:latin typeface="Calibri"/>
              </a:rPr>
              <a:t>20</a:t>
            </a:r>
          </a:p>
        </p:txBody>
      </p:sp>
    </p:spTree>
    <p:extLst>
      <p:ext uri="{BB962C8B-B14F-4D97-AF65-F5344CB8AC3E}">
        <p14:creationId xmlns:p14="http://schemas.microsoft.com/office/powerpoint/2010/main" val="8153106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534"/>
            <a:ext cx="10972800" cy="1143000"/>
          </a:xfrm>
        </p:spPr>
        <p:txBody>
          <a:bodyPr/>
          <a:lstStyle/>
          <a:p>
            <a:r>
              <a:rPr lang="ru-RU" dirty="0" smtClean="0"/>
              <a:t>Спасибо за внимание!</a:t>
            </a:r>
            <a:endParaRPr lang="ru-RU" dirty="0"/>
          </a:p>
        </p:txBody>
      </p:sp>
    </p:spTree>
    <p:extLst>
      <p:ext uri="{BB962C8B-B14F-4D97-AF65-F5344CB8AC3E}">
        <p14:creationId xmlns:p14="http://schemas.microsoft.com/office/powerpoint/2010/main" val="3046853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100000">
              <a:schemeClr val="accent1">
                <a:lumMod val="17000"/>
                <a:lumOff val="83000"/>
              </a:schemeClr>
            </a:gs>
            <a:gs pos="0">
              <a:schemeClr val="tx1">
                <a:lumMod val="0"/>
                <a:lumOff val="10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Системы координат</a:t>
            </a:r>
            <a:endParaRPr lang="ru-RU" dirty="0"/>
          </a:p>
        </p:txBody>
      </p:sp>
      <p:pic>
        <p:nvPicPr>
          <p:cNvPr id="4" name="Объект 3"/>
          <p:cNvPicPr>
            <a:picLocks noGrp="1" noChangeAspect="1"/>
          </p:cNvPicPr>
          <p:nvPr>
            <p:ph idx="1"/>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23391" y="1412776"/>
            <a:ext cx="4800535" cy="3649723"/>
          </a:xfrm>
        </p:spPr>
      </p:pic>
      <p:pic>
        <p:nvPicPr>
          <p:cNvPr id="2051" name="Picture 3" descr="C:\Users\Inflex\Desktop\thesis\orbital1.pn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88022" y="1487786"/>
            <a:ext cx="5509351" cy="3643281"/>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1487488" y="5157192"/>
            <a:ext cx="2638736" cy="420564"/>
          </a:xfrm>
          <a:prstGeom prst="rect">
            <a:avLst/>
          </a:prstGeom>
        </p:spPr>
        <p:txBody>
          <a:bodyPr wrap="none">
            <a:spAutoFit/>
          </a:bodyPr>
          <a:lstStyle/>
          <a:p>
            <a:r>
              <a:rPr lang="ru-RU" sz="2133" dirty="0"/>
              <a:t>Геоцентрическая С.К.</a:t>
            </a:r>
            <a:endParaRPr lang="ru-RU" sz="2133" dirty="0"/>
          </a:p>
        </p:txBody>
      </p:sp>
      <p:sp>
        <p:nvSpPr>
          <p:cNvPr id="8" name="Прямоугольник 7"/>
          <p:cNvSpPr/>
          <p:nvPr/>
        </p:nvSpPr>
        <p:spPr>
          <a:xfrm>
            <a:off x="7780384" y="5157192"/>
            <a:ext cx="2210862" cy="420564"/>
          </a:xfrm>
          <a:prstGeom prst="rect">
            <a:avLst/>
          </a:prstGeom>
        </p:spPr>
        <p:txBody>
          <a:bodyPr wrap="none">
            <a:spAutoFit/>
          </a:bodyPr>
          <a:lstStyle/>
          <a:p>
            <a:r>
              <a:rPr lang="ru-RU" sz="2133" dirty="0"/>
              <a:t>Орбитальная С.К.</a:t>
            </a:r>
            <a:endParaRPr lang="ru-RU" sz="2133" dirty="0"/>
          </a:p>
        </p:txBody>
      </p:sp>
    </p:spTree>
    <p:extLst>
      <p:ext uri="{BB962C8B-B14F-4D97-AF65-F5344CB8AC3E}">
        <p14:creationId xmlns:p14="http://schemas.microsoft.com/office/powerpoint/2010/main" val="361285315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Уравнения движения</a:t>
            </a:r>
            <a:endParaRPr lang="ru-RU" dirty="0"/>
          </a:p>
        </p:txBody>
      </p:sp>
      <p:pic>
        <p:nvPicPr>
          <p:cNvPr id="2050" name="Picture 2" descr="C:\Users\Inflex\Desktop\Scr11.jpg"/>
          <p:cNvPicPr>
            <a:picLocks noGrp="1" noChangeAspect="1" noChangeArrowheads="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639617" y="1508787"/>
            <a:ext cx="6936009" cy="480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052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Регуляризация</a:t>
            </a:r>
            <a:endParaRPr lang="ru-RU" dirty="0"/>
          </a:p>
        </p:txBody>
      </p:sp>
      <p:pic>
        <p:nvPicPr>
          <p:cNvPr id="5" name="Объект 4"/>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159563" y="1988840"/>
            <a:ext cx="8357469" cy="4019683"/>
          </a:xfrm>
        </p:spPr>
      </p:pic>
    </p:spTree>
    <p:extLst>
      <p:ext uri="{BB962C8B-B14F-4D97-AF65-F5344CB8AC3E}">
        <p14:creationId xmlns:p14="http://schemas.microsoft.com/office/powerpoint/2010/main" val="262741184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err="1" smtClean="0"/>
              <a:t>Тетраэдральная</a:t>
            </a:r>
            <a:r>
              <a:rPr lang="ru-RU" dirty="0" smtClean="0"/>
              <a:t> конфигурация</a:t>
            </a:r>
            <a:endParaRPr lang="ru-RU" dirty="0"/>
          </a:p>
        </p:txBody>
      </p:sp>
      <p:sp>
        <p:nvSpPr>
          <p:cNvPr id="3" name="Объект 2"/>
          <p:cNvSpPr>
            <a:spLocks noGrp="1"/>
          </p:cNvSpPr>
          <p:nvPr>
            <p:ph idx="1"/>
          </p:nvPr>
        </p:nvSpPr>
        <p:spPr>
          <a:xfrm>
            <a:off x="609600" y="1417639"/>
            <a:ext cx="10311245" cy="4141497"/>
          </a:xfrm>
        </p:spPr>
        <p:txBody>
          <a:bodyPr/>
          <a:lstStyle/>
          <a:p>
            <a:r>
              <a:rPr lang="ru-RU" dirty="0" smtClean="0"/>
              <a:t>Качество </a:t>
            </a:r>
            <a:r>
              <a:rPr lang="ru-RU" dirty="0" smtClean="0"/>
              <a:t>тетраэдра</a:t>
            </a:r>
            <a:br>
              <a:rPr lang="ru-RU" dirty="0" smtClean="0"/>
            </a:br>
            <a:r>
              <a:rPr lang="ru-RU" dirty="0" smtClean="0"/>
              <a:t/>
            </a:r>
            <a:br>
              <a:rPr lang="ru-RU" dirty="0" smtClean="0"/>
            </a:br>
            <a:endParaRPr lang="ru-RU" dirty="0" smtClean="0"/>
          </a:p>
          <a:p>
            <a:r>
              <a:rPr lang="ru-RU" dirty="0" smtClean="0"/>
              <a:t>Ориентированный объем</a:t>
            </a:r>
            <a:r>
              <a:rPr lang="ru-RU" dirty="0" smtClean="0"/>
              <a:t> </a:t>
            </a:r>
            <a:endParaRPr lang="en-US" dirty="0" smtClean="0"/>
          </a:p>
          <a:p>
            <a:endParaRPr lang="en-US" dirty="0" smtClean="0"/>
          </a:p>
          <a:p>
            <a:endParaRPr lang="en-US" dirty="0"/>
          </a:p>
        </p:txBody>
      </p:sp>
      <p:graphicFrame>
        <p:nvGraphicFramePr>
          <p:cNvPr id="4" name="Объект 3"/>
          <p:cNvGraphicFramePr>
            <a:graphicFrameLocks noChangeAspect="1"/>
          </p:cNvGraphicFramePr>
          <p:nvPr>
            <p:extLst>
              <p:ext uri="{D42A27DB-BD31-4B8C-83A1-F6EECF244321}">
                <p14:modId xmlns:p14="http://schemas.microsoft.com/office/powerpoint/2010/main" val="3644381018"/>
              </p:ext>
            </p:extLst>
          </p:nvPr>
        </p:nvGraphicFramePr>
        <p:xfrm>
          <a:off x="3333098" y="1943105"/>
          <a:ext cx="5153025" cy="804862"/>
        </p:xfrm>
        <a:graphic>
          <a:graphicData uri="http://schemas.openxmlformats.org/presentationml/2006/ole">
            <mc:AlternateContent xmlns:mc="http://schemas.openxmlformats.org/markup-compatibility/2006">
              <mc:Choice xmlns:v="urn:schemas-microsoft-com:vml" Requires="v">
                <p:oleObj spid="_x0000_s6149" name="Equation" r:id="rId3" imgW="3009600" imgH="469800" progId="Equation.DSMT4">
                  <p:embed/>
                </p:oleObj>
              </mc:Choice>
              <mc:Fallback>
                <p:oleObj name="Equation" r:id="rId3" imgW="3009600" imgH="469800" progId="Equation.DSMT4">
                  <p:embed/>
                  <p:pic>
                    <p:nvPicPr>
                      <p:cNvPr id="4" name="Объект 3"/>
                      <p:cNvPicPr/>
                      <p:nvPr/>
                    </p:nvPicPr>
                    <p:blipFill>
                      <a:blip r:embed="rId4"/>
                      <a:stretch>
                        <a:fillRect/>
                      </a:stretch>
                    </p:blipFill>
                    <p:spPr>
                      <a:xfrm>
                        <a:off x="3333098" y="1943105"/>
                        <a:ext cx="5153025" cy="804862"/>
                      </a:xfrm>
                      <a:prstGeom prst="rect">
                        <a:avLst/>
                      </a:prstGeom>
                    </p:spPr>
                  </p:pic>
                </p:oleObj>
              </mc:Fallback>
            </mc:AlternateContent>
          </a:graphicData>
        </a:graphic>
      </p:graphicFrame>
      <p:sp>
        <p:nvSpPr>
          <p:cNvPr id="6" name="Номер слайда 5"/>
          <p:cNvSpPr>
            <a:spLocks noGrp="1"/>
          </p:cNvSpPr>
          <p:nvPr>
            <p:ph type="sldNum" sz="quarter" idx="4294967295"/>
          </p:nvPr>
        </p:nvSpPr>
        <p:spPr/>
        <p:txBody>
          <a:bodyPr/>
          <a:lstStyle/>
          <a:p>
            <a:r>
              <a:rPr lang="ru-RU" dirty="0" smtClean="0"/>
              <a:t> </a:t>
            </a:r>
            <a:endParaRPr lang="ru-RU" dirty="0"/>
          </a:p>
        </p:txBody>
      </p:sp>
      <p:graphicFrame>
        <p:nvGraphicFramePr>
          <p:cNvPr id="8" name="Объект 7"/>
          <p:cNvGraphicFramePr>
            <a:graphicFrameLocks noChangeAspect="1"/>
          </p:cNvGraphicFramePr>
          <p:nvPr>
            <p:extLst>
              <p:ext uri="{D42A27DB-BD31-4B8C-83A1-F6EECF244321}">
                <p14:modId xmlns:p14="http://schemas.microsoft.com/office/powerpoint/2010/main" val="1408087720"/>
              </p:ext>
            </p:extLst>
          </p:nvPr>
        </p:nvGraphicFramePr>
        <p:xfrm>
          <a:off x="2722820" y="3708383"/>
          <a:ext cx="6845334" cy="1351989"/>
        </p:xfrm>
        <a:graphic>
          <a:graphicData uri="http://schemas.openxmlformats.org/presentationml/2006/ole">
            <mc:AlternateContent xmlns:mc="http://schemas.openxmlformats.org/markup-compatibility/2006">
              <mc:Choice xmlns:v="urn:schemas-microsoft-com:vml" Requires="v">
                <p:oleObj spid="_x0000_s6150" r:id="rId5" imgW="4597400" imgH="901700" progId="Equation.DSMT4">
                  <p:embed/>
                </p:oleObj>
              </mc:Choice>
              <mc:Fallback>
                <p:oleObj r:id="rId5" imgW="4597400" imgH="901700" progId="Equation.DSMT4">
                  <p:embed/>
                  <p:pic>
                    <p:nvPicPr>
                      <p:cNvPr id="0" name="Object 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22820" y="3708383"/>
                        <a:ext cx="6845334" cy="1351989"/>
                      </a:xfrm>
                      <a:prstGeom prst="rect">
                        <a:avLst/>
                      </a:prstGeom>
                      <a:noFill/>
                    </p:spPr>
                  </p:pic>
                </p:oleObj>
              </mc:Fallback>
            </mc:AlternateContent>
          </a:graphicData>
        </a:graphic>
      </p:graphicFrame>
    </p:spTree>
    <p:extLst>
      <p:ext uri="{BB962C8B-B14F-4D97-AF65-F5344CB8AC3E}">
        <p14:creationId xmlns:p14="http://schemas.microsoft.com/office/powerpoint/2010/main" val="61924176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Условие параллельности плоскостей орбит</a:t>
            </a:r>
            <a:endParaRPr lang="ru-RU" dirty="0"/>
          </a:p>
        </p:txBody>
      </p:sp>
      <p:pic>
        <p:nvPicPr>
          <p:cNvPr id="21" name="Рисунок 20"/>
          <p:cNvPicPr>
            <a:picLocks noChangeAspect="1"/>
          </p:cNvPicPr>
          <p:nvPr/>
        </p:nvPicPr>
        <p:blipFill>
          <a:blip r:embed="rId2"/>
          <a:stretch>
            <a:fillRect/>
          </a:stretch>
        </p:blipFill>
        <p:spPr>
          <a:xfrm>
            <a:off x="1406914" y="1924679"/>
            <a:ext cx="8212725" cy="3380849"/>
          </a:xfrm>
          <a:prstGeom prst="rect">
            <a:avLst/>
          </a:prstGeom>
        </p:spPr>
      </p:pic>
    </p:spTree>
    <p:extLst>
      <p:ext uri="{BB962C8B-B14F-4D97-AF65-F5344CB8AC3E}">
        <p14:creationId xmlns:p14="http://schemas.microsoft.com/office/powerpoint/2010/main" val="343441496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t>Опорные орбиты</a:t>
            </a:r>
            <a:endParaRPr lang="ru-RU" sz="4800" dirty="0"/>
          </a:p>
        </p:txBody>
      </p:sp>
      <p:sp>
        <p:nvSpPr>
          <p:cNvPr id="8" name="Номер слайда 7"/>
          <p:cNvSpPr>
            <a:spLocks noGrp="1"/>
          </p:cNvSpPr>
          <p:nvPr>
            <p:ph type="sldNum" sz="quarter" idx="4"/>
          </p:nvPr>
        </p:nvSpPr>
        <p:spPr/>
        <p:txBody>
          <a:bodyPr/>
          <a:lstStyle/>
          <a:p>
            <a:r>
              <a:rPr lang="ru-RU" dirty="0">
                <a:solidFill>
                  <a:prstClr val="black">
                    <a:tint val="75000"/>
                  </a:prstClr>
                </a:solidFill>
                <a:latin typeface="Calibri"/>
              </a:rPr>
              <a:t>Слайд </a:t>
            </a:r>
            <a:fld id="{B19B0651-EE4F-4900-A07F-96A6BFA9D0F0}" type="slidenum">
              <a:rPr lang="ru-RU">
                <a:solidFill>
                  <a:prstClr val="black">
                    <a:tint val="75000"/>
                  </a:prstClr>
                </a:solidFill>
                <a:latin typeface="Calibri"/>
              </a:rPr>
              <a:pPr/>
              <a:t>3</a:t>
            </a:fld>
            <a:r>
              <a:rPr lang="ru-RU" dirty="0">
                <a:solidFill>
                  <a:prstClr val="black">
                    <a:tint val="75000"/>
                  </a:prstClr>
                </a:solidFill>
                <a:latin typeface="Calibri"/>
              </a:rPr>
              <a:t> из </a:t>
            </a:r>
            <a:r>
              <a:rPr lang="ru-RU" dirty="0" smtClean="0">
                <a:solidFill>
                  <a:prstClr val="black">
                    <a:tint val="75000"/>
                  </a:prstClr>
                </a:solidFill>
                <a:latin typeface="Calibri"/>
              </a:rPr>
              <a:t>20</a:t>
            </a:r>
          </a:p>
        </p:txBody>
      </p:sp>
      <mc:AlternateContent xmlns:mc="http://schemas.openxmlformats.org/markup-compatibility/2006">
        <mc:Choice xmlns:a14="http://schemas.microsoft.com/office/drawing/2010/main" Requires="a14">
          <p:sp>
            <p:nvSpPr>
              <p:cNvPr id="6" name="Прямоугольник 5"/>
              <p:cNvSpPr/>
              <p:nvPr/>
            </p:nvSpPr>
            <p:spPr>
              <a:xfrm>
                <a:off x="366885" y="4602029"/>
                <a:ext cx="4576904" cy="1938992"/>
              </a:xfrm>
              <a:prstGeom prst="rect">
                <a:avLst/>
              </a:prstGeom>
            </p:spPr>
            <p:txBody>
              <a:bodyPr wrap="square" anchor="ctr">
                <a:spAutoFit/>
              </a:bodyPr>
              <a:lstStyle/>
              <a:p>
                <a:pPr marL="342900" indent="-342900" defTabSz="1219170">
                  <a:buFont typeface="Arial" panose="020B0604020202020204" pitchFamily="34" charset="0"/>
                  <a:buChar char="•"/>
                </a:pPr>
                <a:r>
                  <a:rPr lang="ru-RU" sz="2000" dirty="0" smtClean="0">
                    <a:solidFill>
                      <a:prstClr val="black"/>
                    </a:solidFill>
                  </a:rPr>
                  <a:t>Высокоэллиптическая орбита</a:t>
                </a:r>
                <a:endParaRPr lang="ru-RU" sz="2000" dirty="0" smtClean="0">
                  <a:solidFill>
                    <a:prstClr val="black"/>
                  </a:solidFill>
                </a:endParaRPr>
              </a:p>
              <a:p>
                <a:pPr marL="342900" indent="-342900" defTabSz="1219170">
                  <a:buFont typeface="Arial" panose="020B0604020202020204" pitchFamily="34" charset="0"/>
                  <a:buChar char="•"/>
                </a:pPr>
                <a14:m>
                  <m:oMath xmlns:m="http://schemas.openxmlformats.org/officeDocument/2006/math">
                    <m:sSub>
                      <m:sSubPr>
                        <m:ctrlPr>
                          <a:rPr lang="en-US" sz="2000" i="1">
                            <a:solidFill>
                              <a:prstClr val="black"/>
                            </a:solidFill>
                            <a:latin typeface="Cambria Math" panose="02040503050406030204" pitchFamily="18" charset="0"/>
                          </a:rPr>
                        </m:ctrlPr>
                      </m:sSubPr>
                      <m:e>
                        <m:r>
                          <a:rPr lang="en-US" sz="2000" i="1">
                            <a:solidFill>
                              <a:prstClr val="black"/>
                            </a:solidFill>
                            <a:latin typeface="Cambria Math"/>
                          </a:rPr>
                          <m:t>𝑅</m:t>
                        </m:r>
                      </m:e>
                      <m:sub>
                        <m:r>
                          <m:rPr>
                            <m:nor/>
                          </m:rPr>
                          <a:rPr lang="el-GR" sz="2000" dirty="0">
                            <a:solidFill>
                              <a:prstClr val="black"/>
                            </a:solidFill>
                            <a:latin typeface="Calibri"/>
                            <a:ea typeface="Cambria Math"/>
                          </a:rPr>
                          <m:t>α</m:t>
                        </m:r>
                      </m:sub>
                    </m:sSub>
                  </m:oMath>
                </a14:m>
                <a:r>
                  <a:rPr lang="en-US" sz="2000" dirty="0">
                    <a:solidFill>
                      <a:prstClr val="black"/>
                    </a:solidFill>
                    <a:latin typeface="Calibri"/>
                  </a:rPr>
                  <a:t>=</a:t>
                </a:r>
                <a:r>
                  <a:rPr lang="en-US" sz="2000" dirty="0">
                    <a:solidFill>
                      <a:prstClr val="black"/>
                    </a:solidFill>
                  </a:rPr>
                  <a:t>200000</a:t>
                </a:r>
                <a:r>
                  <a:rPr lang="en-US" sz="2000" dirty="0">
                    <a:solidFill>
                      <a:prstClr val="black"/>
                    </a:solidFill>
                    <a:latin typeface="Calibri"/>
                  </a:rPr>
                  <a:t> </a:t>
                </a:r>
                <a:r>
                  <a:rPr lang="ru-RU" sz="2000" dirty="0" smtClean="0">
                    <a:solidFill>
                      <a:prstClr val="black"/>
                    </a:solidFill>
                    <a:latin typeface="Calibri"/>
                  </a:rPr>
                  <a:t>км</a:t>
                </a:r>
                <a:br>
                  <a:rPr lang="ru-RU" sz="2000" dirty="0" smtClean="0">
                    <a:solidFill>
                      <a:prstClr val="black"/>
                    </a:solidFill>
                    <a:latin typeface="Calibri"/>
                  </a:rPr>
                </a:br>
                <a14:m>
                  <m:oMath xmlns:m="http://schemas.openxmlformats.org/officeDocument/2006/math">
                    <m:sSub>
                      <m:sSubPr>
                        <m:ctrlPr>
                          <a:rPr lang="en-US" sz="2000" i="1" smtClean="0">
                            <a:solidFill>
                              <a:prstClr val="black"/>
                            </a:solidFill>
                            <a:latin typeface="Cambria Math" panose="02040503050406030204" pitchFamily="18" charset="0"/>
                          </a:rPr>
                        </m:ctrlPr>
                      </m:sSubPr>
                      <m:e>
                        <m:r>
                          <a:rPr lang="en-US" sz="2000" i="1">
                            <a:solidFill>
                              <a:prstClr val="black"/>
                            </a:solidFill>
                            <a:latin typeface="Cambria Math"/>
                          </a:rPr>
                          <m:t>𝑅</m:t>
                        </m:r>
                      </m:e>
                      <m:sub>
                        <m:r>
                          <m:rPr>
                            <m:nor/>
                          </m:rPr>
                          <a:rPr lang="en-US" sz="2000">
                            <a:solidFill>
                              <a:prstClr val="black"/>
                            </a:solidFill>
                            <a:latin typeface="Cambria Math"/>
                            <a:ea typeface="Cambria Math"/>
                          </a:rPr>
                          <m:t>π</m:t>
                        </m:r>
                      </m:sub>
                    </m:sSub>
                  </m:oMath>
                </a14:m>
                <a:r>
                  <a:rPr lang="en-US" sz="2000" dirty="0" smtClean="0">
                    <a:solidFill>
                      <a:prstClr val="black"/>
                    </a:solidFill>
                    <a:latin typeface="Calibri"/>
                  </a:rPr>
                  <a:t>=</a:t>
                </a:r>
                <a:r>
                  <a:rPr lang="en-US" sz="2000" dirty="0">
                    <a:solidFill>
                      <a:prstClr val="black"/>
                    </a:solidFill>
                    <a:latin typeface="Calibri"/>
                  </a:rPr>
                  <a:t>2000 </a:t>
                </a:r>
                <a:r>
                  <a:rPr lang="ru-RU" sz="2000" dirty="0">
                    <a:solidFill>
                      <a:prstClr val="black"/>
                    </a:solidFill>
                    <a:latin typeface="Calibri"/>
                  </a:rPr>
                  <a:t>км</a:t>
                </a:r>
                <a:endParaRPr lang="en-US" sz="2000" dirty="0">
                  <a:solidFill>
                    <a:prstClr val="black"/>
                  </a:solidFill>
                  <a:latin typeface="Calibri"/>
                </a:endParaRPr>
              </a:p>
              <a:p>
                <a:pPr marL="342900" indent="-342900" defTabSz="1219170">
                  <a:buFont typeface="Arial" panose="020B0604020202020204" pitchFamily="34" charset="0"/>
                  <a:buChar char="•"/>
                </a:pPr>
                <a:r>
                  <a:rPr lang="ru-RU" sz="2000" dirty="0" smtClean="0">
                    <a:solidFill>
                      <a:prstClr val="black"/>
                    </a:solidFill>
                    <a:latin typeface="Calibri"/>
                  </a:rPr>
                  <a:t>1 </a:t>
                </a:r>
                <a:r>
                  <a:rPr lang="ru-RU" sz="2000" dirty="0">
                    <a:solidFill>
                      <a:prstClr val="black"/>
                    </a:solidFill>
                    <a:latin typeface="Calibri"/>
                  </a:rPr>
                  <a:t>месяц </a:t>
                </a:r>
                <a:r>
                  <a:rPr lang="ru-RU" dirty="0">
                    <a:solidFill>
                      <a:prstClr val="black"/>
                    </a:solidFill>
                    <a:latin typeface="Calibri"/>
                  </a:rPr>
                  <a:t>(10 витков</a:t>
                </a:r>
                <a:r>
                  <a:rPr lang="ru-RU" dirty="0" smtClean="0">
                    <a:solidFill>
                      <a:prstClr val="black"/>
                    </a:solidFill>
                    <a:latin typeface="Calibri"/>
                  </a:rPr>
                  <a:t>)</a:t>
                </a:r>
              </a:p>
              <a:p>
                <a:pPr marL="342900" indent="-342900" defTabSz="1219170">
                  <a:buFont typeface="Arial" panose="020B0604020202020204" pitchFamily="34" charset="0"/>
                  <a:buChar char="•"/>
                </a:pPr>
                <a:r>
                  <a:rPr lang="ru-RU" sz="2000" dirty="0" smtClean="0">
                    <a:solidFill>
                      <a:prstClr val="black"/>
                    </a:solidFill>
                    <a:latin typeface="Calibri"/>
                  </a:rPr>
                  <a:t>Численное решение, основанное на подборе и оптимизации</a:t>
                </a:r>
                <a:endParaRPr lang="ru-RU" sz="2000" dirty="0">
                  <a:solidFill>
                    <a:prstClr val="black"/>
                  </a:solidFill>
                  <a:latin typeface="Calibri"/>
                </a:endParaRPr>
              </a:p>
            </p:txBody>
          </p:sp>
        </mc:Choice>
        <mc:Fallback>
          <p:sp>
            <p:nvSpPr>
              <p:cNvPr id="6" name="Прямоугольник 5"/>
              <p:cNvSpPr>
                <a:spLocks noRot="1" noChangeAspect="1" noMove="1" noResize="1" noEditPoints="1" noAdjustHandles="1" noChangeArrowheads="1" noChangeShapeType="1" noTextEdit="1"/>
              </p:cNvSpPr>
              <p:nvPr/>
            </p:nvSpPr>
            <p:spPr>
              <a:xfrm>
                <a:off x="366885" y="4602029"/>
                <a:ext cx="4576904" cy="1938992"/>
              </a:xfrm>
              <a:prstGeom prst="rect">
                <a:avLst/>
              </a:prstGeom>
              <a:blipFill>
                <a:blip r:embed="rId3"/>
                <a:stretch>
                  <a:fillRect l="-1198" t="-1258" b="-5031"/>
                </a:stretch>
              </a:blipFill>
            </p:spPr>
            <p:txBody>
              <a:bodyPr/>
              <a:lstStyle/>
              <a:p>
                <a:r>
                  <a:rPr lang="ru-RU">
                    <a:noFill/>
                  </a:rPr>
                  <a:t> </a:t>
                </a:r>
              </a:p>
            </p:txBody>
          </p:sp>
        </mc:Fallback>
      </mc:AlternateContent>
      <p:pic>
        <p:nvPicPr>
          <p:cNvPr id="7" name="Рисунок 6"/>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0484" y="1024552"/>
            <a:ext cx="5250709" cy="3433771"/>
          </a:xfrm>
          <a:prstGeom prst="rect">
            <a:avLst/>
          </a:prstGeom>
        </p:spPr>
      </p:pic>
      <p:pic>
        <p:nvPicPr>
          <p:cNvPr id="9" name="Рисунок 8"/>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52187" y="1321663"/>
            <a:ext cx="4282451" cy="3413027"/>
          </a:xfrm>
          <a:prstGeom prst="rect">
            <a:avLst/>
          </a:prstGeom>
        </p:spPr>
      </p:pic>
      <mc:AlternateContent xmlns:mc="http://schemas.openxmlformats.org/markup-compatibility/2006">
        <mc:Choice xmlns:a14="http://schemas.microsoft.com/office/drawing/2010/main" Requires="a14">
          <p:sp>
            <p:nvSpPr>
              <p:cNvPr id="10" name="Прямоугольник 9"/>
              <p:cNvSpPr/>
              <p:nvPr/>
            </p:nvSpPr>
            <p:spPr>
              <a:xfrm>
                <a:off x="6700018" y="5063693"/>
                <a:ext cx="6096000" cy="1015663"/>
              </a:xfrm>
              <a:prstGeom prst="rect">
                <a:avLst/>
              </a:prstGeom>
            </p:spPr>
            <p:txBody>
              <a:bodyPr>
                <a:spAutoFit/>
              </a:bodyPr>
              <a:lstStyle/>
              <a:p>
                <a:pPr marL="285750" indent="-285750" defTabSz="1219170">
                  <a:buFont typeface="Arial" panose="020B0604020202020204" pitchFamily="34" charset="0"/>
                  <a:buChar char="•"/>
                </a:pPr>
                <a:r>
                  <a:rPr lang="ru-RU" sz="2000" dirty="0" smtClean="0">
                    <a:solidFill>
                      <a:prstClr val="black"/>
                    </a:solidFill>
                  </a:rPr>
                  <a:t>Низкая круговая орбита</a:t>
                </a:r>
              </a:p>
              <a:p>
                <a:pPr marL="285750" indent="-285750" defTabSz="1219170">
                  <a:buFont typeface="Arial" panose="020B0604020202020204" pitchFamily="34" charset="0"/>
                  <a:buChar char="•"/>
                </a:pPr>
                <a14:m>
                  <m:oMath xmlns:m="http://schemas.openxmlformats.org/officeDocument/2006/math">
                    <m:sSub>
                      <m:sSubPr>
                        <m:ctrlPr>
                          <a:rPr lang="en-US" sz="2000" i="1" smtClean="0">
                            <a:solidFill>
                              <a:prstClr val="black"/>
                            </a:solidFill>
                            <a:latin typeface="Cambria Math" panose="02040503050406030204" pitchFamily="18" charset="0"/>
                          </a:rPr>
                        </m:ctrlPr>
                      </m:sSubPr>
                      <m:e>
                        <m:r>
                          <a:rPr lang="en-US" sz="2000" i="1">
                            <a:solidFill>
                              <a:prstClr val="black"/>
                            </a:solidFill>
                            <a:latin typeface="Cambria Math"/>
                          </a:rPr>
                          <m:t>𝑅</m:t>
                        </m:r>
                      </m:e>
                      <m:sub>
                        <m:r>
                          <m:rPr>
                            <m:nor/>
                          </m:rPr>
                          <a:rPr lang="el-GR" sz="2000" dirty="0">
                            <a:solidFill>
                              <a:prstClr val="black"/>
                            </a:solidFill>
                            <a:ea typeface="Cambria Math"/>
                          </a:rPr>
                          <m:t>α</m:t>
                        </m:r>
                      </m:sub>
                    </m:sSub>
                  </m:oMath>
                </a14:m>
                <a:r>
                  <a:rPr lang="ru-RU" sz="2000" dirty="0" smtClean="0">
                    <a:solidFill>
                      <a:prstClr val="black"/>
                    </a:solidFill>
                  </a:rPr>
                  <a:t> </a:t>
                </a:r>
                <a:r>
                  <a:rPr lang="en-US" sz="2000" dirty="0" smtClean="0">
                    <a:solidFill>
                      <a:prstClr val="black"/>
                    </a:solidFill>
                  </a:rPr>
                  <a:t>=</a:t>
                </a:r>
                <a14:m>
                  <m:oMath xmlns:m="http://schemas.openxmlformats.org/officeDocument/2006/math">
                    <m:sSub>
                      <m:sSubPr>
                        <m:ctrlPr>
                          <a:rPr lang="en-US" sz="2000" i="1">
                            <a:solidFill>
                              <a:prstClr val="black"/>
                            </a:solidFill>
                            <a:latin typeface="Cambria Math" panose="02040503050406030204" pitchFamily="18" charset="0"/>
                          </a:rPr>
                        </m:ctrlPr>
                      </m:sSubPr>
                      <m:e>
                        <m:r>
                          <a:rPr lang="ru-RU" sz="2000" b="0" i="1" smtClean="0">
                            <a:solidFill>
                              <a:prstClr val="black"/>
                            </a:solidFill>
                            <a:latin typeface="Cambria Math" panose="02040503050406030204" pitchFamily="18" charset="0"/>
                          </a:rPr>
                          <m:t> </m:t>
                        </m:r>
                        <m:r>
                          <a:rPr lang="en-US" sz="2000" i="1">
                            <a:solidFill>
                              <a:prstClr val="black"/>
                            </a:solidFill>
                            <a:latin typeface="Cambria Math"/>
                          </a:rPr>
                          <m:t>𝑅</m:t>
                        </m:r>
                      </m:e>
                      <m:sub>
                        <m:r>
                          <m:rPr>
                            <m:nor/>
                          </m:rPr>
                          <a:rPr lang="en-US" sz="2000">
                            <a:solidFill>
                              <a:prstClr val="black"/>
                            </a:solidFill>
                            <a:latin typeface="Cambria Math"/>
                            <a:ea typeface="Cambria Math"/>
                          </a:rPr>
                          <m:t>π</m:t>
                        </m:r>
                      </m:sub>
                    </m:sSub>
                  </m:oMath>
                </a14:m>
                <a:r>
                  <a:rPr lang="ru-RU" sz="2000" dirty="0" smtClean="0">
                    <a:solidFill>
                      <a:prstClr val="black"/>
                    </a:solidFill>
                  </a:rPr>
                  <a:t> = </a:t>
                </a:r>
                <a:r>
                  <a:rPr lang="ru-RU" sz="2000" dirty="0">
                    <a:solidFill>
                      <a:prstClr val="black"/>
                    </a:solidFill>
                  </a:rPr>
                  <a:t>7</a:t>
                </a:r>
                <a:r>
                  <a:rPr lang="en-US" sz="2000" dirty="0" smtClean="0">
                    <a:solidFill>
                      <a:prstClr val="black"/>
                    </a:solidFill>
                  </a:rPr>
                  <a:t>000 </a:t>
                </a:r>
                <a:r>
                  <a:rPr lang="ru-RU" sz="2000" dirty="0" smtClean="0">
                    <a:solidFill>
                      <a:prstClr val="black"/>
                    </a:solidFill>
                  </a:rPr>
                  <a:t>км</a:t>
                </a:r>
              </a:p>
              <a:p>
                <a:pPr marL="285750" indent="-285750" defTabSz="1219170">
                  <a:buFont typeface="Arial" panose="020B0604020202020204" pitchFamily="34" charset="0"/>
                  <a:buChar char="•"/>
                </a:pPr>
                <a:r>
                  <a:rPr lang="ru-RU" sz="2000" dirty="0" smtClean="0">
                    <a:solidFill>
                      <a:prstClr val="black"/>
                    </a:solidFill>
                  </a:rPr>
                  <a:t>Попытка найти аналитическое решение</a:t>
                </a:r>
                <a:endParaRPr lang="ru-RU" sz="2000" dirty="0">
                  <a:solidFill>
                    <a:prstClr val="black"/>
                  </a:solidFill>
                </a:endParaRPr>
              </a:p>
            </p:txBody>
          </p:sp>
        </mc:Choice>
        <mc:Fallback>
          <p:sp>
            <p:nvSpPr>
              <p:cNvPr id="10" name="Прямоугольник 9"/>
              <p:cNvSpPr>
                <a:spLocks noRot="1" noChangeAspect="1" noMove="1" noResize="1" noEditPoints="1" noAdjustHandles="1" noChangeArrowheads="1" noChangeShapeType="1" noTextEdit="1"/>
              </p:cNvSpPr>
              <p:nvPr/>
            </p:nvSpPr>
            <p:spPr>
              <a:xfrm>
                <a:off x="6700018" y="5063693"/>
                <a:ext cx="6096000" cy="1015663"/>
              </a:xfrm>
              <a:prstGeom prst="rect">
                <a:avLst/>
              </a:prstGeom>
              <a:blipFill>
                <a:blip r:embed="rId6"/>
                <a:stretch>
                  <a:fillRect l="-900" t="-3614" b="-10241"/>
                </a:stretch>
              </a:blipFill>
            </p:spPr>
            <p:txBody>
              <a:bodyPr/>
              <a:lstStyle/>
              <a:p>
                <a:r>
                  <a:rPr lang="ru-RU">
                    <a:noFill/>
                  </a:rPr>
                  <a:t> </a:t>
                </a:r>
              </a:p>
            </p:txBody>
          </p:sp>
        </mc:Fallback>
      </mc:AlternateContent>
      <p:sp>
        <p:nvSpPr>
          <p:cNvPr id="11" name="Прямоугольник 10"/>
          <p:cNvSpPr/>
          <p:nvPr/>
        </p:nvSpPr>
        <p:spPr>
          <a:xfrm>
            <a:off x="250206" y="1417639"/>
            <a:ext cx="359394" cy="369332"/>
          </a:xfrm>
          <a:prstGeom prst="rect">
            <a:avLst/>
          </a:prstGeom>
        </p:spPr>
        <p:txBody>
          <a:bodyPr wrap="none">
            <a:spAutoFit/>
          </a:bodyPr>
          <a:lstStyle/>
          <a:p>
            <a:r>
              <a:rPr lang="en-US" dirty="0" smtClean="0">
                <a:solidFill>
                  <a:prstClr val="black"/>
                </a:solidFill>
              </a:rPr>
              <a:t>1.</a:t>
            </a:r>
            <a:endParaRPr lang="ru-RU" dirty="0"/>
          </a:p>
        </p:txBody>
      </p:sp>
      <p:sp>
        <p:nvSpPr>
          <p:cNvPr id="12" name="Прямоугольник 11"/>
          <p:cNvSpPr/>
          <p:nvPr/>
        </p:nvSpPr>
        <p:spPr>
          <a:xfrm>
            <a:off x="7074712" y="1397475"/>
            <a:ext cx="359394" cy="369332"/>
          </a:xfrm>
          <a:prstGeom prst="rect">
            <a:avLst/>
          </a:prstGeom>
        </p:spPr>
        <p:txBody>
          <a:bodyPr wrap="none">
            <a:spAutoFit/>
          </a:bodyPr>
          <a:lstStyle/>
          <a:p>
            <a:r>
              <a:rPr lang="en-US" dirty="0">
                <a:solidFill>
                  <a:prstClr val="black"/>
                </a:solidFill>
              </a:rPr>
              <a:t>2</a:t>
            </a:r>
            <a:r>
              <a:rPr lang="en-US" dirty="0" smtClean="0">
                <a:solidFill>
                  <a:prstClr val="black"/>
                </a:solidFill>
              </a:rPr>
              <a:t>.</a:t>
            </a:r>
            <a:endParaRPr lang="ru-RU" dirty="0"/>
          </a:p>
        </p:txBody>
      </p:sp>
    </p:spTree>
    <p:extLst>
      <p:ext uri="{BB962C8B-B14F-4D97-AF65-F5344CB8AC3E}">
        <p14:creationId xmlns:p14="http://schemas.microsoft.com/office/powerpoint/2010/main" val="28657025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Inflex\Desktop\thesis\qs2.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5928590" y="2003645"/>
            <a:ext cx="6195673" cy="2828363"/>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rmAutofit/>
          </a:bodyPr>
          <a:lstStyle/>
          <a:p>
            <a:r>
              <a:rPr lang="ru-RU" sz="4800" dirty="0" smtClean="0"/>
              <a:t>Функционал качества формации</a:t>
            </a:r>
            <a:endParaRPr lang="ru-RU" sz="4800" dirty="0"/>
          </a:p>
        </p:txBody>
      </p:sp>
      <p:sp>
        <p:nvSpPr>
          <p:cNvPr id="12" name="Номер слайда 11"/>
          <p:cNvSpPr>
            <a:spLocks noGrp="1"/>
          </p:cNvSpPr>
          <p:nvPr>
            <p:ph type="sldNum" sz="quarter" idx="4"/>
          </p:nvPr>
        </p:nvSpPr>
        <p:spPr/>
        <p:txBody>
          <a:bodyPr/>
          <a:lstStyle/>
          <a:p>
            <a:r>
              <a:rPr lang="ru-RU">
                <a:solidFill>
                  <a:prstClr val="black">
                    <a:tint val="75000"/>
                  </a:prstClr>
                </a:solidFill>
                <a:latin typeface="Calibri"/>
              </a:rPr>
              <a:t>Слайд </a:t>
            </a:r>
            <a:fld id="{B19B0651-EE4F-4900-A07F-96A6BFA9D0F0}" type="slidenum">
              <a:rPr lang="ru-RU">
                <a:solidFill>
                  <a:prstClr val="black">
                    <a:tint val="75000"/>
                  </a:prstClr>
                </a:solidFill>
                <a:latin typeface="Calibri"/>
              </a:rPr>
              <a:pPr/>
              <a:t>4</a:t>
            </a:fld>
            <a:r>
              <a:rPr lang="ru-RU">
                <a:solidFill>
                  <a:prstClr val="black">
                    <a:tint val="75000"/>
                  </a:prstClr>
                </a:solidFill>
                <a:latin typeface="Calibri"/>
              </a:rPr>
              <a:t> из 18</a:t>
            </a:r>
            <a:endParaRPr lang="ru-RU" dirty="0">
              <a:solidFill>
                <a:prstClr val="black">
                  <a:tint val="75000"/>
                </a:prstClr>
              </a:solidFill>
              <a:latin typeface="Calibri"/>
            </a:endParaRPr>
          </a:p>
        </p:txBody>
      </p:sp>
      <mc:AlternateContent xmlns:mc="http://schemas.openxmlformats.org/markup-compatibility/2006" xmlns:a14="http://schemas.microsoft.com/office/drawing/2010/main">
        <mc:Choice Requires="a14">
          <p:sp>
            <p:nvSpPr>
              <p:cNvPr id="8" name="TextBox 7"/>
              <p:cNvSpPr txBox="1"/>
              <p:nvPr/>
            </p:nvSpPr>
            <p:spPr>
              <a:xfrm>
                <a:off x="2905237" y="5623987"/>
                <a:ext cx="2011705" cy="502766"/>
              </a:xfrm>
              <a:prstGeom prst="rect">
                <a:avLst/>
              </a:prstGeom>
              <a:noFill/>
            </p:spPr>
            <p:txBody>
              <a:bodyPr wrap="none" rtlCol="0">
                <a:spAutoFit/>
              </a:bodyPr>
              <a:lstStyle/>
              <a:p>
                <a:pPr defTabSz="1219170"/>
                <a14:m>
                  <m:oMathPara xmlns:m="http://schemas.openxmlformats.org/officeDocument/2006/math">
                    <m:oMathParaPr>
                      <m:jc m:val="centerGroup"/>
                    </m:oMathParaPr>
                    <m:oMath xmlns:m="http://schemas.openxmlformats.org/officeDocument/2006/math">
                      <m:r>
                        <a:rPr lang="en-US" sz="2667" i="1">
                          <a:solidFill>
                            <a:prstClr val="black"/>
                          </a:solidFill>
                          <a:latin typeface="Cambria Math"/>
                        </a:rPr>
                        <m:t>𝑄</m:t>
                      </m:r>
                      <m:r>
                        <a:rPr lang="en-US" sz="2667" i="1">
                          <a:solidFill>
                            <a:prstClr val="black"/>
                          </a:solidFill>
                          <a:latin typeface="Cambria Math"/>
                        </a:rPr>
                        <m:t>=</m:t>
                      </m:r>
                      <m:sSub>
                        <m:sSubPr>
                          <m:ctrlPr>
                            <a:rPr lang="en-US" sz="2667" i="1">
                              <a:solidFill>
                                <a:prstClr val="black"/>
                              </a:solidFill>
                              <a:latin typeface="Cambria Math" panose="02040503050406030204" pitchFamily="18" charset="0"/>
                            </a:rPr>
                          </m:ctrlPr>
                        </m:sSubPr>
                        <m:e>
                          <m:r>
                            <a:rPr lang="en-US" sz="2667" i="1">
                              <a:solidFill>
                                <a:prstClr val="black"/>
                              </a:solidFill>
                              <a:latin typeface="Cambria Math"/>
                            </a:rPr>
                            <m:t>𝑄</m:t>
                          </m:r>
                        </m:e>
                        <m:sub>
                          <m:r>
                            <a:rPr lang="en-US" sz="2667" i="1">
                              <a:solidFill>
                                <a:prstClr val="black"/>
                              </a:solidFill>
                              <a:latin typeface="Cambria Math"/>
                            </a:rPr>
                            <m:t>𝑣</m:t>
                          </m:r>
                        </m:sub>
                      </m:sSub>
                      <m:r>
                        <a:rPr lang="en-US" sz="2667" i="1">
                          <a:solidFill>
                            <a:prstClr val="black"/>
                          </a:solidFill>
                          <a:latin typeface="Cambria Math"/>
                          <a:ea typeface="Cambria Math"/>
                        </a:rPr>
                        <m:t>∙ </m:t>
                      </m:r>
                      <m:sSub>
                        <m:sSubPr>
                          <m:ctrlPr>
                            <a:rPr lang="en-US" sz="2667" i="1">
                              <a:solidFill>
                                <a:prstClr val="black"/>
                              </a:solidFill>
                              <a:latin typeface="Cambria Math" panose="02040503050406030204" pitchFamily="18" charset="0"/>
                              <a:ea typeface="Cambria Math"/>
                            </a:rPr>
                          </m:ctrlPr>
                        </m:sSubPr>
                        <m:e>
                          <m:r>
                            <a:rPr lang="en-US" sz="2667" i="1">
                              <a:solidFill>
                                <a:prstClr val="black"/>
                              </a:solidFill>
                              <a:latin typeface="Cambria Math"/>
                              <a:ea typeface="Cambria Math"/>
                            </a:rPr>
                            <m:t>𝑄</m:t>
                          </m:r>
                        </m:e>
                        <m:sub>
                          <m:r>
                            <a:rPr lang="en-US" sz="2667" i="1">
                              <a:solidFill>
                                <a:prstClr val="black"/>
                              </a:solidFill>
                              <a:latin typeface="Cambria Math"/>
                              <a:ea typeface="Cambria Math"/>
                            </a:rPr>
                            <m:t>𝑠</m:t>
                          </m:r>
                        </m:sub>
                      </m:sSub>
                    </m:oMath>
                  </m:oMathPara>
                </a14:m>
                <a:endParaRPr lang="ru-RU" sz="2667" dirty="0">
                  <a:solidFill>
                    <a:prstClr val="black"/>
                  </a:solidFill>
                  <a:latin typeface="Calibri"/>
                </a:endParaRPr>
              </a:p>
            </p:txBody>
          </p:sp>
        </mc:Choice>
        <mc:Fallback xmlns="">
          <p:sp>
            <p:nvSpPr>
              <p:cNvPr id="8" name="TextBox 7"/>
              <p:cNvSpPr txBox="1">
                <a:spLocks noRot="1" noChangeAspect="1" noMove="1" noResize="1" noEditPoints="1" noAdjustHandles="1" noChangeArrowheads="1" noChangeShapeType="1" noTextEdit="1"/>
              </p:cNvSpPr>
              <p:nvPr/>
            </p:nvSpPr>
            <p:spPr>
              <a:xfrm>
                <a:off x="2905237" y="5623987"/>
                <a:ext cx="2011705" cy="502766"/>
              </a:xfrm>
              <a:prstGeom prst="rect">
                <a:avLst/>
              </a:prstGeom>
              <a:blipFill>
                <a:blip r:embed="rId4"/>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4" name="TextBox 3"/>
              <p:cNvSpPr txBox="1"/>
              <p:nvPr/>
            </p:nvSpPr>
            <p:spPr>
              <a:xfrm>
                <a:off x="3152740" y="1900654"/>
                <a:ext cx="2976329" cy="558166"/>
              </a:xfrm>
              <a:prstGeom prst="rect">
                <a:avLst/>
              </a:prstGeom>
              <a:noFill/>
            </p:spPr>
            <p:txBody>
              <a:bodyPr wrap="square" rtlCol="0">
                <a:spAutoFit/>
              </a:bodyPr>
              <a:lstStyle/>
              <a:p>
                <a:pPr defTabSz="1219170"/>
                <a14:m>
                  <m:oMath xmlns:m="http://schemas.openxmlformats.org/officeDocument/2006/math">
                    <m:sSub>
                      <m:sSubPr>
                        <m:ctrlPr>
                          <a:rPr lang="en-US" sz="2133" i="1">
                            <a:solidFill>
                              <a:prstClr val="black"/>
                            </a:solidFill>
                            <a:latin typeface="Cambria Math" panose="02040503050406030204" pitchFamily="18" charset="0"/>
                          </a:rPr>
                        </m:ctrlPr>
                      </m:sSubPr>
                      <m:e>
                        <m:r>
                          <a:rPr lang="en-US" sz="2133" i="1">
                            <a:solidFill>
                              <a:prstClr val="black"/>
                            </a:solidFill>
                            <a:latin typeface="Cambria Math"/>
                          </a:rPr>
                          <m:t>𝑉</m:t>
                        </m:r>
                      </m:e>
                      <m:sub>
                        <m:r>
                          <a:rPr lang="en-US" sz="2133" i="1">
                            <a:solidFill>
                              <a:prstClr val="black"/>
                            </a:solidFill>
                            <a:latin typeface="Cambria Math"/>
                          </a:rPr>
                          <m:t>𝑎</m:t>
                        </m:r>
                      </m:sub>
                    </m:sSub>
                    <m:r>
                      <a:rPr lang="en-US" sz="2133" i="1">
                        <a:solidFill>
                          <a:prstClr val="black"/>
                        </a:solidFill>
                        <a:latin typeface="Cambria Math"/>
                      </a:rPr>
                      <m:t>=</m:t>
                    </m:r>
                    <m:f>
                      <m:fPr>
                        <m:ctrlPr>
                          <a:rPr lang="en-US" sz="2133" i="1">
                            <a:solidFill>
                              <a:prstClr val="black"/>
                            </a:solidFill>
                            <a:latin typeface="Cambria Math" panose="02040503050406030204" pitchFamily="18" charset="0"/>
                          </a:rPr>
                        </m:ctrlPr>
                      </m:fPr>
                      <m:num>
                        <m:r>
                          <a:rPr lang="en-US" sz="2133" i="1">
                            <a:solidFill>
                              <a:prstClr val="black"/>
                            </a:solidFill>
                            <a:latin typeface="Cambria Math"/>
                          </a:rPr>
                          <m:t>1</m:t>
                        </m:r>
                      </m:num>
                      <m:den>
                        <m:r>
                          <a:rPr lang="en-US" sz="2133" i="1">
                            <a:solidFill>
                              <a:prstClr val="black"/>
                            </a:solidFill>
                            <a:latin typeface="Cambria Math"/>
                          </a:rPr>
                          <m:t>6</m:t>
                        </m:r>
                      </m:den>
                    </m:f>
                    <m:sSub>
                      <m:sSubPr>
                        <m:ctrlPr>
                          <a:rPr lang="en-US" sz="2133" b="1" i="1">
                            <a:solidFill>
                              <a:prstClr val="black"/>
                            </a:solidFill>
                            <a:latin typeface="Cambria Math" panose="02040503050406030204" pitchFamily="18" charset="0"/>
                          </a:rPr>
                        </m:ctrlPr>
                      </m:sSubPr>
                      <m:e>
                        <m:r>
                          <a:rPr lang="en-US" sz="2133" b="1" i="1">
                            <a:solidFill>
                              <a:prstClr val="black"/>
                            </a:solidFill>
                            <a:latin typeface="Cambria Math"/>
                          </a:rPr>
                          <m:t>𝒓</m:t>
                        </m:r>
                      </m:e>
                      <m:sub>
                        <m:r>
                          <a:rPr lang="en-US" sz="2133" b="1" i="1">
                            <a:solidFill>
                              <a:prstClr val="black"/>
                            </a:solidFill>
                            <a:latin typeface="Cambria Math"/>
                          </a:rPr>
                          <m:t>𝟏</m:t>
                        </m:r>
                      </m:sub>
                    </m:sSub>
                    <m:r>
                      <a:rPr lang="en-US" sz="2133">
                        <a:solidFill>
                          <a:prstClr val="black"/>
                        </a:solidFill>
                        <a:latin typeface="Cambria Math"/>
                      </a:rPr>
                      <m:t>(</m:t>
                    </m:r>
                    <m:sSub>
                      <m:sSubPr>
                        <m:ctrlPr>
                          <a:rPr lang="en-US" sz="2133" b="1" i="1">
                            <a:solidFill>
                              <a:prstClr val="black"/>
                            </a:solidFill>
                            <a:latin typeface="Cambria Math" panose="02040503050406030204" pitchFamily="18" charset="0"/>
                          </a:rPr>
                        </m:ctrlPr>
                      </m:sSubPr>
                      <m:e>
                        <m:r>
                          <a:rPr lang="en-US" sz="2133" b="1" i="1">
                            <a:solidFill>
                              <a:prstClr val="black"/>
                            </a:solidFill>
                            <a:latin typeface="Cambria Math"/>
                          </a:rPr>
                          <m:t>𝒓</m:t>
                        </m:r>
                      </m:e>
                      <m:sub>
                        <m:r>
                          <a:rPr lang="en-US" sz="2133" b="1" i="1">
                            <a:solidFill>
                              <a:prstClr val="black"/>
                            </a:solidFill>
                            <a:latin typeface="Cambria Math"/>
                          </a:rPr>
                          <m:t>𝟐</m:t>
                        </m:r>
                      </m:sub>
                    </m:sSub>
                    <m:sSub>
                      <m:sSubPr>
                        <m:ctrlPr>
                          <a:rPr lang="en-US" sz="2133" b="1" i="1">
                            <a:solidFill>
                              <a:prstClr val="black"/>
                            </a:solidFill>
                            <a:latin typeface="Cambria Math" panose="02040503050406030204" pitchFamily="18" charset="0"/>
                          </a:rPr>
                        </m:ctrlPr>
                      </m:sSubPr>
                      <m:e>
                        <m:r>
                          <a:rPr lang="en-US" sz="2133" b="1" i="1">
                            <a:solidFill>
                              <a:prstClr val="black"/>
                            </a:solidFill>
                            <a:latin typeface="Cambria Math"/>
                            <a:ea typeface="Cambria Math"/>
                          </a:rPr>
                          <m:t>×</m:t>
                        </m:r>
                        <m:r>
                          <a:rPr lang="en-US" sz="2133" b="1" i="1">
                            <a:solidFill>
                              <a:prstClr val="black"/>
                            </a:solidFill>
                            <a:latin typeface="Cambria Math"/>
                          </a:rPr>
                          <m:t>𝒓</m:t>
                        </m:r>
                      </m:e>
                      <m:sub>
                        <m:r>
                          <a:rPr lang="en-US" sz="2133" b="1" i="1">
                            <a:solidFill>
                              <a:prstClr val="black"/>
                            </a:solidFill>
                            <a:latin typeface="Cambria Math"/>
                          </a:rPr>
                          <m:t>𝟑</m:t>
                        </m:r>
                      </m:sub>
                    </m:sSub>
                  </m:oMath>
                </a14:m>
                <a:r>
                  <a:rPr lang="en-US" sz="2133" dirty="0">
                    <a:solidFill>
                      <a:prstClr val="black"/>
                    </a:solidFill>
                    <a:latin typeface="Calibri"/>
                  </a:rPr>
                  <a:t>)</a:t>
                </a:r>
                <a:endParaRPr lang="ru-RU" sz="2133" dirty="0">
                  <a:solidFill>
                    <a:prstClr val="black"/>
                  </a:solidFill>
                  <a:latin typeface="Calibri"/>
                </a:endParaRPr>
              </a:p>
            </p:txBody>
          </p:sp>
        </mc:Choice>
        <mc:Fallback xmlns="">
          <p:sp>
            <p:nvSpPr>
              <p:cNvPr id="4" name="TextBox 3"/>
              <p:cNvSpPr txBox="1">
                <a:spLocks noRot="1" noChangeAspect="1" noMove="1" noResize="1" noEditPoints="1" noAdjustHandles="1" noChangeArrowheads="1" noChangeShapeType="1" noTextEdit="1"/>
              </p:cNvSpPr>
              <p:nvPr/>
            </p:nvSpPr>
            <p:spPr>
              <a:xfrm>
                <a:off x="3152740" y="1900654"/>
                <a:ext cx="2976329" cy="558166"/>
              </a:xfrm>
              <a:prstGeom prst="rect">
                <a:avLst/>
              </a:prstGeom>
              <a:blipFill>
                <a:blip r:embed="rId5"/>
                <a:stretch>
                  <a:fillRect b="-8791"/>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5" name="Прямоугольник 4"/>
              <p:cNvSpPr/>
              <p:nvPr/>
            </p:nvSpPr>
            <p:spPr>
              <a:xfrm>
                <a:off x="3152739" y="3717032"/>
                <a:ext cx="1155701" cy="760978"/>
              </a:xfrm>
              <a:prstGeom prst="rect">
                <a:avLst/>
              </a:prstGeom>
            </p:spPr>
            <p:txBody>
              <a:bodyPr wrap="none">
                <a:spAutoFit/>
              </a:bodyPr>
              <a:lstStyle/>
              <a:p>
                <a:pPr defTabSz="1219170"/>
                <a14:m>
                  <m:oMathPara xmlns:m="http://schemas.openxmlformats.org/officeDocument/2006/math">
                    <m:oMathParaPr>
                      <m:jc m:val="centerGroup"/>
                    </m:oMathParaPr>
                    <m:oMath xmlns:m="http://schemas.openxmlformats.org/officeDocument/2006/math">
                      <m:sSub>
                        <m:sSubPr>
                          <m:ctrlPr>
                            <a:rPr lang="en-US" sz="2133" i="1">
                              <a:solidFill>
                                <a:prstClr val="black"/>
                              </a:solidFill>
                              <a:latin typeface="Cambria Math" panose="02040503050406030204" pitchFamily="18" charset="0"/>
                            </a:rPr>
                          </m:ctrlPr>
                        </m:sSubPr>
                        <m:e>
                          <m:r>
                            <a:rPr lang="en-US" sz="2133" i="1">
                              <a:solidFill>
                                <a:prstClr val="black"/>
                              </a:solidFill>
                              <a:latin typeface="Cambria Math"/>
                            </a:rPr>
                            <m:t>𝑄</m:t>
                          </m:r>
                        </m:e>
                        <m:sub>
                          <m:r>
                            <a:rPr lang="en-US" sz="2133" i="1">
                              <a:solidFill>
                                <a:prstClr val="black"/>
                              </a:solidFill>
                              <a:latin typeface="Cambria Math"/>
                            </a:rPr>
                            <m:t>𝑣</m:t>
                          </m:r>
                        </m:sub>
                      </m:sSub>
                      <m:r>
                        <a:rPr lang="en-US" sz="2133" i="1">
                          <a:solidFill>
                            <a:prstClr val="black"/>
                          </a:solidFill>
                          <a:latin typeface="Cambria Math"/>
                        </a:rPr>
                        <m:t>=</m:t>
                      </m:r>
                      <m:f>
                        <m:fPr>
                          <m:ctrlPr>
                            <a:rPr lang="en-US" sz="2133" i="1">
                              <a:solidFill>
                                <a:prstClr val="black"/>
                              </a:solidFill>
                              <a:latin typeface="Cambria Math" panose="02040503050406030204" pitchFamily="18" charset="0"/>
                            </a:rPr>
                          </m:ctrlPr>
                        </m:fPr>
                        <m:num>
                          <m:sSub>
                            <m:sSubPr>
                              <m:ctrlPr>
                                <a:rPr lang="en-US" sz="2133" i="1">
                                  <a:solidFill>
                                    <a:prstClr val="black"/>
                                  </a:solidFill>
                                  <a:latin typeface="Cambria Math" panose="02040503050406030204" pitchFamily="18" charset="0"/>
                                </a:rPr>
                              </m:ctrlPr>
                            </m:sSubPr>
                            <m:e>
                              <m:r>
                                <a:rPr lang="en-US" sz="2133" i="1">
                                  <a:solidFill>
                                    <a:prstClr val="black"/>
                                  </a:solidFill>
                                  <a:latin typeface="Cambria Math"/>
                                </a:rPr>
                                <m:t>𝑉</m:t>
                              </m:r>
                            </m:e>
                            <m:sub>
                              <m:r>
                                <a:rPr lang="en-US" sz="2133" i="1">
                                  <a:solidFill>
                                    <a:prstClr val="black"/>
                                  </a:solidFill>
                                  <a:latin typeface="Cambria Math"/>
                                </a:rPr>
                                <m:t>𝑎</m:t>
                              </m:r>
                            </m:sub>
                          </m:sSub>
                        </m:num>
                        <m:den>
                          <m:sSub>
                            <m:sSubPr>
                              <m:ctrlPr>
                                <a:rPr lang="en-US" sz="2133" i="1">
                                  <a:solidFill>
                                    <a:prstClr val="black"/>
                                  </a:solidFill>
                                  <a:latin typeface="Cambria Math" panose="02040503050406030204" pitchFamily="18" charset="0"/>
                                </a:rPr>
                              </m:ctrlPr>
                            </m:sSubPr>
                            <m:e>
                              <m:r>
                                <a:rPr lang="en-US" sz="2133" i="1">
                                  <a:solidFill>
                                    <a:prstClr val="black"/>
                                  </a:solidFill>
                                  <a:latin typeface="Cambria Math"/>
                                </a:rPr>
                                <m:t>𝑉</m:t>
                              </m:r>
                            </m:e>
                            <m:sub>
                              <m:r>
                                <a:rPr lang="en-US" sz="2133" i="1">
                                  <a:solidFill>
                                    <a:prstClr val="black"/>
                                  </a:solidFill>
                                  <a:latin typeface="Cambria Math"/>
                                </a:rPr>
                                <m:t>𝑟</m:t>
                              </m:r>
                            </m:sub>
                          </m:sSub>
                        </m:den>
                      </m:f>
                    </m:oMath>
                  </m:oMathPara>
                </a14:m>
                <a:endParaRPr lang="ru-RU" sz="2133" dirty="0">
                  <a:solidFill>
                    <a:prstClr val="black"/>
                  </a:solidFill>
                  <a:latin typeface="Calibri"/>
                </a:endParaRPr>
              </a:p>
            </p:txBody>
          </p:sp>
        </mc:Choice>
        <mc:Fallback xmlns="">
          <p:sp>
            <p:nvSpPr>
              <p:cNvPr id="5" name="Прямоугольник 4"/>
              <p:cNvSpPr>
                <a:spLocks noRot="1" noChangeAspect="1" noMove="1" noResize="1" noEditPoints="1" noAdjustHandles="1" noChangeArrowheads="1" noChangeShapeType="1" noTextEdit="1"/>
              </p:cNvSpPr>
              <p:nvPr/>
            </p:nvSpPr>
            <p:spPr>
              <a:xfrm>
                <a:off x="3152739" y="3717032"/>
                <a:ext cx="1155701" cy="760978"/>
              </a:xfrm>
              <a:prstGeom prst="rect">
                <a:avLst/>
              </a:prstGeom>
              <a:blipFill>
                <a:blip r:embed="rId6"/>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0" name="Прямоугольник 9"/>
              <p:cNvSpPr/>
              <p:nvPr/>
            </p:nvSpPr>
            <p:spPr>
              <a:xfrm>
                <a:off x="4619636" y="2662516"/>
                <a:ext cx="1481816" cy="782137"/>
              </a:xfrm>
              <a:prstGeom prst="rect">
                <a:avLst/>
              </a:prstGeom>
            </p:spPr>
            <p:txBody>
              <a:bodyPr wrap="none">
                <a:spAutoFit/>
              </a:bodyPr>
              <a:lstStyle/>
              <a:p>
                <a:pPr defTabSz="1219170"/>
                <a14:m>
                  <m:oMathPara xmlns:m="http://schemas.openxmlformats.org/officeDocument/2006/math">
                    <m:oMathParaPr>
                      <m:jc m:val="centerGroup"/>
                    </m:oMathParaPr>
                    <m:oMath xmlns:m="http://schemas.openxmlformats.org/officeDocument/2006/math">
                      <m:sSub>
                        <m:sSubPr>
                          <m:ctrlPr>
                            <a:rPr lang="en-US" sz="2133" i="1">
                              <a:solidFill>
                                <a:prstClr val="black"/>
                              </a:solidFill>
                              <a:latin typeface="Cambria Math" panose="02040503050406030204" pitchFamily="18" charset="0"/>
                            </a:rPr>
                          </m:ctrlPr>
                        </m:sSubPr>
                        <m:e>
                          <m:r>
                            <a:rPr lang="en-US" sz="2133" i="1">
                              <a:solidFill>
                                <a:prstClr val="black"/>
                              </a:solidFill>
                              <a:latin typeface="Cambria Math"/>
                            </a:rPr>
                            <m:t>𝑉</m:t>
                          </m:r>
                        </m:e>
                        <m:sub>
                          <m:r>
                            <a:rPr lang="en-US" sz="2133" i="1">
                              <a:solidFill>
                                <a:prstClr val="black"/>
                              </a:solidFill>
                              <a:latin typeface="Cambria Math"/>
                            </a:rPr>
                            <m:t>𝑟</m:t>
                          </m:r>
                        </m:sub>
                      </m:sSub>
                      <m:r>
                        <a:rPr lang="en-US" sz="2133" i="1">
                          <a:solidFill>
                            <a:prstClr val="black"/>
                          </a:solidFill>
                          <a:latin typeface="Cambria Math"/>
                        </a:rPr>
                        <m:t>=</m:t>
                      </m:r>
                      <m:f>
                        <m:fPr>
                          <m:ctrlPr>
                            <a:rPr lang="en-US" sz="2133" i="1">
                              <a:solidFill>
                                <a:prstClr val="black"/>
                              </a:solidFill>
                              <a:latin typeface="Cambria Math" panose="02040503050406030204" pitchFamily="18" charset="0"/>
                            </a:rPr>
                          </m:ctrlPr>
                        </m:fPr>
                        <m:num>
                          <m:sSup>
                            <m:sSupPr>
                              <m:ctrlPr>
                                <a:rPr lang="en-US" sz="2133" i="1">
                                  <a:solidFill>
                                    <a:prstClr val="black"/>
                                  </a:solidFill>
                                  <a:latin typeface="Cambria Math" panose="02040503050406030204" pitchFamily="18" charset="0"/>
                                </a:rPr>
                              </m:ctrlPr>
                            </m:sSupPr>
                            <m:e>
                              <m:rad>
                                <m:radPr>
                                  <m:degHide m:val="on"/>
                                  <m:ctrlPr>
                                    <a:rPr lang="en-US" sz="2133" i="1">
                                      <a:solidFill>
                                        <a:prstClr val="black"/>
                                      </a:solidFill>
                                      <a:latin typeface="Cambria Math" panose="02040503050406030204" pitchFamily="18" charset="0"/>
                                    </a:rPr>
                                  </m:ctrlPr>
                                </m:radPr>
                                <m:deg/>
                                <m:e>
                                  <m:r>
                                    <a:rPr lang="en-US" sz="2133" i="1">
                                      <a:solidFill>
                                        <a:prstClr val="black"/>
                                      </a:solidFill>
                                      <a:latin typeface="Cambria Math"/>
                                    </a:rPr>
                                    <m:t>2</m:t>
                                  </m:r>
                                </m:e>
                              </m:rad>
                              <m:r>
                                <a:rPr lang="en-US" sz="2133" i="1">
                                  <a:solidFill>
                                    <a:prstClr val="black"/>
                                  </a:solidFill>
                                  <a:latin typeface="Cambria Math"/>
                                </a:rPr>
                                <m:t> </m:t>
                              </m:r>
                              <m:r>
                                <a:rPr lang="en-US" sz="2133" i="1">
                                  <a:solidFill>
                                    <a:prstClr val="black"/>
                                  </a:solidFill>
                                  <a:latin typeface="Cambria Math"/>
                                </a:rPr>
                                <m:t>𝐿</m:t>
                              </m:r>
                            </m:e>
                            <m:sup>
                              <m:r>
                                <a:rPr lang="en-US" sz="2133" i="1">
                                  <a:solidFill>
                                    <a:prstClr val="black"/>
                                  </a:solidFill>
                                  <a:latin typeface="Cambria Math"/>
                                </a:rPr>
                                <m:t>3</m:t>
                              </m:r>
                            </m:sup>
                          </m:sSup>
                        </m:num>
                        <m:den>
                          <m:r>
                            <a:rPr lang="en-US" sz="2133" i="1">
                              <a:solidFill>
                                <a:prstClr val="black"/>
                              </a:solidFill>
                              <a:latin typeface="Cambria Math"/>
                            </a:rPr>
                            <m:t>12</m:t>
                          </m:r>
                        </m:den>
                      </m:f>
                    </m:oMath>
                  </m:oMathPara>
                </a14:m>
                <a:endParaRPr lang="ru-RU" sz="2133" dirty="0">
                  <a:solidFill>
                    <a:prstClr val="black"/>
                  </a:solidFill>
                  <a:latin typeface="Calibri"/>
                </a:endParaRPr>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4619636" y="2662516"/>
                <a:ext cx="1481816" cy="782137"/>
              </a:xfrm>
              <a:prstGeom prst="rect">
                <a:avLst/>
              </a:prstGeom>
              <a:blipFill>
                <a:blip r:embed="rId7"/>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9" name="Прямоугольник 8"/>
              <p:cNvSpPr/>
              <p:nvPr/>
            </p:nvSpPr>
            <p:spPr>
              <a:xfrm>
                <a:off x="8304246" y="4760761"/>
                <a:ext cx="1692706" cy="461665"/>
              </a:xfrm>
              <a:prstGeom prst="rect">
                <a:avLst/>
              </a:prstGeom>
            </p:spPr>
            <p:txBody>
              <a:bodyPr wrap="none">
                <a:spAutoFit/>
              </a:bodyPr>
              <a:lstStyle/>
              <a:p>
                <a:pPr defTabSz="1219170"/>
                <a14:m>
                  <m:oMathPara xmlns:m="http://schemas.openxmlformats.org/officeDocument/2006/math">
                    <m:oMathParaPr>
                      <m:jc m:val="centerGroup"/>
                    </m:oMathParaPr>
                    <m:oMath xmlns:m="http://schemas.openxmlformats.org/officeDocument/2006/math">
                      <m:sSub>
                        <m:sSubPr>
                          <m:ctrlPr>
                            <a:rPr lang="en-US" sz="2400" i="1">
                              <a:solidFill>
                                <a:prstClr val="black"/>
                              </a:solidFill>
                              <a:latin typeface="Cambria Math" panose="02040503050406030204" pitchFamily="18" charset="0"/>
                              <a:ea typeface="Cambria Math"/>
                            </a:rPr>
                          </m:ctrlPr>
                        </m:sSubPr>
                        <m:e>
                          <m:r>
                            <a:rPr lang="ru-RU" sz="2400" i="1">
                              <a:solidFill>
                                <a:prstClr val="black"/>
                              </a:solidFill>
                              <a:latin typeface="Cambria Math"/>
                              <a:ea typeface="Cambria Math"/>
                            </a:rPr>
                            <m:t>График </m:t>
                          </m:r>
                          <m:r>
                            <a:rPr lang="en-US" sz="2400" i="1">
                              <a:solidFill>
                                <a:prstClr val="black"/>
                              </a:solidFill>
                              <a:latin typeface="Cambria Math"/>
                              <a:ea typeface="Cambria Math"/>
                            </a:rPr>
                            <m:t>𝑄</m:t>
                          </m:r>
                        </m:e>
                        <m:sub>
                          <m:r>
                            <a:rPr lang="en-US" sz="2400" i="1">
                              <a:solidFill>
                                <a:prstClr val="black"/>
                              </a:solidFill>
                              <a:latin typeface="Cambria Math"/>
                              <a:ea typeface="Cambria Math"/>
                            </a:rPr>
                            <m:t>𝑠</m:t>
                          </m:r>
                        </m:sub>
                      </m:sSub>
                    </m:oMath>
                  </m:oMathPara>
                </a14:m>
                <a:endParaRPr lang="ru-RU" sz="2400" dirty="0">
                  <a:solidFill>
                    <a:prstClr val="black"/>
                  </a:solidFill>
                  <a:latin typeface="Calibri"/>
                </a:endParaRPr>
              </a:p>
            </p:txBody>
          </p:sp>
        </mc:Choice>
        <mc:Fallback xmlns="">
          <p:sp>
            <p:nvSpPr>
              <p:cNvPr id="9" name="Прямоугольник 8"/>
              <p:cNvSpPr>
                <a:spLocks noRot="1" noChangeAspect="1" noMove="1" noResize="1" noEditPoints="1" noAdjustHandles="1" noChangeArrowheads="1" noChangeShapeType="1" noTextEdit="1"/>
              </p:cNvSpPr>
              <p:nvPr/>
            </p:nvSpPr>
            <p:spPr>
              <a:xfrm>
                <a:off x="8304246" y="4760761"/>
                <a:ext cx="1692706" cy="461665"/>
              </a:xfrm>
              <a:prstGeom prst="rect">
                <a:avLst/>
              </a:prstGeom>
              <a:blipFill>
                <a:blip r:embed="rId8"/>
                <a:stretch>
                  <a:fillRect l="-360" b="-1710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5999990" y="5253203"/>
                <a:ext cx="3419718" cy="1244315"/>
              </a:xfrm>
              <a:prstGeom prst="rect">
                <a:avLst/>
              </a:prstGeom>
              <a:noFill/>
            </p:spPr>
            <p:txBody>
              <a:bodyPr wrap="none" rtlCol="0">
                <a:spAutoFit/>
              </a:bodyPr>
              <a:lstStyle/>
              <a:p>
                <a:pPr defTabSz="1219170"/>
                <a14:m>
                  <m:oMathPara xmlns:m="http://schemas.openxmlformats.org/officeDocument/2006/math">
                    <m:oMathParaPr>
                      <m:jc m:val="centerGroup"/>
                    </m:oMathParaPr>
                    <m:oMath xmlns:m="http://schemas.openxmlformats.org/officeDocument/2006/math">
                      <m:sSub>
                        <m:sSubPr>
                          <m:ctrlPr>
                            <a:rPr lang="ru-RU" sz="2400" i="1">
                              <a:solidFill>
                                <a:prstClr val="black"/>
                              </a:solidFill>
                              <a:latin typeface="Cambria Math" panose="02040503050406030204" pitchFamily="18" charset="0"/>
                            </a:rPr>
                          </m:ctrlPr>
                        </m:sSubPr>
                        <m:e>
                          <m:r>
                            <a:rPr lang="en-US" sz="2400" i="1">
                              <a:solidFill>
                                <a:prstClr val="black"/>
                              </a:solidFill>
                              <a:latin typeface="Cambria Math"/>
                            </a:rPr>
                            <m:t>𝑄</m:t>
                          </m:r>
                        </m:e>
                        <m:sub>
                          <m:r>
                            <a:rPr lang="en-US" sz="2400" i="1">
                              <a:solidFill>
                                <a:prstClr val="black"/>
                              </a:solidFill>
                              <a:latin typeface="Cambria Math"/>
                            </a:rPr>
                            <m:t>𝑖𝑛𝑡</m:t>
                          </m:r>
                        </m:sub>
                      </m:sSub>
                      <m:r>
                        <a:rPr lang="en-US" sz="2400" i="1">
                          <a:solidFill>
                            <a:prstClr val="black"/>
                          </a:solidFill>
                          <a:latin typeface="Cambria Math"/>
                        </a:rPr>
                        <m:t>=</m:t>
                      </m:r>
                      <m:f>
                        <m:fPr>
                          <m:ctrlPr>
                            <a:rPr lang="en-US" sz="2400" i="1">
                              <a:solidFill>
                                <a:prstClr val="black"/>
                              </a:solidFill>
                              <a:latin typeface="Cambria Math" panose="02040503050406030204" pitchFamily="18" charset="0"/>
                            </a:rPr>
                          </m:ctrlPr>
                        </m:fPr>
                        <m:num>
                          <m:r>
                            <a:rPr lang="en-US" sz="2400" i="1">
                              <a:solidFill>
                                <a:prstClr val="black"/>
                              </a:solidFill>
                              <a:latin typeface="Cambria Math"/>
                            </a:rPr>
                            <m:t>1</m:t>
                          </m:r>
                        </m:num>
                        <m:den>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𝑡</m:t>
                              </m:r>
                            </m:e>
                            <m:sub>
                              <m:r>
                                <a:rPr lang="en-US" sz="2400" i="1">
                                  <a:solidFill>
                                    <a:prstClr val="black"/>
                                  </a:solidFill>
                                  <a:latin typeface="Cambria Math"/>
                                </a:rPr>
                                <m:t>2</m:t>
                              </m:r>
                            </m:sub>
                          </m:sSub>
                          <m:r>
                            <a:rPr lang="en-US" sz="2400" i="1">
                              <a:solidFill>
                                <a:prstClr val="black"/>
                              </a:solidFill>
                              <a:latin typeface="Cambria Math"/>
                            </a:rPr>
                            <m:t>−</m:t>
                          </m:r>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𝑡</m:t>
                              </m:r>
                            </m:e>
                            <m:sub>
                              <m:r>
                                <a:rPr lang="en-US" sz="2400" i="1">
                                  <a:solidFill>
                                    <a:prstClr val="black"/>
                                  </a:solidFill>
                                  <a:latin typeface="Cambria Math"/>
                                </a:rPr>
                                <m:t>1</m:t>
                              </m:r>
                            </m:sub>
                          </m:sSub>
                        </m:den>
                      </m:f>
                      <m:nary>
                        <m:naryPr>
                          <m:limLoc m:val="undOvr"/>
                          <m:ctrlPr>
                            <a:rPr lang="en-US" sz="2400" i="1">
                              <a:solidFill>
                                <a:prstClr val="black"/>
                              </a:solidFill>
                              <a:latin typeface="Cambria Math" panose="02040503050406030204" pitchFamily="18" charset="0"/>
                            </a:rPr>
                          </m:ctrlPr>
                        </m:naryPr>
                        <m:sub>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𝑡</m:t>
                              </m:r>
                            </m:e>
                            <m:sub>
                              <m:r>
                                <a:rPr lang="en-US" sz="2400" i="1">
                                  <a:solidFill>
                                    <a:prstClr val="black"/>
                                  </a:solidFill>
                                  <a:latin typeface="Cambria Math"/>
                                </a:rPr>
                                <m:t>1</m:t>
                              </m:r>
                            </m:sub>
                          </m:sSub>
                        </m:sub>
                        <m:sup>
                          <m:sSub>
                            <m:sSubPr>
                              <m:ctrlPr>
                                <a:rPr lang="en-US" sz="2400" i="1">
                                  <a:solidFill>
                                    <a:prstClr val="black"/>
                                  </a:solidFill>
                                  <a:latin typeface="Cambria Math" panose="02040503050406030204" pitchFamily="18" charset="0"/>
                                </a:rPr>
                              </m:ctrlPr>
                            </m:sSubPr>
                            <m:e>
                              <m:r>
                                <a:rPr lang="en-US" sz="2400" i="1">
                                  <a:solidFill>
                                    <a:prstClr val="black"/>
                                  </a:solidFill>
                                  <a:latin typeface="Cambria Math"/>
                                </a:rPr>
                                <m:t>𝑡</m:t>
                              </m:r>
                            </m:e>
                            <m:sub>
                              <m:r>
                                <a:rPr lang="en-US" sz="2400" i="1">
                                  <a:solidFill>
                                    <a:prstClr val="black"/>
                                  </a:solidFill>
                                  <a:latin typeface="Cambria Math"/>
                                </a:rPr>
                                <m:t>2</m:t>
                              </m:r>
                            </m:sub>
                          </m:sSub>
                        </m:sup>
                        <m:e>
                          <m:r>
                            <a:rPr lang="en-US" sz="2400" i="1">
                              <a:solidFill>
                                <a:prstClr val="black"/>
                              </a:solidFill>
                              <a:latin typeface="Cambria Math"/>
                            </a:rPr>
                            <m:t>𝑄</m:t>
                          </m:r>
                          <m:r>
                            <a:rPr lang="en-US" sz="2400" i="1">
                              <a:solidFill>
                                <a:prstClr val="black"/>
                              </a:solidFill>
                              <a:latin typeface="Cambria Math"/>
                            </a:rPr>
                            <m:t>(</m:t>
                          </m:r>
                          <m:r>
                            <a:rPr lang="en-US" sz="2400" i="1">
                              <a:solidFill>
                                <a:prstClr val="black"/>
                              </a:solidFill>
                              <a:latin typeface="Cambria Math"/>
                            </a:rPr>
                            <m:t>𝑡</m:t>
                          </m:r>
                          <m:r>
                            <a:rPr lang="en-US" sz="2400" i="1">
                              <a:solidFill>
                                <a:prstClr val="black"/>
                              </a:solidFill>
                              <a:latin typeface="Cambria Math"/>
                            </a:rPr>
                            <m:t>)</m:t>
                          </m:r>
                          <m:r>
                            <a:rPr lang="en-US" sz="2400" i="1">
                              <a:solidFill>
                                <a:prstClr val="black"/>
                              </a:solidFill>
                              <a:latin typeface="Cambria Math"/>
                            </a:rPr>
                            <m:t>𝑑𝑡</m:t>
                          </m:r>
                        </m:e>
                      </m:nary>
                    </m:oMath>
                  </m:oMathPara>
                </a14:m>
                <a:endParaRPr lang="ru-RU" sz="2400" dirty="0">
                  <a:solidFill>
                    <a:prstClr val="black"/>
                  </a:solidFill>
                  <a:latin typeface="Calibri"/>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5999990" y="5253203"/>
                <a:ext cx="3419718" cy="1244315"/>
              </a:xfrm>
              <a:prstGeom prst="rect">
                <a:avLst/>
              </a:prstGeom>
              <a:blipFill>
                <a:blip r:embed="rId9"/>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3" name="Прямоугольник 2"/>
              <p:cNvSpPr/>
              <p:nvPr/>
            </p:nvSpPr>
            <p:spPr>
              <a:xfrm>
                <a:off x="3080754" y="2545901"/>
                <a:ext cx="1651991" cy="1015278"/>
              </a:xfrm>
              <a:prstGeom prst="rect">
                <a:avLst/>
              </a:prstGeom>
            </p:spPr>
            <p:txBody>
              <a:bodyPr wrap="none">
                <a:spAutoFit/>
              </a:bodyPr>
              <a:lstStyle/>
              <a:p>
                <a:pPr defTabSz="1219170"/>
                <a14:m>
                  <m:oMathPara xmlns:m="http://schemas.openxmlformats.org/officeDocument/2006/math">
                    <m:oMathParaPr>
                      <m:jc m:val="centerGroup"/>
                    </m:oMathParaPr>
                    <m:oMath xmlns:m="http://schemas.openxmlformats.org/officeDocument/2006/math">
                      <m:r>
                        <a:rPr lang="en-US" sz="2133" i="1">
                          <a:solidFill>
                            <a:prstClr val="black"/>
                          </a:solidFill>
                          <a:latin typeface="Cambria Math"/>
                        </a:rPr>
                        <m:t>𝐿</m:t>
                      </m:r>
                      <m:r>
                        <a:rPr lang="en-US" sz="2133" i="1">
                          <a:solidFill>
                            <a:prstClr val="black"/>
                          </a:solidFill>
                          <a:latin typeface="Cambria Math"/>
                        </a:rPr>
                        <m:t>=</m:t>
                      </m:r>
                      <m:f>
                        <m:fPr>
                          <m:ctrlPr>
                            <a:rPr lang="en-US" sz="2133" i="1">
                              <a:solidFill>
                                <a:prstClr val="black"/>
                              </a:solidFill>
                              <a:latin typeface="Cambria Math" panose="02040503050406030204" pitchFamily="18" charset="0"/>
                            </a:rPr>
                          </m:ctrlPr>
                        </m:fPr>
                        <m:num>
                          <m:r>
                            <a:rPr lang="en-US" sz="2133" i="1">
                              <a:solidFill>
                                <a:prstClr val="black"/>
                              </a:solidFill>
                              <a:latin typeface="Cambria Math"/>
                            </a:rPr>
                            <m:t>1</m:t>
                          </m:r>
                        </m:num>
                        <m:den>
                          <m:r>
                            <a:rPr lang="en-US" sz="2133" i="1">
                              <a:solidFill>
                                <a:prstClr val="black"/>
                              </a:solidFill>
                              <a:latin typeface="Cambria Math"/>
                            </a:rPr>
                            <m:t>6</m:t>
                          </m:r>
                        </m:den>
                      </m:f>
                      <m:nary>
                        <m:naryPr>
                          <m:chr m:val="∑"/>
                          <m:ctrlPr>
                            <a:rPr lang="en-US" sz="2133" i="1">
                              <a:solidFill>
                                <a:prstClr val="black"/>
                              </a:solidFill>
                              <a:latin typeface="Cambria Math" panose="02040503050406030204" pitchFamily="18" charset="0"/>
                            </a:rPr>
                          </m:ctrlPr>
                        </m:naryPr>
                        <m:sub>
                          <m:r>
                            <m:rPr>
                              <m:brk m:alnAt="23"/>
                            </m:rPr>
                            <a:rPr lang="en-US" sz="2133" i="1">
                              <a:solidFill>
                                <a:prstClr val="black"/>
                              </a:solidFill>
                              <a:latin typeface="Cambria Math"/>
                            </a:rPr>
                            <m:t>𝑖</m:t>
                          </m:r>
                          <m:r>
                            <a:rPr lang="en-US" sz="2133" i="1">
                              <a:solidFill>
                                <a:prstClr val="black"/>
                              </a:solidFill>
                              <a:latin typeface="Cambria Math"/>
                            </a:rPr>
                            <m:t>=1</m:t>
                          </m:r>
                        </m:sub>
                        <m:sup>
                          <m:r>
                            <a:rPr lang="en-US" sz="2133" i="1">
                              <a:solidFill>
                                <a:prstClr val="black"/>
                              </a:solidFill>
                              <a:latin typeface="Cambria Math"/>
                            </a:rPr>
                            <m:t>6</m:t>
                          </m:r>
                        </m:sup>
                        <m:e>
                          <m:sSub>
                            <m:sSubPr>
                              <m:ctrlPr>
                                <a:rPr lang="en-US" sz="2133" i="1">
                                  <a:solidFill>
                                    <a:prstClr val="black"/>
                                  </a:solidFill>
                                  <a:latin typeface="Cambria Math" panose="02040503050406030204" pitchFamily="18" charset="0"/>
                                </a:rPr>
                              </m:ctrlPr>
                            </m:sSubPr>
                            <m:e>
                              <m:r>
                                <a:rPr lang="en-US" sz="2133" i="1">
                                  <a:solidFill>
                                    <a:prstClr val="black"/>
                                  </a:solidFill>
                                  <a:latin typeface="Cambria Math"/>
                                </a:rPr>
                                <m:t>𝑙</m:t>
                              </m:r>
                            </m:e>
                            <m:sub>
                              <m:r>
                                <a:rPr lang="en-US" sz="2133" i="1">
                                  <a:solidFill>
                                    <a:prstClr val="black"/>
                                  </a:solidFill>
                                  <a:latin typeface="Cambria Math"/>
                                </a:rPr>
                                <m:t>𝑖</m:t>
                              </m:r>
                            </m:sub>
                          </m:sSub>
                        </m:e>
                      </m:nary>
                      <m:r>
                        <a:rPr lang="en-US" sz="2133" i="1">
                          <a:solidFill>
                            <a:prstClr val="black"/>
                          </a:solidFill>
                          <a:latin typeface="Cambria Math"/>
                        </a:rPr>
                        <m:t>;</m:t>
                      </m:r>
                    </m:oMath>
                  </m:oMathPara>
                </a14:m>
                <a:endParaRPr lang="ru-RU" sz="2133" dirty="0">
                  <a:solidFill>
                    <a:prstClr val="black"/>
                  </a:solidFill>
                  <a:latin typeface="Calibri"/>
                </a:endParaRPr>
              </a:p>
            </p:txBody>
          </p:sp>
        </mc:Choice>
        <mc:Fallback xmlns="">
          <p:sp>
            <p:nvSpPr>
              <p:cNvPr id="3" name="Прямоугольник 2"/>
              <p:cNvSpPr>
                <a:spLocks noRot="1" noChangeAspect="1" noMove="1" noResize="1" noEditPoints="1" noAdjustHandles="1" noChangeArrowheads="1" noChangeShapeType="1" noTextEdit="1"/>
              </p:cNvSpPr>
              <p:nvPr/>
            </p:nvSpPr>
            <p:spPr>
              <a:xfrm>
                <a:off x="3080754" y="2545901"/>
                <a:ext cx="1651991" cy="1015278"/>
              </a:xfrm>
              <a:prstGeom prst="rect">
                <a:avLst/>
              </a:prstGeom>
              <a:blipFill>
                <a:blip r:embed="rId10"/>
                <a:stretch>
                  <a:fillRect/>
                </a:stretch>
              </a:blipFill>
            </p:spPr>
            <p:txBody>
              <a:bodyPr/>
              <a:lstStyle/>
              <a:p>
                <a:r>
                  <a:rPr lang="ru-RU">
                    <a:noFill/>
                  </a:rPr>
                  <a:t> </a:t>
                </a:r>
              </a:p>
            </p:txBody>
          </p:sp>
        </mc:Fallback>
      </mc:AlternateContent>
      <p:pic>
        <p:nvPicPr>
          <p:cNvPr id="1026" name="Picture 2" descr="C:\Users\Inflex\Desktop\thesis\thet — копия.png"/>
          <p:cNvPicPr>
            <a:picLocks noChangeAspect="1" noChangeArrowheads="1"/>
          </p:cNvPicPr>
          <p:nvPr/>
        </p:nvPicPr>
        <p:blipFill>
          <a:blip r:embed="rId11"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71870" y="1888837"/>
            <a:ext cx="2977148" cy="3189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6541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smtClean="0"/>
              <a:t>Постановка </a:t>
            </a:r>
            <a:r>
              <a:rPr lang="ru-RU" sz="4800" dirty="0" smtClean="0"/>
              <a:t>задачи (1)</a:t>
            </a:r>
            <a:endParaRPr lang="ru-RU" sz="4800" dirty="0"/>
          </a:p>
        </p:txBody>
      </p:sp>
      <p:sp>
        <p:nvSpPr>
          <p:cNvPr id="3" name="Объект 2"/>
          <p:cNvSpPr>
            <a:spLocks noGrp="1"/>
          </p:cNvSpPr>
          <p:nvPr>
            <p:ph idx="1"/>
          </p:nvPr>
        </p:nvSpPr>
        <p:spPr>
          <a:xfrm>
            <a:off x="609600" y="1508074"/>
            <a:ext cx="7368791" cy="4711856"/>
          </a:xfrm>
        </p:spPr>
        <p:txBody>
          <a:bodyPr>
            <a:noAutofit/>
          </a:bodyPr>
          <a:lstStyle/>
          <a:p>
            <a:r>
              <a:rPr lang="ru-RU" sz="2800" dirty="0"/>
              <a:t>Определить минимальное число аппаратов в группировке для месячного сбора качественных (</a:t>
            </a:r>
            <a:r>
              <a:rPr lang="ru-RU" sz="2800" dirty="0" err="1" smtClean="0"/>
              <a:t>Q</a:t>
            </a:r>
            <a:r>
              <a:rPr lang="ru-RU" sz="1800" dirty="0" err="1"/>
              <a:t>int</a:t>
            </a:r>
            <a:r>
              <a:rPr lang="ru-RU" sz="2800" dirty="0" smtClean="0"/>
              <a:t>&gt;0.7</a:t>
            </a:r>
            <a:r>
              <a:rPr lang="en-US" sz="2800" dirty="0" smtClean="0"/>
              <a:t> </a:t>
            </a:r>
            <a:r>
              <a:rPr lang="ru-RU" sz="2800" dirty="0" smtClean="0"/>
              <a:t>в области интереса на каждом витке) </a:t>
            </a:r>
            <a:r>
              <a:rPr lang="ru-RU" sz="2800" dirty="0"/>
              <a:t>измерений в пассивном </a:t>
            </a:r>
            <a:r>
              <a:rPr lang="ru-RU" sz="2800" dirty="0" smtClean="0"/>
              <a:t>полёте, </a:t>
            </a:r>
            <a:r>
              <a:rPr lang="ru-RU" sz="2800" dirty="0"/>
              <a:t>и наилучшие </a:t>
            </a:r>
            <a:r>
              <a:rPr lang="ru-RU" sz="2800" dirty="0" smtClean="0"/>
              <a:t>начальные </a:t>
            </a:r>
            <a:r>
              <a:rPr lang="ru-RU" sz="2800" dirty="0"/>
              <a:t>условия для </a:t>
            </a:r>
            <a:r>
              <a:rPr lang="ru-RU" sz="2800" dirty="0" smtClean="0"/>
              <a:t>них (</a:t>
            </a:r>
            <a:r>
              <a:rPr lang="ru-RU" sz="2800" dirty="0"/>
              <a:t>параметры выведения</a:t>
            </a:r>
            <a:r>
              <a:rPr lang="ru-RU" sz="2800" dirty="0" smtClean="0"/>
              <a:t>)</a:t>
            </a:r>
          </a:p>
          <a:p>
            <a:r>
              <a:rPr lang="ru-RU" sz="2800" dirty="0"/>
              <a:t>Разработка алгоритма управления одним из аппаратов, оснащённым двигателем малой тяги, с целью поддержания конфигурации формации</a:t>
            </a:r>
          </a:p>
        </p:txBody>
      </p:sp>
      <p:sp>
        <p:nvSpPr>
          <p:cNvPr id="6" name="Номер слайда 5"/>
          <p:cNvSpPr>
            <a:spLocks noGrp="1"/>
          </p:cNvSpPr>
          <p:nvPr>
            <p:ph type="sldNum" sz="quarter" idx="4"/>
          </p:nvPr>
        </p:nvSpPr>
        <p:spPr/>
        <p:txBody>
          <a:bodyPr/>
          <a:lstStyle/>
          <a:p>
            <a:r>
              <a:rPr lang="ru-RU">
                <a:solidFill>
                  <a:prstClr val="black">
                    <a:tint val="75000"/>
                  </a:prstClr>
                </a:solidFill>
                <a:latin typeface="Calibri"/>
              </a:rPr>
              <a:t>Слайд </a:t>
            </a:r>
            <a:fld id="{B19B0651-EE4F-4900-A07F-96A6BFA9D0F0}" type="slidenum">
              <a:rPr lang="ru-RU">
                <a:solidFill>
                  <a:prstClr val="black">
                    <a:tint val="75000"/>
                  </a:prstClr>
                </a:solidFill>
                <a:latin typeface="Calibri"/>
              </a:rPr>
              <a:pPr/>
              <a:t>5</a:t>
            </a:fld>
            <a:r>
              <a:rPr lang="ru-RU">
                <a:solidFill>
                  <a:prstClr val="black">
                    <a:tint val="75000"/>
                  </a:prstClr>
                </a:solidFill>
                <a:latin typeface="Calibri"/>
              </a:rPr>
              <a:t> из 18</a:t>
            </a:r>
            <a:endParaRPr lang="ru-RU" dirty="0">
              <a:solidFill>
                <a:prstClr val="black">
                  <a:tint val="75000"/>
                </a:prstClr>
              </a:solidFill>
              <a:latin typeface="Calibri"/>
            </a:endParaRPr>
          </a:p>
        </p:txBody>
      </p:sp>
      <p:pic>
        <p:nvPicPr>
          <p:cNvPr id="5" name="Рисунок 4"/>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41291" y="1727936"/>
            <a:ext cx="5250709" cy="3433771"/>
          </a:xfrm>
          <a:prstGeom prst="rect">
            <a:avLst/>
          </a:prstGeom>
        </p:spPr>
      </p:pic>
    </p:spTree>
    <p:extLst>
      <p:ext uri="{BB962C8B-B14F-4D97-AF65-F5344CB8AC3E}">
        <p14:creationId xmlns:p14="http://schemas.microsoft.com/office/powerpoint/2010/main" val="3473028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267" dirty="0"/>
              <a:t>Движение по высокоэллиптической орбите</a:t>
            </a:r>
          </a:p>
        </p:txBody>
      </p:sp>
      <p:sp>
        <p:nvSpPr>
          <p:cNvPr id="6" name="Номер слайда 5"/>
          <p:cNvSpPr>
            <a:spLocks noGrp="1"/>
          </p:cNvSpPr>
          <p:nvPr>
            <p:ph type="sldNum" sz="quarter" idx="4"/>
          </p:nvPr>
        </p:nvSpPr>
        <p:spPr/>
        <p:txBody>
          <a:bodyPr/>
          <a:lstStyle/>
          <a:p>
            <a:r>
              <a:rPr lang="ru-RU">
                <a:solidFill>
                  <a:prstClr val="black">
                    <a:tint val="75000"/>
                  </a:prstClr>
                </a:solidFill>
                <a:latin typeface="Calibri"/>
              </a:rPr>
              <a:t>Слайд </a:t>
            </a:r>
            <a:fld id="{B19B0651-EE4F-4900-A07F-96A6BFA9D0F0}" type="slidenum">
              <a:rPr lang="ru-RU">
                <a:solidFill>
                  <a:prstClr val="black">
                    <a:tint val="75000"/>
                  </a:prstClr>
                </a:solidFill>
                <a:latin typeface="Calibri"/>
              </a:rPr>
              <a:pPr/>
              <a:t>6</a:t>
            </a:fld>
            <a:r>
              <a:rPr lang="ru-RU">
                <a:solidFill>
                  <a:prstClr val="black">
                    <a:tint val="75000"/>
                  </a:prstClr>
                </a:solidFill>
                <a:latin typeface="Calibri"/>
              </a:rPr>
              <a:t> из 18</a:t>
            </a:r>
            <a:endParaRPr lang="ru-RU" dirty="0">
              <a:solidFill>
                <a:prstClr val="black">
                  <a:tint val="75000"/>
                </a:prstClr>
              </a:solidFill>
              <a:latin typeface="Calibri"/>
            </a:endParaRPr>
          </a:p>
        </p:txBody>
      </p:sp>
      <p:pic>
        <p:nvPicPr>
          <p:cNvPr id="4098" name="Picture 2" descr="C:\Users\Inflex\Desktop\thesis\singleorbitf01.pn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23393" y="1988840"/>
            <a:ext cx="3156687" cy="2592289"/>
          </a:xfrm>
          <a:prstGeom prst="rect">
            <a:avLst/>
          </a:prstGeom>
          <a:noFill/>
          <a:extLst>
            <a:ext uri="{909E8E84-426E-40DD-AFC4-6F175D3DCCD1}">
              <a14:hiddenFill xmlns:a14="http://schemas.microsoft.com/office/drawing/2010/main">
                <a:solidFill>
                  <a:srgbClr val="FFFFFF"/>
                </a:solidFill>
              </a14:hiddenFill>
            </a:ext>
          </a:extLst>
        </p:spPr>
      </p:pic>
      <p:sp>
        <p:nvSpPr>
          <p:cNvPr id="5" name="Прямоугольник 4"/>
          <p:cNvSpPr/>
          <p:nvPr/>
        </p:nvSpPr>
        <p:spPr>
          <a:xfrm>
            <a:off x="1008887" y="4581128"/>
            <a:ext cx="2085827" cy="420564"/>
          </a:xfrm>
          <a:prstGeom prst="rect">
            <a:avLst/>
          </a:prstGeom>
        </p:spPr>
        <p:txBody>
          <a:bodyPr wrap="none">
            <a:spAutoFit/>
          </a:bodyPr>
          <a:lstStyle/>
          <a:p>
            <a:pPr defTabSz="1219170"/>
            <a:r>
              <a:rPr lang="ru-RU" sz="2133" dirty="0">
                <a:solidFill>
                  <a:prstClr val="black"/>
                </a:solidFill>
                <a:latin typeface="Calibri"/>
              </a:rPr>
              <a:t>Опорная орбита</a:t>
            </a:r>
          </a:p>
        </p:txBody>
      </p:sp>
      <p:pic>
        <p:nvPicPr>
          <p:cNvPr id="4099" name="Picture 3" descr="C:\Users\Inflex\Desktop\thesis\singleorbitf2.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943872" y="1992890"/>
            <a:ext cx="3086229" cy="2588239"/>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4943872" y="4638867"/>
            <a:ext cx="3056286" cy="420564"/>
          </a:xfrm>
          <a:prstGeom prst="rect">
            <a:avLst/>
          </a:prstGeom>
        </p:spPr>
        <p:txBody>
          <a:bodyPr wrap="none">
            <a:spAutoFit/>
          </a:bodyPr>
          <a:lstStyle/>
          <a:p>
            <a:pPr defTabSz="1219170"/>
            <a:r>
              <a:rPr lang="ru-RU" sz="2133" dirty="0">
                <a:solidFill>
                  <a:prstClr val="black"/>
                </a:solidFill>
                <a:latin typeface="Calibri"/>
              </a:rPr>
              <a:t>Возмущенное движение</a:t>
            </a:r>
          </a:p>
        </p:txBody>
      </p:sp>
      <p:pic>
        <p:nvPicPr>
          <p:cNvPr id="4100" name="Picture 4" descr="C:\Users\Inflex\Desktop\thesis\roi.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784300" y="2163903"/>
            <a:ext cx="3072593" cy="2474964"/>
          </a:xfrm>
          <a:prstGeom prst="rect">
            <a:avLst/>
          </a:prstGeom>
          <a:noFill/>
          <a:extLst>
            <a:ext uri="{909E8E84-426E-40DD-AFC4-6F175D3DCCD1}">
              <a14:hiddenFill xmlns:a14="http://schemas.microsoft.com/office/drawing/2010/main">
                <a:solidFill>
                  <a:srgbClr val="FFFFFF"/>
                </a:solidFill>
              </a14:hiddenFill>
            </a:ext>
          </a:extLst>
        </p:spPr>
      </p:pic>
      <p:sp>
        <p:nvSpPr>
          <p:cNvPr id="9" name="Прямоугольник 8"/>
          <p:cNvSpPr/>
          <p:nvPr/>
        </p:nvSpPr>
        <p:spPr>
          <a:xfrm>
            <a:off x="9109922" y="4638867"/>
            <a:ext cx="2269147" cy="420564"/>
          </a:xfrm>
          <a:prstGeom prst="rect">
            <a:avLst/>
          </a:prstGeom>
        </p:spPr>
        <p:txBody>
          <a:bodyPr wrap="none">
            <a:spAutoFit/>
          </a:bodyPr>
          <a:lstStyle/>
          <a:p>
            <a:pPr defTabSz="1219170"/>
            <a:r>
              <a:rPr lang="ru-RU" sz="2133" dirty="0">
                <a:solidFill>
                  <a:prstClr val="black"/>
                </a:solidFill>
                <a:latin typeface="Calibri"/>
              </a:rPr>
              <a:t>Области интереса</a:t>
            </a:r>
          </a:p>
        </p:txBody>
      </p:sp>
    </p:spTree>
    <p:extLst>
      <p:ext uri="{BB962C8B-B14F-4D97-AF65-F5344CB8AC3E}">
        <p14:creationId xmlns:p14="http://schemas.microsoft.com/office/powerpoint/2010/main" val="12502500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dirty="0"/>
              <a:t>Пассивное движение формации 4-х КА </a:t>
            </a:r>
          </a:p>
        </p:txBody>
      </p:sp>
      <p:pic>
        <p:nvPicPr>
          <p:cNvPr id="4" name="Объект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1372" y="2247831"/>
            <a:ext cx="3456384" cy="2592288"/>
          </a:xfrm>
        </p:spPr>
      </p:pic>
      <p:sp>
        <p:nvSpPr>
          <p:cNvPr id="6" name="Номер слайда 5"/>
          <p:cNvSpPr>
            <a:spLocks noGrp="1"/>
          </p:cNvSpPr>
          <p:nvPr>
            <p:ph type="sldNum" sz="quarter" idx="4"/>
          </p:nvPr>
        </p:nvSpPr>
        <p:spPr/>
        <p:txBody>
          <a:bodyPr/>
          <a:lstStyle/>
          <a:p>
            <a:r>
              <a:rPr lang="ru-RU">
                <a:solidFill>
                  <a:prstClr val="black">
                    <a:tint val="75000"/>
                  </a:prstClr>
                </a:solidFill>
                <a:latin typeface="Calibri"/>
              </a:rPr>
              <a:t>Слайд </a:t>
            </a:r>
            <a:fld id="{B19B0651-EE4F-4900-A07F-96A6BFA9D0F0}" type="slidenum">
              <a:rPr lang="ru-RU">
                <a:solidFill>
                  <a:prstClr val="black">
                    <a:tint val="75000"/>
                  </a:prstClr>
                </a:solidFill>
                <a:latin typeface="Calibri"/>
              </a:rPr>
              <a:pPr/>
              <a:t>7</a:t>
            </a:fld>
            <a:r>
              <a:rPr lang="ru-RU">
                <a:solidFill>
                  <a:prstClr val="black">
                    <a:tint val="75000"/>
                  </a:prstClr>
                </a:solidFill>
                <a:latin typeface="Calibri"/>
              </a:rPr>
              <a:t> из 18</a:t>
            </a:r>
            <a:endParaRPr lang="ru-RU" dirty="0">
              <a:solidFill>
                <a:prstClr val="black">
                  <a:tint val="75000"/>
                </a:prstClr>
              </a:solidFill>
              <a:latin typeface="Calibri"/>
            </a:endParaRPr>
          </a:p>
        </p:txBody>
      </p:sp>
      <p:sp>
        <p:nvSpPr>
          <p:cNvPr id="7" name="Прямоугольник 6"/>
          <p:cNvSpPr/>
          <p:nvPr/>
        </p:nvSpPr>
        <p:spPr>
          <a:xfrm>
            <a:off x="143339" y="4936129"/>
            <a:ext cx="3727302" cy="420564"/>
          </a:xfrm>
          <a:prstGeom prst="rect">
            <a:avLst/>
          </a:prstGeom>
        </p:spPr>
        <p:txBody>
          <a:bodyPr wrap="none">
            <a:spAutoFit/>
          </a:bodyPr>
          <a:lstStyle/>
          <a:p>
            <a:pPr defTabSz="1219170"/>
            <a:r>
              <a:rPr lang="ru-RU" sz="2133" dirty="0">
                <a:solidFill>
                  <a:prstClr val="black"/>
                </a:solidFill>
                <a:latin typeface="Calibri"/>
              </a:rPr>
              <a:t>В начальный момент времени</a:t>
            </a:r>
          </a:p>
        </p:txBody>
      </p:sp>
      <p:sp>
        <p:nvSpPr>
          <p:cNvPr id="8" name="Прямоугольник 7"/>
          <p:cNvSpPr/>
          <p:nvPr/>
        </p:nvSpPr>
        <p:spPr>
          <a:xfrm>
            <a:off x="8910955" y="4936129"/>
            <a:ext cx="2106795" cy="420564"/>
          </a:xfrm>
          <a:prstGeom prst="rect">
            <a:avLst/>
          </a:prstGeom>
        </p:spPr>
        <p:txBody>
          <a:bodyPr wrap="none">
            <a:spAutoFit/>
          </a:bodyPr>
          <a:lstStyle/>
          <a:p>
            <a:pPr defTabSz="1219170"/>
            <a:r>
              <a:rPr lang="ru-RU" sz="2133" dirty="0">
                <a:solidFill>
                  <a:prstClr val="black"/>
                </a:solidFill>
                <a:latin typeface="Calibri"/>
              </a:rPr>
              <a:t>На втором витке</a:t>
            </a:r>
          </a:p>
        </p:txBody>
      </p:sp>
      <p:sp>
        <p:nvSpPr>
          <p:cNvPr id="10" name="Прямоугольник 9"/>
          <p:cNvSpPr/>
          <p:nvPr/>
        </p:nvSpPr>
        <p:spPr>
          <a:xfrm>
            <a:off x="4520025" y="4936129"/>
            <a:ext cx="2853153" cy="420564"/>
          </a:xfrm>
          <a:prstGeom prst="rect">
            <a:avLst/>
          </a:prstGeom>
        </p:spPr>
        <p:txBody>
          <a:bodyPr wrap="none">
            <a:spAutoFit/>
          </a:bodyPr>
          <a:lstStyle/>
          <a:p>
            <a:pPr defTabSz="1219170"/>
            <a:r>
              <a:rPr lang="ru-RU" sz="2133" dirty="0">
                <a:solidFill>
                  <a:prstClr val="black"/>
                </a:solidFill>
                <a:latin typeface="Calibri"/>
              </a:rPr>
              <a:t>Деградация формации</a:t>
            </a:r>
          </a:p>
        </p:txBody>
      </p:sp>
      <p:pic>
        <p:nvPicPr>
          <p:cNvPr id="5126" name="Picture 6" descr="http://im2.ezgif.com/tmp/ezgif-4086022402.gif"/>
          <p:cNvPicPr>
            <a:picLocks noChangeAspect="1" noChangeArrowheads="1" noCrop="1"/>
          </p:cNvPicPr>
          <p:nvPr/>
        </p:nvPicPr>
        <p:blipFill>
          <a:blip r:embed="rId4">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8225581" y="2098406"/>
            <a:ext cx="3783631" cy="283772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Inflex\Desktop\thesis\degr.png"/>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931642" y="2540222"/>
            <a:ext cx="4264077" cy="19540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12287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dirty="0" smtClean="0"/>
              <a:t>Оптимизация</a:t>
            </a:r>
            <a:r>
              <a:rPr lang="en-US" dirty="0" smtClean="0"/>
              <a:t> </a:t>
            </a:r>
            <a:r>
              <a:rPr lang="ru-RU" dirty="0" smtClean="0"/>
              <a:t>по всем начальным параметрам</a:t>
            </a:r>
            <a:endParaRPr lang="ru-RU" dirty="0"/>
          </a:p>
        </p:txBody>
      </p:sp>
      <p:pic>
        <p:nvPicPr>
          <p:cNvPr id="4" name="Объект 3"/>
          <p:cNvPicPr>
            <a:picLocks noGrp="1" noChangeAspect="1"/>
          </p:cNvPicPr>
          <p:nvPr>
            <p:ph idx="1"/>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35361" y="2589299"/>
            <a:ext cx="5100447" cy="2327820"/>
          </a:xfrm>
        </p:spPr>
      </p:pic>
      <p:sp>
        <p:nvSpPr>
          <p:cNvPr id="8" name="Номер слайда 7"/>
          <p:cNvSpPr>
            <a:spLocks noGrp="1"/>
          </p:cNvSpPr>
          <p:nvPr>
            <p:ph type="sldNum" sz="quarter" idx="4"/>
          </p:nvPr>
        </p:nvSpPr>
        <p:spPr/>
        <p:txBody>
          <a:bodyPr/>
          <a:lstStyle/>
          <a:p>
            <a:r>
              <a:rPr lang="ru-RU">
                <a:solidFill>
                  <a:prstClr val="black">
                    <a:tint val="75000"/>
                  </a:prstClr>
                </a:solidFill>
                <a:latin typeface="Calibri"/>
              </a:rPr>
              <a:t>Слайд </a:t>
            </a:r>
            <a:fld id="{B19B0651-EE4F-4900-A07F-96A6BFA9D0F0}" type="slidenum">
              <a:rPr lang="ru-RU">
                <a:solidFill>
                  <a:prstClr val="black">
                    <a:tint val="75000"/>
                  </a:prstClr>
                </a:solidFill>
                <a:latin typeface="Calibri"/>
              </a:rPr>
              <a:pPr/>
              <a:t>8</a:t>
            </a:fld>
            <a:r>
              <a:rPr lang="ru-RU">
                <a:solidFill>
                  <a:prstClr val="black">
                    <a:tint val="75000"/>
                  </a:prstClr>
                </a:solidFill>
                <a:latin typeface="Calibri"/>
              </a:rPr>
              <a:t> из 18</a:t>
            </a:r>
            <a:endParaRPr lang="ru-RU" dirty="0">
              <a:solidFill>
                <a:prstClr val="black">
                  <a:tint val="75000"/>
                </a:prstClr>
              </a:solidFill>
              <a:latin typeface="Calibri"/>
            </a:endParaRPr>
          </a:p>
        </p:txBody>
      </p:sp>
      <p:pic>
        <p:nvPicPr>
          <p:cNvPr id="9218" name="Picture 2" descr="C:\Users\Inflex\Desktop\thesis\qintopt.png"/>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576053" y="2146369"/>
            <a:ext cx="4598024" cy="2941747"/>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623393" y="4967879"/>
            <a:ext cx="4001801" cy="420564"/>
          </a:xfrm>
          <a:prstGeom prst="rect">
            <a:avLst/>
          </a:prstGeom>
        </p:spPr>
        <p:txBody>
          <a:bodyPr wrap="none">
            <a:spAutoFit/>
          </a:bodyPr>
          <a:lstStyle/>
          <a:p>
            <a:pPr defTabSz="1219170"/>
            <a:r>
              <a:rPr lang="ru-RU" sz="2133" dirty="0">
                <a:solidFill>
                  <a:prstClr val="black"/>
                </a:solidFill>
                <a:latin typeface="Calibri"/>
              </a:rPr>
              <a:t>Качество формации на 10 витках</a:t>
            </a:r>
          </a:p>
        </p:txBody>
      </p:sp>
      <p:sp>
        <p:nvSpPr>
          <p:cNvPr id="7" name="Прямоугольник 6"/>
          <p:cNvSpPr/>
          <p:nvPr/>
        </p:nvSpPr>
        <p:spPr>
          <a:xfrm>
            <a:off x="6384033" y="5088117"/>
            <a:ext cx="5555945" cy="748795"/>
          </a:xfrm>
          <a:prstGeom prst="rect">
            <a:avLst/>
          </a:prstGeom>
        </p:spPr>
        <p:txBody>
          <a:bodyPr wrap="none">
            <a:spAutoFit/>
          </a:bodyPr>
          <a:lstStyle/>
          <a:p>
            <a:pPr defTabSz="1219170"/>
            <a:r>
              <a:rPr lang="ru-RU" sz="2133" dirty="0">
                <a:solidFill>
                  <a:prstClr val="black"/>
                </a:solidFill>
                <a:latin typeface="Calibri"/>
              </a:rPr>
              <a:t>Интегральный показатель качества формации</a:t>
            </a:r>
          </a:p>
          <a:p>
            <a:pPr defTabSz="1219170"/>
            <a:endParaRPr lang="ru-RU" sz="2133" dirty="0">
              <a:solidFill>
                <a:prstClr val="black"/>
              </a:solidFill>
              <a:latin typeface="Calibri"/>
            </a:endParaRPr>
          </a:p>
        </p:txBody>
      </p:sp>
    </p:spTree>
    <p:extLst>
      <p:ext uri="{BB962C8B-B14F-4D97-AF65-F5344CB8AC3E}">
        <p14:creationId xmlns:p14="http://schemas.microsoft.com/office/powerpoint/2010/main" val="123346310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Эволюция тетраэдра</a:t>
            </a:r>
            <a:endParaRPr lang="ru-RU" dirty="0"/>
          </a:p>
        </p:txBody>
      </p:sp>
      <p:sp>
        <p:nvSpPr>
          <p:cNvPr id="5" name="Номер слайда 4"/>
          <p:cNvSpPr>
            <a:spLocks noGrp="1"/>
          </p:cNvSpPr>
          <p:nvPr>
            <p:ph type="sldNum" sz="quarter" idx="4"/>
          </p:nvPr>
        </p:nvSpPr>
        <p:spPr/>
        <p:txBody>
          <a:bodyPr/>
          <a:lstStyle/>
          <a:p>
            <a:r>
              <a:rPr lang="ru-RU">
                <a:solidFill>
                  <a:prstClr val="black">
                    <a:tint val="75000"/>
                  </a:prstClr>
                </a:solidFill>
                <a:latin typeface="Calibri"/>
              </a:rPr>
              <a:t>Слайд </a:t>
            </a:r>
            <a:fld id="{B19B0651-EE4F-4900-A07F-96A6BFA9D0F0}" type="slidenum">
              <a:rPr lang="ru-RU">
                <a:solidFill>
                  <a:prstClr val="black">
                    <a:tint val="75000"/>
                  </a:prstClr>
                </a:solidFill>
                <a:latin typeface="Calibri"/>
              </a:rPr>
              <a:pPr/>
              <a:t>9</a:t>
            </a:fld>
            <a:r>
              <a:rPr lang="ru-RU">
                <a:solidFill>
                  <a:prstClr val="black">
                    <a:tint val="75000"/>
                  </a:prstClr>
                </a:solidFill>
                <a:latin typeface="Calibri"/>
              </a:rPr>
              <a:t> из 18</a:t>
            </a:r>
            <a:endParaRPr lang="ru-RU" dirty="0">
              <a:solidFill>
                <a:prstClr val="black">
                  <a:tint val="75000"/>
                </a:prstClr>
              </a:solidFill>
              <a:latin typeface="Calibri"/>
            </a:endParaRPr>
          </a:p>
        </p:txBody>
      </p:sp>
      <p:pic>
        <p:nvPicPr>
          <p:cNvPr id="10242" name="Picture 2" descr="http://im2.ezgif.com/tmp/ezgif-2466208440.gif"/>
          <p:cNvPicPr>
            <a:picLocks noChangeAspect="1" noChangeArrowheads="1" noCrop="1"/>
          </p:cNvPicPr>
          <p:nvPr/>
        </p:nvPicPr>
        <p:blipFill>
          <a:blip r:embed="rId3">
            <a:clrChange>
              <a:clrFrom>
                <a:srgbClr val="F0F0F0"/>
              </a:clrFrom>
              <a:clrTo>
                <a:srgbClr val="F0F0F0">
                  <a:alpha val="0"/>
                </a:srgbClr>
              </a:clrTo>
            </a:clrChange>
            <a:extLst>
              <a:ext uri="{28A0092B-C50C-407E-A947-70E740481C1C}">
                <a14:useLocalDpi xmlns:a14="http://schemas.microsoft.com/office/drawing/2010/main" val="0"/>
              </a:ext>
            </a:extLst>
          </a:blip>
          <a:srcRect/>
          <a:stretch>
            <a:fillRect/>
          </a:stretch>
        </p:blipFill>
        <p:spPr bwMode="auto">
          <a:xfrm>
            <a:off x="2927649" y="1412777"/>
            <a:ext cx="6368239" cy="4776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255432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877</TotalTime>
  <Words>1818</Words>
  <Application>Microsoft Office PowerPoint</Application>
  <PresentationFormat>Широкоэкранный</PresentationFormat>
  <Paragraphs>170</Paragraphs>
  <Slides>26</Slides>
  <Notes>23</Notes>
  <HiddenSlides>0</HiddenSlides>
  <MMClips>0</MMClips>
  <ScaleCrop>false</ScaleCrop>
  <HeadingPairs>
    <vt:vector size="8" baseType="variant">
      <vt:variant>
        <vt:lpstr>Использованные шрифты</vt:lpstr>
      </vt:variant>
      <vt:variant>
        <vt:i4>3</vt:i4>
      </vt:variant>
      <vt:variant>
        <vt:lpstr>Тема</vt:lpstr>
      </vt:variant>
      <vt:variant>
        <vt:i4>1</vt:i4>
      </vt:variant>
      <vt:variant>
        <vt:lpstr>Внедренные серверы OLE</vt:lpstr>
      </vt:variant>
      <vt:variant>
        <vt:i4>2</vt:i4>
      </vt:variant>
      <vt:variant>
        <vt:lpstr>Заголовки слайдов</vt:lpstr>
      </vt:variant>
      <vt:variant>
        <vt:i4>26</vt:i4>
      </vt:variant>
    </vt:vector>
  </HeadingPairs>
  <TitlesOfParts>
    <vt:vector size="32" baseType="lpstr">
      <vt:lpstr>Arial</vt:lpstr>
      <vt:lpstr>Calibri</vt:lpstr>
      <vt:lpstr>Cambria Math</vt:lpstr>
      <vt:lpstr>1_Тема Office</vt:lpstr>
      <vt:lpstr>Equation</vt:lpstr>
      <vt:lpstr>Equation.DSMT4</vt:lpstr>
      <vt:lpstr>Построение управления для поддержания тетраэдральной конфигурации спутников</vt:lpstr>
      <vt:lpstr>Применение тетраэдральных формаций</vt:lpstr>
      <vt:lpstr>Опорные орбиты</vt:lpstr>
      <vt:lpstr>Функционал качества формации</vt:lpstr>
      <vt:lpstr>Постановка задачи (1)</vt:lpstr>
      <vt:lpstr>Движение по высокоэллиптической орбите</vt:lpstr>
      <vt:lpstr>Пассивное движение формации 4-х КА </vt:lpstr>
      <vt:lpstr>Оптимизация по всем начальным параметрам</vt:lpstr>
      <vt:lpstr>Эволюция тетраэдра</vt:lpstr>
      <vt:lpstr>Пролонгация миссии (1)</vt:lpstr>
      <vt:lpstr>Пролонгация миссии (2)</vt:lpstr>
      <vt:lpstr>Использование пятого аппарата</vt:lpstr>
      <vt:lpstr>Результаты (1)</vt:lpstr>
      <vt:lpstr>Постановка задачи (2)</vt:lpstr>
      <vt:lpstr>Опорная орбита</vt:lpstr>
      <vt:lpstr>Опорная орбита</vt:lpstr>
      <vt:lpstr>Эволюция качества тетраэдра</vt:lpstr>
      <vt:lpstr>Эволюция качества тетраэдра</vt:lpstr>
      <vt:lpstr>Эволюция качества тетраэдра</vt:lpstr>
      <vt:lpstr>Результаты (2)</vt:lpstr>
      <vt:lpstr>Спасибо за внимание!</vt:lpstr>
      <vt:lpstr>Системы координат</vt:lpstr>
      <vt:lpstr>Уравнения движения</vt:lpstr>
      <vt:lpstr>Регуляризация</vt:lpstr>
      <vt:lpstr>Тетраэдральная конфигурация</vt:lpstr>
      <vt:lpstr>Условие параллельности плоскостей орбит</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Построение управления для поддержания тетраэдральной конфигурации спутников</dc:title>
  <dc:creator>Mikhail Koptev</dc:creator>
  <cp:lastModifiedBy>Mikhail Koptev</cp:lastModifiedBy>
  <cp:revision>19</cp:revision>
  <dcterms:created xsi:type="dcterms:W3CDTF">2017-01-24T09:29:49Z</dcterms:created>
  <dcterms:modified xsi:type="dcterms:W3CDTF">2017-01-25T22:58:59Z</dcterms:modified>
</cp:coreProperties>
</file>