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avi" ContentType="video/x-msvide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16B279-2556-4770-A361-50FECC4BE6E4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434605-246A-47C2-972F-2225C84C95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592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34605-246A-47C2-972F-2225C84C955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476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34605-246A-47C2-972F-2225C84C955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562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34605-246A-47C2-972F-2225C84C955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293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7CEFE-639B-42C2-A5BC-A36AEB25F44B}" type="datetime1">
              <a:rPr lang="ru-RU" smtClean="0"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IAC-2020, B4.7.4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FCEC1-5EC5-4655-ACF6-55D135D6F9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798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1A3-2850-4789-8AD2-6FC7DC9041A6}" type="datetime1">
              <a:rPr lang="ru-RU" smtClean="0"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IAC-2020, B4.7.4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FCEC1-5EC5-4655-ACF6-55D135D6F9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614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E434A-1527-43BC-B9BF-1CA974EB9FCF}" type="datetime1">
              <a:rPr lang="ru-RU" smtClean="0"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IAC-2020, B4.7.4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FCEC1-5EC5-4655-ACF6-55D135D6F9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47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2CFE9-73FF-4EC5-A8E1-0C4E4A5355C3}" type="datetime1">
              <a:rPr lang="ru-RU" smtClean="0"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IAC-2020, B4.7.4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FCEC1-5EC5-4655-ACF6-55D135D6F92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0"/>
            <a:ext cx="2064932" cy="125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25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67E36-4E2B-4094-8DF3-ABA8E2E46989}" type="datetime1">
              <a:rPr lang="ru-RU" smtClean="0"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IAC-2020, B4.7.4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FCEC1-5EC5-4655-ACF6-55D135D6F9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989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EA6D8-7ABB-4B4F-AEFA-F28DAF46C3F4}" type="datetime1">
              <a:rPr lang="ru-RU" smtClean="0"/>
              <a:t>19.10.2020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IAC-2020, B4.7.4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FCEC1-5EC5-4655-ACF6-55D135D6F9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742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1B733-2C6D-4F21-9F86-E7B065723364}" type="datetime1">
              <a:rPr lang="ru-RU" smtClean="0"/>
              <a:t>19.10.2020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IAC-2020, B4.7.4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FCEC1-5EC5-4655-ACF6-55D135D6F9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895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22E6-1E54-4B67-AD54-9DDA68F6BD2D}" type="datetime1">
              <a:rPr lang="ru-RU" smtClean="0"/>
              <a:t>19.10.2020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IAC-2020, B4.7.4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FCEC1-5EC5-4655-ACF6-55D135D6F9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96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105F7-8C51-4EAF-96EF-4771526D2EC3}" type="datetime1">
              <a:rPr lang="ru-RU" smtClean="0"/>
              <a:t>19.10.2020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IAC-2020, B4.7.4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FCEC1-5EC5-4655-ACF6-55D135D6F9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322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6B99C-B27D-41C8-B09E-C8F8A601F639}" type="datetime1">
              <a:rPr lang="ru-RU" smtClean="0"/>
              <a:t>19.10.2020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IAC-2020, B4.7.4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FCEC1-5EC5-4655-ACF6-55D135D6F9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092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A742F-1B2F-494F-A52E-F268A0F0AF50}" type="datetime1">
              <a:rPr lang="ru-RU" smtClean="0"/>
              <a:t>19.10.2020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IAC-2020, B4.7.4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FCEC1-5EC5-4655-ACF6-55D135D6F9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61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E9B0A-9998-4B78-A9FB-EDDAD26D6553}" type="datetime1">
              <a:rPr lang="ru-RU" smtClean="0"/>
              <a:t>19.10.2020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IAC-2020, B4.7.4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FCEC1-5EC5-4655-ACF6-55D135D6F9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973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YarMashtakov@gmail.co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8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84962" y="902655"/>
            <a:ext cx="9144000" cy="23876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Nanosatellites Triangle Formation Flying For Terrestrial Gamma-Ray Flashes and Transient Luminous Events Study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9166" y="3397840"/>
            <a:ext cx="9753600" cy="1934957"/>
          </a:xfrm>
        </p:spPr>
        <p:txBody>
          <a:bodyPr>
            <a:normAutofit/>
          </a:bodyPr>
          <a:lstStyle/>
          <a:p>
            <a:pPr algn="r"/>
            <a:r>
              <a:rPr lang="en-GB" u="sng" dirty="0" smtClean="0"/>
              <a:t>Yaroslav Mashtakov</a:t>
            </a:r>
            <a:endParaRPr lang="ru-RU" u="sng" dirty="0" smtClean="0"/>
          </a:p>
          <a:p>
            <a:pPr algn="r"/>
            <a:r>
              <a:rPr lang="en-GB" dirty="0" smtClean="0"/>
              <a:t>Pavel </a:t>
            </a:r>
            <a:r>
              <a:rPr lang="en-GB" dirty="0" err="1" smtClean="0"/>
              <a:t>Klimov</a:t>
            </a:r>
            <a:r>
              <a:rPr lang="ru-RU" dirty="0" smtClean="0"/>
              <a:t>, </a:t>
            </a:r>
            <a:r>
              <a:rPr lang="en-GB" dirty="0" smtClean="0"/>
              <a:t>Anatoly </a:t>
            </a:r>
            <a:r>
              <a:rPr lang="en-GB" dirty="0" err="1" smtClean="0"/>
              <a:t>Iyudin</a:t>
            </a:r>
            <a:r>
              <a:rPr lang="ru-RU" dirty="0" smtClean="0"/>
              <a:t>, </a:t>
            </a:r>
            <a:r>
              <a:rPr lang="en-GB" dirty="0" smtClean="0"/>
              <a:t>Sergey </a:t>
            </a:r>
            <a:r>
              <a:rPr lang="en-GB" dirty="0" err="1" smtClean="0"/>
              <a:t>Svertilov</a:t>
            </a:r>
            <a:r>
              <a:rPr lang="ru-RU" dirty="0" smtClean="0"/>
              <a:t>, </a:t>
            </a:r>
            <a:br>
              <a:rPr lang="ru-RU" dirty="0" smtClean="0"/>
            </a:br>
            <a:r>
              <a:rPr lang="en-GB" dirty="0" smtClean="0"/>
              <a:t>Oleg </a:t>
            </a:r>
            <a:r>
              <a:rPr lang="en-GB" dirty="0" err="1" smtClean="0"/>
              <a:t>Pansyrnyi</a:t>
            </a:r>
            <a:r>
              <a:rPr lang="ru-RU" dirty="0" smtClean="0"/>
              <a:t>, </a:t>
            </a:r>
            <a:r>
              <a:rPr lang="en-GB" dirty="0" smtClean="0"/>
              <a:t>Igor </a:t>
            </a:r>
            <a:r>
              <a:rPr lang="en-GB" dirty="0" err="1" smtClean="0"/>
              <a:t>Churilo</a:t>
            </a:r>
            <a:r>
              <a:rPr lang="ru-RU" dirty="0" smtClean="0"/>
              <a:t>, </a:t>
            </a:r>
            <a:br>
              <a:rPr lang="ru-RU" dirty="0" smtClean="0"/>
            </a:br>
            <a:r>
              <a:rPr lang="en-US" dirty="0" smtClean="0"/>
              <a:t>Mikhail </a:t>
            </a:r>
            <a:r>
              <a:rPr lang="en-US" dirty="0" err="1" smtClean="0"/>
              <a:t>Ovchinnikov</a:t>
            </a:r>
            <a:r>
              <a:rPr lang="en-US" dirty="0" smtClean="0"/>
              <a:t>, </a:t>
            </a:r>
            <a:r>
              <a:rPr lang="en-GB" dirty="0" err="1" smtClean="0"/>
              <a:t>Danil</a:t>
            </a:r>
            <a:r>
              <a:rPr lang="en-GB" dirty="0" smtClean="0"/>
              <a:t> </a:t>
            </a:r>
            <a:r>
              <a:rPr lang="en-GB" dirty="0" smtClean="0"/>
              <a:t>Ivanov</a:t>
            </a:r>
            <a:r>
              <a:rPr lang="ru-RU" dirty="0" smtClean="0"/>
              <a:t>, </a:t>
            </a:r>
            <a:r>
              <a:rPr lang="en-GB" dirty="0" err="1" smtClean="0"/>
              <a:t>Stepan</a:t>
            </a:r>
            <a:r>
              <a:rPr lang="en-GB" dirty="0" smtClean="0"/>
              <a:t> </a:t>
            </a:r>
            <a:r>
              <a:rPr lang="en-GB" dirty="0" err="1" smtClean="0"/>
              <a:t>Tkachev</a:t>
            </a:r>
            <a:r>
              <a:rPr lang="ru-RU" dirty="0" smtClean="0"/>
              <a:t>, </a:t>
            </a:r>
            <a:br>
              <a:rPr lang="ru-RU" dirty="0" smtClean="0"/>
            </a:br>
            <a:r>
              <a:rPr lang="en-GB" dirty="0" smtClean="0"/>
              <a:t>Dmitry </a:t>
            </a:r>
            <a:r>
              <a:rPr lang="en-GB" dirty="0" err="1" smtClean="0"/>
              <a:t>Roldugin</a:t>
            </a:r>
            <a:r>
              <a:rPr lang="ru-RU" dirty="0" smtClean="0"/>
              <a:t>, </a:t>
            </a:r>
            <a:r>
              <a:rPr lang="en-GB" dirty="0" smtClean="0"/>
              <a:t> Sergey </a:t>
            </a:r>
            <a:r>
              <a:rPr lang="en-GB" dirty="0" err="1" smtClean="0"/>
              <a:t>Shestakov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440" y="5615473"/>
            <a:ext cx="1654630" cy="11698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013" y="5783395"/>
            <a:ext cx="2697480" cy="8834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584" y="4799826"/>
            <a:ext cx="2857500" cy="2857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4" y="5475783"/>
            <a:ext cx="1762717" cy="12867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4" y="78176"/>
            <a:ext cx="2064932" cy="12596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238" y="5203374"/>
            <a:ext cx="1654626" cy="16546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238" y="59784"/>
            <a:ext cx="1856832" cy="164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376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High solar activity (2013)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IAC-2020, B4.7.4</a:t>
            </a:r>
            <a:endParaRPr lang="ru-RU" dirty="0"/>
          </a:p>
        </p:txBody>
      </p:sp>
      <p:pic>
        <p:nvPicPr>
          <p:cNvPr id="6" name="high_sola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8000" y="1620000"/>
            <a:ext cx="3780000" cy="378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000" y="1620000"/>
            <a:ext cx="3960000" cy="396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0" y="1620000"/>
            <a:ext cx="4026441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5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Low solar activity (2018)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IAC-2020, B4.7.4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000" y="1620000"/>
            <a:ext cx="3960000" cy="3960000"/>
          </a:xfrm>
          <a:prstGeom prst="rect">
            <a:avLst/>
          </a:prstGeom>
        </p:spPr>
      </p:pic>
      <p:pic>
        <p:nvPicPr>
          <p:cNvPr id="7" name="low_sola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8000" y="1620000"/>
            <a:ext cx="3780000" cy="378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0" y="1620000"/>
            <a:ext cx="3989837" cy="39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3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We are able to construct triangle configuration in the near-equatorial region</a:t>
            </a:r>
          </a:p>
          <a:p>
            <a:r>
              <a:rPr lang="en-GB" dirty="0" smtClean="0"/>
              <a:t>We can change its size </a:t>
            </a:r>
          </a:p>
          <a:p>
            <a:r>
              <a:rPr lang="en-GB" dirty="0" smtClean="0"/>
              <a:t>However, we cannot prevent it from changing for this type of orbit</a:t>
            </a:r>
          </a:p>
          <a:p>
            <a:r>
              <a:rPr lang="en-GB" dirty="0" smtClean="0"/>
              <a:t>It is still a preliminary study – more precise model for gravity will be used</a:t>
            </a:r>
          </a:p>
          <a:p>
            <a:r>
              <a:rPr lang="en-GB" dirty="0" smtClean="0"/>
              <a:t>Angular motion was not considered – we are going to take a look at magnetic attitude control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IAC-2020, B4.7.4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179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Questions?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Contact information: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Yaroslav Mashtakov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err="1" smtClean="0"/>
              <a:t>Keldysh</a:t>
            </a:r>
            <a:r>
              <a:rPr lang="en-GB" dirty="0" smtClean="0"/>
              <a:t> Institute of Applied Mathematics of RAS</a:t>
            </a:r>
            <a:endParaRPr lang="en-GB" dirty="0"/>
          </a:p>
          <a:p>
            <a:pPr marL="0" indent="0">
              <a:buNone/>
            </a:pPr>
            <a:r>
              <a:rPr lang="en-GB" dirty="0" err="1" smtClean="0">
                <a:hlinkClick r:id="rId2"/>
              </a:rPr>
              <a:t>YarMashtakov</a:t>
            </a:r>
            <a:r>
              <a:rPr lang="en-US" dirty="0" smtClean="0">
                <a:hlinkClick r:id="rId2"/>
              </a:rPr>
              <a:t>@gmail.com</a:t>
            </a:r>
            <a:endParaRPr lang="en-US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IAC-2020, B4.7.4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390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710646" cy="435133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Terrestrial Gamma-Ray Flashes are special events in the atmosphere</a:t>
            </a:r>
          </a:p>
          <a:p>
            <a:r>
              <a:rPr lang="en-US" sz="2400" dirty="0" smtClean="0"/>
              <a:t>They are the burst of gamma rays produced in Earth's atmosphere</a:t>
            </a:r>
          </a:p>
          <a:p>
            <a:r>
              <a:rPr lang="en-US" sz="2400" dirty="0" smtClean="0"/>
              <a:t>Such events were first discovered in 1994</a:t>
            </a:r>
          </a:p>
          <a:p>
            <a:r>
              <a:rPr lang="en-US" sz="2400" dirty="0" smtClean="0"/>
              <a:t>We still don’t understand what creates them</a:t>
            </a:r>
          </a:p>
          <a:p>
            <a:r>
              <a:rPr lang="en-US" sz="2400" dirty="0" smtClean="0"/>
              <a:t>Main theory – they are produced by lightning in the upper atmosphere</a:t>
            </a:r>
          </a:p>
          <a:p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846" y="1870075"/>
            <a:ext cx="5338354" cy="3002824"/>
          </a:xfrm>
          <a:prstGeom prst="rect">
            <a:avLst/>
          </a:prstGeo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IAC-2020, B4.7.4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492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Introduction-2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504" y="1220842"/>
            <a:ext cx="4450080" cy="2502516"/>
          </a:xfr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IAC-2020, B4.7.4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779" y="3802318"/>
            <a:ext cx="3659777" cy="24739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143" y="3811843"/>
            <a:ext cx="3659777" cy="24370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40199" y="6248922"/>
            <a:ext cx="3510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Transient Luminous Effects</a:t>
            </a:r>
            <a:endParaRPr lang="ru-RU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67641" y="1460528"/>
            <a:ext cx="603286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We need to detect TGF and simultaneously detect any kind of lightning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It might provide useful information and allow us to develop theory that describes such events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1" y="3806189"/>
            <a:ext cx="3074126" cy="246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83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statement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order to determine TGF and lightning position we need at least three satellites with the necessary detectors</a:t>
            </a:r>
          </a:p>
          <a:p>
            <a:r>
              <a:rPr lang="en-US" dirty="0" smtClean="0"/>
              <a:t>They must form </a:t>
            </a:r>
            <a:r>
              <a:rPr lang="en-GB" dirty="0" smtClean="0"/>
              <a:t>equilateral </a:t>
            </a:r>
            <a:r>
              <a:rPr lang="en-US" dirty="0" smtClean="0"/>
              <a:t>triangle for better event triangulation</a:t>
            </a:r>
          </a:p>
          <a:p>
            <a:r>
              <a:rPr lang="en-US" dirty="0" smtClean="0"/>
              <a:t>Region of interest is near-equatorial</a:t>
            </a:r>
            <a:endParaRPr lang="en-GB" dirty="0" smtClean="0"/>
          </a:p>
          <a:p>
            <a:r>
              <a:rPr lang="en-GB" dirty="0" smtClean="0"/>
              <a:t>We don’t know the necessary triangle side length, only estimation 100-1000 km</a:t>
            </a:r>
            <a:endParaRPr lang="en-US" dirty="0" smtClean="0"/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IAC-2020, B4.7.4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058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Problem statement-2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9823" y="1485990"/>
            <a:ext cx="5580017" cy="4351338"/>
          </a:xfrm>
        </p:spPr>
        <p:txBody>
          <a:bodyPr>
            <a:normAutofit/>
          </a:bodyPr>
          <a:lstStyle/>
          <a:p>
            <a:r>
              <a:rPr lang="en-GB" sz="2400" dirty="0" smtClean="0"/>
              <a:t>We use TNS-0 platform developed by Russian Space System Corporation</a:t>
            </a:r>
            <a:endParaRPr lang="ru-RU" sz="2400" dirty="0" smtClean="0"/>
          </a:p>
          <a:p>
            <a:r>
              <a:rPr lang="en-GB" sz="2400" dirty="0" smtClean="0"/>
              <a:t>TNS nanosatellite platform has been successfully tested in two flights launched from ISS</a:t>
            </a:r>
          </a:p>
          <a:p>
            <a:r>
              <a:rPr lang="en-GB" sz="2400" dirty="0" smtClean="0"/>
              <a:t>Progress cargo ship is used to deliver satellites to the dedicated orbits from ISS</a:t>
            </a:r>
          </a:p>
          <a:p>
            <a:endParaRPr lang="ru-RU" sz="24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IAC-2020, B4.7.4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377" y="924539"/>
            <a:ext cx="3718559" cy="2483881"/>
          </a:xfrm>
          <a:prstGeom prst="rect">
            <a:avLst/>
          </a:prstGeom>
        </p:spPr>
      </p:pic>
      <p:pic>
        <p:nvPicPr>
          <p:cNvPr id="6" name="tns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5377" y="3492136"/>
            <a:ext cx="5265893" cy="29620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196" y="4501849"/>
            <a:ext cx="3100758" cy="221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93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are the orbits?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20825"/>
            <a:ext cx="4378234" cy="4351338"/>
          </a:xfrm>
        </p:spPr>
        <p:txBody>
          <a:bodyPr>
            <a:normAutofit/>
          </a:bodyPr>
          <a:lstStyle/>
          <a:p>
            <a:r>
              <a:rPr lang="en-GB" sz="2400" dirty="0" smtClean="0"/>
              <a:t>TNS is small satellite (close to 3U CubeSat)</a:t>
            </a:r>
          </a:p>
          <a:p>
            <a:r>
              <a:rPr lang="en-GB" sz="2400" dirty="0" smtClean="0"/>
              <a:t>We cannot use thrusters</a:t>
            </a:r>
          </a:p>
          <a:p>
            <a:r>
              <a:rPr lang="en-GB" sz="2400" dirty="0" smtClean="0"/>
              <a:t>We can utilize atmospheric drag (by changing satellite attitude)</a:t>
            </a:r>
            <a:endParaRPr lang="en-GB" sz="2400" dirty="0"/>
          </a:p>
          <a:p>
            <a:r>
              <a:rPr lang="en-GB" sz="2400" dirty="0" smtClean="0"/>
              <a:t>J2 precession might help us</a:t>
            </a:r>
          </a:p>
          <a:p>
            <a:r>
              <a:rPr lang="en-GB" sz="2400" dirty="0" smtClean="0"/>
              <a:t>We use 2 satellites on the same orbit and 1 shifted by LAN</a:t>
            </a:r>
            <a:endParaRPr lang="ru-RU" sz="24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IAC-2020, B4.7.4</a:t>
            </a:r>
            <a:endParaRPr lang="ru-RU" dirty="0"/>
          </a:p>
        </p:txBody>
      </p:sp>
      <p:pic>
        <p:nvPicPr>
          <p:cNvPr id="6" name="anim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1158" y="1520825"/>
            <a:ext cx="6639923" cy="373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3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J2 precession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LAN precession is 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Major </a:t>
            </a:r>
            <a:r>
              <a:rPr lang="en-GB" dirty="0" err="1" smtClean="0"/>
              <a:t>semiaxes</a:t>
            </a:r>
            <a:r>
              <a:rPr lang="en-GB" dirty="0" smtClean="0"/>
              <a:t> must be the same </a:t>
            </a:r>
          </a:p>
          <a:p>
            <a:r>
              <a:rPr lang="en-GB" dirty="0" smtClean="0"/>
              <a:t>We can slightly change inclination (around 0.2 </a:t>
            </a:r>
            <a:r>
              <a:rPr lang="en-GB" dirty="0" err="1" smtClean="0"/>
              <a:t>deg</a:t>
            </a:r>
            <a:r>
              <a:rPr lang="en-GB" dirty="0" smtClean="0"/>
              <a:t>), so triangle size changes from 1000 km to 100 km in around a year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IAC-2020, B4.7.4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9114968"/>
              </p:ext>
            </p:extLst>
          </p:nvPr>
        </p:nvGraphicFramePr>
        <p:xfrm>
          <a:off x="3813447" y="2444433"/>
          <a:ext cx="4762500" cy="104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Equation" r:id="rId3" imgW="4762440" imgH="1041120" progId="Equation.DSMT4">
                  <p:embed/>
                </p:oleObj>
              </mc:Choice>
              <mc:Fallback>
                <p:oleObj name="Equation" r:id="rId3" imgW="4762440" imgH="1041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13447" y="2444433"/>
                        <a:ext cx="4762500" cy="1041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213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Triangle side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To change triangle side we need to change difference between satellite’s arguments of latitude</a:t>
            </a:r>
          </a:p>
          <a:p>
            <a:r>
              <a:rPr lang="en-GB" sz="2400" dirty="0" smtClean="0"/>
              <a:t>We do it by drag utilization</a:t>
            </a:r>
          </a:p>
          <a:p>
            <a:r>
              <a:rPr lang="en-GB" sz="2400" dirty="0" smtClean="0"/>
              <a:t>Different cross-section of satellites – different accelerations</a:t>
            </a:r>
          </a:p>
          <a:p>
            <a:r>
              <a:rPr lang="en-GB" sz="2400" dirty="0" smtClean="0"/>
              <a:t>We can change it from 0.0275 m</a:t>
            </a:r>
            <a:r>
              <a:rPr lang="en-GB" sz="2400" baseline="30000" dirty="0" smtClean="0"/>
              <a:t>2</a:t>
            </a:r>
            <a:r>
              <a:rPr lang="en-GB" sz="2400" dirty="0" smtClean="0"/>
              <a:t> to 0.05 m</a:t>
            </a:r>
            <a:r>
              <a:rPr lang="en-GB" sz="2400" baseline="30000" dirty="0" smtClean="0"/>
              <a:t>2</a:t>
            </a:r>
          </a:p>
          <a:p>
            <a:r>
              <a:rPr lang="en-GB" sz="2400" dirty="0" smtClean="0"/>
              <a:t>Cross-section of the first satellite is fixed to 0.038 m</a:t>
            </a:r>
            <a:r>
              <a:rPr lang="en-GB" sz="2400" baseline="30000" dirty="0" smtClean="0"/>
              <a:t>2</a:t>
            </a:r>
          </a:p>
          <a:p>
            <a:r>
              <a:rPr lang="en-GB" sz="2400" dirty="0" smtClean="0"/>
              <a:t>The others changed to either come up or come off the first satellite</a:t>
            </a:r>
          </a:p>
          <a:p>
            <a:r>
              <a:rPr lang="en-GB" sz="2400" dirty="0" smtClean="0"/>
              <a:t>Control law is similar to PD controller</a:t>
            </a:r>
            <a:endParaRPr lang="ru-RU" sz="24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IAC-2020, B4.7.4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6118529"/>
              </p:ext>
            </p:extLst>
          </p:nvPr>
        </p:nvGraphicFramePr>
        <p:xfrm>
          <a:off x="3071404" y="5467078"/>
          <a:ext cx="55499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Equation" r:id="rId3" imgW="5549760" imgH="583920" progId="Equation.DSMT4">
                  <p:embed/>
                </p:oleObj>
              </mc:Choice>
              <mc:Fallback>
                <p:oleObj name="Equation" r:id="rId3" imgW="5549760" imgH="583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71404" y="5467078"/>
                        <a:ext cx="5549900" cy="58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366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Simulation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All satellites are affected by J2, central Newtonian Field and atmospheric drag</a:t>
            </a:r>
          </a:p>
          <a:p>
            <a:r>
              <a:rPr lang="en-GB" dirty="0" smtClean="0"/>
              <a:t>Atmospheric density includes information about solar activity, night/day time</a:t>
            </a:r>
          </a:p>
          <a:p>
            <a:r>
              <a:rPr lang="en-GB" dirty="0" smtClean="0"/>
              <a:t>Angular motion is not considered (it is modelled by different satellite cross-section area)</a:t>
            </a:r>
          </a:p>
          <a:p>
            <a:r>
              <a:rPr lang="en-GB" dirty="0" smtClean="0"/>
              <a:t>Satellite cross-sections are updated once in revolution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IAC-2020, B4.7.4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177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4141</TotalTime>
  <Words>515</Words>
  <Application>Microsoft Office PowerPoint</Application>
  <PresentationFormat>Широкоэкранный</PresentationFormat>
  <Paragraphs>78</Paragraphs>
  <Slides>13</Slides>
  <Notes>3</Notes>
  <HiddenSlides>0</HiddenSlides>
  <MMClips>4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Equation</vt:lpstr>
      <vt:lpstr>Nanosatellites Triangle Formation Flying For Terrestrial Gamma-Ray Flashes and Transient Luminous Events Study</vt:lpstr>
      <vt:lpstr>Introduction</vt:lpstr>
      <vt:lpstr>Introduction-2</vt:lpstr>
      <vt:lpstr>Problem statement</vt:lpstr>
      <vt:lpstr>Problem statement-2</vt:lpstr>
      <vt:lpstr>What are the orbits?</vt:lpstr>
      <vt:lpstr>J2 precession</vt:lpstr>
      <vt:lpstr>Triangle side</vt:lpstr>
      <vt:lpstr>Simulation</vt:lpstr>
      <vt:lpstr>High solar activity (2013)</vt:lpstr>
      <vt:lpstr>Low solar activity (2018)</vt:lpstr>
      <vt:lpstr>Conclusion</vt:lpstr>
      <vt:lpstr>Questions?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Nanosatellites Triangle Formation Flying For Terrestrial Gamma-Ray Flashes and Transient Luminous Events Study</dc:title>
  <dc:creator>Yaroslav Mashtakov</dc:creator>
  <cp:lastModifiedBy>Yaroslav Mashtakov</cp:lastModifiedBy>
  <cp:revision>22</cp:revision>
  <dcterms:created xsi:type="dcterms:W3CDTF">2020-09-25T11:26:34Z</dcterms:created>
  <dcterms:modified xsi:type="dcterms:W3CDTF">2020-10-19T09:12:20Z</dcterms:modified>
</cp:coreProperties>
</file>