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3" r:id="rId5"/>
    <p:sldId id="275" r:id="rId6"/>
    <p:sldId id="281" r:id="rId7"/>
    <p:sldId id="273" r:id="rId8"/>
    <p:sldId id="286" r:id="rId9"/>
    <p:sldId id="278" r:id="rId10"/>
    <p:sldId id="270" r:id="rId11"/>
    <p:sldId id="302" r:id="rId12"/>
    <p:sldId id="280" r:id="rId13"/>
    <p:sldId id="266" r:id="rId14"/>
    <p:sldId id="272" r:id="rId15"/>
    <p:sldId id="279" r:id="rId16"/>
    <p:sldId id="265" r:id="rId17"/>
    <p:sldId id="287" r:id="rId18"/>
    <p:sldId id="288" r:id="rId19"/>
    <p:sldId id="292" r:id="rId20"/>
    <p:sldId id="298" r:id="rId21"/>
    <p:sldId id="297" r:id="rId22"/>
    <p:sldId id="301" r:id="rId23"/>
    <p:sldId id="296" r:id="rId24"/>
    <p:sldId id="300" r:id="rId25"/>
    <p:sldId id="304" r:id="rId26"/>
    <p:sldId id="305" r:id="rId27"/>
    <p:sldId id="303" r:id="rId28"/>
    <p:sldId id="299" r:id="rId29"/>
    <p:sldId id="308" r:id="rId30"/>
    <p:sldId id="294" r:id="rId31"/>
    <p:sldId id="306" r:id="rId32"/>
    <p:sldId id="307" r:id="rId33"/>
    <p:sldId id="295" r:id="rId34"/>
    <p:sldId id="283" r:id="rId35"/>
    <p:sldId id="293" r:id="rId36"/>
    <p:sldId id="282" r:id="rId37"/>
    <p:sldId id="274" r:id="rId38"/>
    <p:sldId id="289" r:id="rId39"/>
    <p:sldId id="284" r:id="rId40"/>
    <p:sldId id="290" r:id="rId41"/>
    <p:sldId id="291" r:id="rId42"/>
    <p:sldId id="26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78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90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80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58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52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39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16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8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79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13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934A-FDA0-45AF-893A-EE23C77110B4}" type="datetimeFigureOut">
              <a:rPr lang="ru-RU" smtClean="0"/>
              <a:t>06.11.2013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38FAF-52AE-401C-8C57-C3FF41F41C6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17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229"/>
            <a:ext cx="7772400" cy="489633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Обзор работ по астродинамике</a:t>
            </a:r>
            <a:br>
              <a:rPr lang="ru-RU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Astrodynamics Symposium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A6 Space Debris Symposium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(A6.4. Mitigation and Standards)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b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E2. Student Conference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C:\Users\User\Desktop\Презентация на Конгресс\PAdfLYLj_L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-1"/>
            <a:ext cx="9161140" cy="15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Nadir-Pointing Magnetic Attitude Control System for Tigrisat Nanosatellite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Paride Testani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of Rome “La Sapienza”, Italy)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9" y="1690688"/>
            <a:ext cx="8428382" cy="501491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Модифицированный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Bdot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алгоритм: одновременное демпфирование и перенаправление оси визирования в направлении надира</a:t>
            </a:r>
          </a:p>
          <a:p>
            <a:pPr>
              <a:lnSpc>
                <a:spcPct val="140000"/>
              </a:lnSpc>
            </a:pPr>
            <a:endParaRPr lang="ru-RU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Коэффициенты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усиления выбираются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большими в режиме достижения </a:t>
            </a:r>
            <a:r>
              <a:rPr lang="ru-RU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требуемой 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ориентации и малыми – в режиме ее поддержания:</a:t>
            </a: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40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497727"/>
              </p:ext>
            </p:extLst>
          </p:nvPr>
        </p:nvGraphicFramePr>
        <p:xfrm>
          <a:off x="927652" y="3257344"/>
          <a:ext cx="3931416" cy="546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" name="Equation" r:id="rId3" imgW="1828800" imgH="253800" progId="Equation.DSMT4">
                  <p:embed/>
                </p:oleObj>
              </mc:Choice>
              <mc:Fallback>
                <p:oleObj name="Equation" r:id="rId3" imgW="1828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652" y="3257344"/>
                        <a:ext cx="3931416" cy="546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30308"/>
              </p:ext>
            </p:extLst>
          </p:nvPr>
        </p:nvGraphicFramePr>
        <p:xfrm>
          <a:off x="927652" y="5370029"/>
          <a:ext cx="2727512" cy="51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" name="Equation" r:id="rId5" imgW="1333440" imgH="253800" progId="Equation.DSMT4">
                  <p:embed/>
                </p:oleObj>
              </mc:Choice>
              <mc:Fallback>
                <p:oleObj name="Equation" r:id="rId5" imgW="13334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652" y="5370029"/>
                        <a:ext cx="2727512" cy="519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811242"/>
              </p:ext>
            </p:extLst>
          </p:nvPr>
        </p:nvGraphicFramePr>
        <p:xfrm>
          <a:off x="927652" y="5950292"/>
          <a:ext cx="257016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name="Equation" r:id="rId7" imgW="1257120" imgH="241200" progId="Equation.DSMT4">
                  <p:embed/>
                </p:oleObj>
              </mc:Choice>
              <mc:Fallback>
                <p:oleObj name="Equation" r:id="rId7" imgW="1257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7652" y="5950292"/>
                        <a:ext cx="2570162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97609" y="5381723"/>
            <a:ext cx="3211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Максимальный магнитный момент каждой из катушек был принят равным 1 Ам</a:t>
            </a:r>
            <a:r>
              <a:rPr lang="ru-RU" sz="2000" baseline="30000" dirty="0" smtClean="0"/>
              <a:t>2</a:t>
            </a:r>
            <a:endParaRPr lang="ru-RU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40264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Мехатронные бортовые системы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538" y="1690690"/>
            <a:ext cx="8680174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С1.1.7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гибридный позиционно-силовой алгоритм управления большими космическими манипуляторами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дизайн и технические характеристики нового класса электромеханических силовых приводов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С1.2.9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динамика многозвенных космических манипуляторов и вычислительно эффективные алгоритмы управления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С1.4.8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прогнозирующая система управления манипулятором для захвата вышедших из строя спутников и других объектов космического мусора</a:t>
            </a:r>
          </a:p>
        </p:txBody>
      </p:sp>
    </p:spTree>
    <p:extLst>
      <p:ext uri="{BB962C8B-B14F-4D97-AF65-F5344CB8AC3E}">
        <p14:creationId xmlns:p14="http://schemas.microsoft.com/office/powerpoint/2010/main" val="20775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Тросовые системы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0" y="1690690"/>
            <a:ext cx="8640417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С1.1.6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равномерные вращения связки из двух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соединенных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стержнем спутников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эллиптической орбите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динамика и управление электродинамическим тросом</a:t>
            </a:r>
          </a:p>
        </p:txBody>
      </p:sp>
    </p:spTree>
    <p:extLst>
      <p:ext uri="{BB962C8B-B14F-4D97-AF65-F5344CB8AC3E}">
        <p14:creationId xmlns:p14="http://schemas.microsoft.com/office/powerpoint/2010/main" val="13627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Uniform Rotations of A Two-Body Tethered System in An Elliptic Orbit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 Guerman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of Beira Interior, Portugal)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756948"/>
            <a:ext cx="8574156" cy="501491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Две точечные массы соединены невесомым стержнем, длина которого может управляемо меняться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0400" indent="-230400"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 масс движется по эллиптической орбите</a:t>
            </a:r>
          </a:p>
          <a:p>
            <a:pPr marL="230400" indent="-230400"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– найти закон управления длиной стержня, который обеспечит равномерные вращения системы из двух тел с частотой, кратной орбитальной</a:t>
            </a:r>
          </a:p>
          <a:p>
            <a:pPr marL="230400" indent="-230400">
              <a:lnSpc>
                <a:spcPct val="140000"/>
              </a:lnSpc>
              <a:spcBef>
                <a:spcPts val="60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Построены решения для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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=0,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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1,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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2,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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3,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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4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Исследована устойчивость решений при разных значениях эксцентриситета, показан рост зон хаотичных движений при увеличении эксцентриситета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365126"/>
            <a:ext cx="88126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Dynamics and Control of a Bare Electrodynamic Tethers Under Multi-Environment Perturbations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Rui Zhong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(York University, Canada)</a:t>
            </a: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690688"/>
            <a:ext cx="8574156" cy="5014911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Численное моделирование динамики орбитального и углового движения двух КА, сцепленных между собой электродинамическим тросом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Массы КА 5 кг и 1.75 кг, масса троса 0.25 кг, длина троса 500 м, диаметр троса 0.5 мм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Модель ГМП –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IGRF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7х7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управления силой тока в тросе – релейного типа, функция переключения определяется лишь амплитудой колебаний по крену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Увод с орбиты наклонением 57 градусов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– за менее чем 3 года, с полярной орбиты – за почти 23 года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118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Солнечный/атмосферный парус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57" y="1431236"/>
            <a:ext cx="8441634" cy="51948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С1.1.3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проблема стабилизации атмосферного паруса по набегающему потоку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С1.1.8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сферический солнечный парус для управления угловым движением 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С1.2.11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управление угловым движением платформы с вращающимся мембранным солнечным парусом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С1.6.9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оптимальное изменение наклонения с помощью солнечного паруса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С1.8.3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оптимальные по быстродействию переходы между поверхностями равновесия в круговой задаче трех тел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 Aerostability for Drag Sails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Gemma Saura Carretero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(Cranfield University, UK)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690689"/>
            <a:ext cx="8574156" cy="488480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Аэростабилизированный парус позволяет обеспечить увод КА в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-летний срок с орбиты высотой до 700 км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0400" indent="-230400"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Момент силы солнечного давления – дестабилизирующий</a:t>
            </a:r>
          </a:p>
          <a:p>
            <a:pPr marL="230400" indent="-230400"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Желательно использовать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прозрачный парус</a:t>
            </a:r>
          </a:p>
          <a:p>
            <a:pPr marL="230400" indent="-230400"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Проблемы в случае низкой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солнечной активности</a:t>
            </a:r>
          </a:p>
          <a:p>
            <a:pPr marL="230400" indent="-230400"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Гравитационный момент для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пирамидальной формы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паруса улучшает стабилизацию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04" y="3250685"/>
            <a:ext cx="3732305" cy="28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6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 Law for Inclination Change in An Atmosphere Through Solar Sailing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Valentin Stolbunov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of Glasgow, UK)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690689"/>
            <a:ext cx="8574156" cy="4884804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изменения наклонения орбиты находится локально оптимальный закон управления ориентацией плоского, зеркально отражающего паруса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качестве ограничения взято требование о неубывании большой полуоси орбиты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зависимости от отношения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силы солнечного давления к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силе лобового сопротивления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найдены разные оптимальные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режимы ориентации паруса</a:t>
            </a:r>
          </a:p>
          <a:p>
            <a:pPr>
              <a:lnSpc>
                <a:spcPct val="140000"/>
              </a:lnSpc>
            </a:pP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45" y="3745121"/>
            <a:ext cx="3346567" cy="29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Agile Solar Sailing in Three-Body Problem: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Motion Between Artificial Equilibrium Points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Jeannette Heiligers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of Strathclyde, UK)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690688"/>
            <a:ext cx="8574156" cy="5041415"/>
          </a:xfrm>
        </p:spPr>
        <p:txBody>
          <a:bodyPr>
            <a:normAutofit lnSpcReduction="10000"/>
          </a:bodyPr>
          <a:lstStyle/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солнечного паруса расширяет множество относительных положений равновесия с отдельных точек до поверхностей, параметризуемых показателем освещенности (отношением силы солнечного давления к силе тяготения)</a:t>
            </a:r>
          </a:p>
          <a:p>
            <a:pPr marL="230400" indent="-230400">
              <a:lnSpc>
                <a:spcPct val="15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Одним из прямых методов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найден оптимальный закон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ориентацией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паруса, обеспечивающий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между заданными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точками равновесия за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кратчайшее время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43" y="3538308"/>
            <a:ext cx="4396981" cy="31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18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задачи трех тел: инвариантные многообразия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2" y="1611178"/>
            <a:ext cx="8507895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С1.7.7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пролет астероида Тутатис при старте с гало-орбиты около точки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Солнце-Земля с помощью лунного ГМ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перелет к Марсу с гало-орбит около точек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 Земля-Луна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С1.8.5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перелет к Луне из окрестности точек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Солнце-Земля с помощью силы солнечного давления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С1.8.6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динамика в окрестности точек либрации системы Земля-Луна в полной модели Солнечной системы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C1.8.7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изоморфное отображение фазового пространства в плоской круговой ограниченной задаче трех тел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С1.9.11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численная аппроксимация ИМ задачи трех тел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Общая информация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11177"/>
            <a:ext cx="7886700" cy="49619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IAC 2013: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30 симпозиумов, из них:</a:t>
            </a:r>
          </a:p>
          <a:p>
            <a:pPr marL="8509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7 в категории </a:t>
            </a:r>
            <a:r>
              <a:rPr lang="en-US" dirty="0" smtClean="0"/>
              <a:t>A (Science and Exploration)</a:t>
            </a:r>
          </a:p>
          <a:p>
            <a:pPr marL="8509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6 </a:t>
            </a:r>
            <a:r>
              <a:rPr lang="ru-RU" dirty="0" smtClean="0"/>
              <a:t>в категории </a:t>
            </a:r>
            <a:r>
              <a:rPr lang="en-US" dirty="0" smtClean="0"/>
              <a:t>B (Applications and Operations)</a:t>
            </a:r>
          </a:p>
          <a:p>
            <a:pPr marL="8509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4 </a:t>
            </a:r>
            <a:r>
              <a:rPr lang="ru-RU" dirty="0" smtClean="0"/>
              <a:t>в категории </a:t>
            </a:r>
            <a:r>
              <a:rPr lang="en-US" dirty="0" smtClean="0"/>
              <a:t>C (Technology)</a:t>
            </a:r>
          </a:p>
          <a:p>
            <a:pPr marL="8509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6 </a:t>
            </a:r>
            <a:r>
              <a:rPr lang="ru-RU" dirty="0" smtClean="0"/>
              <a:t>в категории </a:t>
            </a:r>
            <a:r>
              <a:rPr lang="en-US" dirty="0" smtClean="0"/>
              <a:t>D (Infrastructure)</a:t>
            </a:r>
          </a:p>
          <a:p>
            <a:pPr marL="850900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7 </a:t>
            </a:r>
            <a:r>
              <a:rPr lang="ru-RU" dirty="0" smtClean="0"/>
              <a:t>в категории </a:t>
            </a:r>
            <a:r>
              <a:rPr lang="en-US" dirty="0" smtClean="0"/>
              <a:t>E (Space and Society)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представлено </a:t>
            </a:r>
            <a:r>
              <a:rPr lang="en-US" dirty="0" smtClean="0"/>
              <a:t>3727 </a:t>
            </a:r>
            <a:r>
              <a:rPr lang="ru-RU" dirty="0" smtClean="0"/>
              <a:t>работ</a:t>
            </a:r>
            <a:r>
              <a:rPr lang="en-US" dirty="0" smtClean="0"/>
              <a:t> (</a:t>
            </a:r>
            <a:r>
              <a:rPr lang="ru-RU" dirty="0" smtClean="0"/>
              <a:t>рекорд!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участники из 74 стран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1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Earth-Sun L1 and L2 to Moon Transfers</a:t>
            </a:r>
            <a:br>
              <a:rPr lang="en-US" sz="20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Exploiting Natural Dynamics</a:t>
            </a:r>
            <a:br>
              <a:rPr lang="en-US" sz="2000" u="sng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Willem van der Weg </a:t>
            </a:r>
            <a:r>
              <a:rPr lang="en-US" sz="20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of Strathclyde, UK)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1" y="1770201"/>
            <a:ext cx="8640418" cy="4908894"/>
          </a:xfrm>
        </p:spPr>
        <p:txBody>
          <a:bodyPr>
            <a:normAutofit/>
          </a:bodyPr>
          <a:lstStyle/>
          <a:p>
            <a:pPr marL="230400" indent="-230400">
              <a:lnSpc>
                <a:spcPct val="13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завершении миссии в окрестности коллинеарных точек либрации системы Солнце-Земля КА может быть переведен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окололунную орбиту (низкую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околокруговую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сильно эллиптическую) или траекторию столкновения с Луной</a:t>
            </a:r>
          </a:p>
          <a:p>
            <a:pPr marL="230188" indent="-230188">
              <a:lnSpc>
                <a:spcPct val="13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Неустойчивое многообразие исходной (квази)периодической орбиты вокруг одной из точек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/L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 Солнце-Земля</a:t>
            </a:r>
            <a:endParaRPr lang="ru-RU" sz="2000" baseline="-25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0813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склеивается с устойчивым многообразием какой-то из (квази)периодических орбит около точки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 Земля-Луна</a:t>
            </a:r>
          </a:p>
          <a:p>
            <a:pPr marL="2690813" indent="-230188">
              <a:lnSpc>
                <a:spcPct val="13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силы светового давления увеличивает спектр возможностей при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одинаковом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максимально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значении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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4274365"/>
            <a:ext cx="2398643" cy="23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Внешние/внутренние резонансные гравитационные маневры и захват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56" y="1690690"/>
            <a:ext cx="8468139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С1.7.6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спасение миссии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Akatsuki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нетангенциальный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VILT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-маневр для резонансного пролета КА и его захвата Венерой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внешние земные резонансы для захвата астероидов на (квази)периодические орбиты вокруг точек либрации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С1.9.1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аналитические выражения для скачков значений орбитальных элементов вследствие внешних резонансных гравитационных маневров в трехмерном случае</a:t>
            </a:r>
          </a:p>
        </p:txBody>
      </p:sp>
    </p:spTree>
    <p:extLst>
      <p:ext uri="{BB962C8B-B14F-4D97-AF65-F5344CB8AC3E}">
        <p14:creationId xmlns:p14="http://schemas.microsoft.com/office/powerpoint/2010/main" val="8605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843" y="365126"/>
            <a:ext cx="7964557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 Resonant Gravity Assists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Asteroid Retrieval Missions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Joan Pau Sanchez Cuartielles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of Strathclyde, UK)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4" y="4573722"/>
            <a:ext cx="2709178" cy="221993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8" y="1720485"/>
            <a:ext cx="2584174" cy="2982664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44556" y="1664185"/>
            <a:ext cx="8468139" cy="5102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4963" indent="-230188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искусственного перевода астероида на квазипериодическую орбиту вокруг точки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Солнце-Земля нужно сообщить импульс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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Symbol" panose="05050102010706020507" pitchFamily="18" charset="2"/>
            </a:endParaRPr>
          </a:p>
          <a:p>
            <a:pPr marL="2874963" indent="-230188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Использование резонансных пролетов у Земли позволяет сократить величину 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V</a:t>
            </a:r>
          </a:p>
          <a:p>
            <a:pPr marL="2874963" indent="-230188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Вместо перицентрального отображения Кеплера вводится более универсальное понятие отображения встречи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– скачка в значениях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орбитальных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элементов в результате сближения с Землей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орбит астероидов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042" y="1611178"/>
            <a:ext cx="8627165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С1.4.3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учет неопределенности параметров астероида и его орбиты при планировании захвата на (квази)периодическую орбиту около коллинеарной точки либрации системы Солнце-Земля и расчете необходимого для поддержания управления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автономное управление движением и навигация КА, осуществляющего изменение орбиты астероида и скорости его вращения путем лазерной абляции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С1.7.9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концепция гравитационного тягача и исследование возможных сценариев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миссий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изменению орбиты астероида с помощью одного или нескольких гравитационных тягачей</a:t>
            </a:r>
          </a:p>
        </p:txBody>
      </p:sp>
    </p:spTree>
    <p:extLst>
      <p:ext uri="{BB962C8B-B14F-4D97-AF65-F5344CB8AC3E}">
        <p14:creationId xmlns:p14="http://schemas.microsoft.com/office/powerpoint/2010/main" val="25831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5864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Групповой полет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0" y="1470990"/>
            <a:ext cx="8680173" cy="5300870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С1.3.10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система управления относительным движением КА в формации на основе модели роя Кукера-Смейла 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алгоритм управления относительным движением роя кубсатов на эллиптических орбитах, основанный на линейно-квадратичном регулировании и методе потенциалов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С1.5.9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поддержание относительного квазипериодического движения двух спутников на близких эллиптических орбитах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помощью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закона управления, изменяющего топологический тип положения относительного равновесия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С1.8.11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оптимальное управление относительным движением роя фемтоспутников с помощью дифференциального светового давления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of Hamiltonian Structure-Preserving Control to Cluster Flight for Fractionated Spacecraft on An Elliptic Orbit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Ming Xu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(Beihang University, People’s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Republic of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China)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74" y="1616765"/>
            <a:ext cx="8878955" cy="5168346"/>
          </a:xfrm>
        </p:spPr>
        <p:txBody>
          <a:bodyPr>
            <a:normAutofit/>
          </a:bodyPr>
          <a:lstStyle/>
          <a:p>
            <a:pPr marL="230400" indent="-230400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описания относительного движения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 на близких эллиптических орбитах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применены уравнения Шонера-Хемпеля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0400" indent="-230400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зануляет действительные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 характеристических показателей</a:t>
            </a:r>
          </a:p>
          <a:p>
            <a:pPr marL="230400" indent="-230400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Гиперболический тип периодического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движения становится эллиптическим</a:t>
            </a:r>
          </a:p>
          <a:p>
            <a:pPr marL="230400" indent="-230400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Устойчивость подтверждается анализом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поведения мультипликаторов Флоке</a:t>
            </a:r>
          </a:p>
          <a:p>
            <a:pPr marL="230400" indent="-230400">
              <a:lnSpc>
                <a:spcPct val="120000"/>
              </a:lnSpc>
              <a:spcBef>
                <a:spcPts val="60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силу нестационарности динамической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топологический тип движения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может меняться, векторы устойчивого и</a:t>
            </a:r>
          </a:p>
          <a:p>
            <a:pPr marL="2304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неустойчивого многообразий пропадают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98" y="1789043"/>
            <a:ext cx="2992830" cy="24419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98" y="4329335"/>
            <a:ext cx="2992830" cy="23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Relative Orbital Dynamics of Swarms of Femto-Spacecraft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Giorgio Mingotti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of Strathclyde, UK)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35" y="1643270"/>
            <a:ext cx="8733182" cy="5141842"/>
          </a:xfrm>
        </p:spPr>
        <p:txBody>
          <a:bodyPr>
            <a:normAutofit/>
          </a:bodyPr>
          <a:lstStyle/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Исследуется относительное движение двух фемтоспутников на близких околокруговых орбитах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управления используется дифференциальное световое давление: дочерний спутник может изменять коэффициент отражения своей поверхности, покрытой электрохромным материалом</a:t>
            </a:r>
          </a:p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Рассматривается задача оптимального изменения параметров проективной круговой орбиты, краевая задача из принципа максимума решена для трех видов оптимального управления: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быстродействию,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топливу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(линейный функционал) 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энергии (квадратичный функционал)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1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Сближение и стыковка на орбите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2" y="1285462"/>
            <a:ext cx="8521147" cy="5473146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С1.4.10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построение скользящего режима оптимального управления относительными положением и ориентацией КА для стыковки с кувыркающейся мишенью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относительная навигация при сближении и стыковке на основе только угловых измерений: особенности и область применимости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С1.5.11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оптимальная встреча на эллиптических орбитах с помощью непрерывной радиальной тяги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С1.5.13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миссия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PRISMA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серии экспериментов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IRIDES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безопасному импульсному сближению двух КА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С1.6.3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прогнозирующая система управления для стыковки с КА на эллиптической орбите в автономном режиме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межпланетных траекторий с большой тягой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8" y="1690690"/>
            <a:ext cx="8454887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С1.4.1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 виртуальных траекторий для проектирования траекторий с несколькими гравитационными маневрами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С1.6.11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оптимизация перелета на периодическую орбиту вокруг точки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системы Солнце-Земля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концепция межпланетной промежуточной орбиты для расширения окон старта межпланетных миссий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С1.7.10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проектирование оптимальных траекторий полета к астероиду Апофис с возвращением на Землю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Study on Low-Cost and Flexible Deep-Space Exploration Utilizing A Concept of Interplanetary Parkin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 Orbit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Toshinori Ikenaga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(JAXA, Japan)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87" y="1563757"/>
            <a:ext cx="8693426" cy="5221355"/>
          </a:xfrm>
        </p:spPr>
        <p:txBody>
          <a:bodyPr>
            <a:normAutofit/>
          </a:bodyPr>
          <a:lstStyle/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аналогии с энеевской идеей старта с орбиты предложена идея использования межпланетной промежуточной орбиты: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 отправляется к цели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сразу, а совершает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иток вокруг Солнца и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гравитационный маневр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Земли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0400" indent="-230400">
              <a:lnSpc>
                <a:spcPct val="150000"/>
              </a:lnSpc>
              <a:spcBef>
                <a:spcPts val="60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Окно старта при этом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заметно расширяется: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Марса с 1-2 недель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одного года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855" y="2898476"/>
            <a:ext cx="5157118" cy="37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Оптимальная переориентация КА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833" y="1690690"/>
            <a:ext cx="8157541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С1.1.1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оптимальная по быстродействию переориентация при наличии ограничений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С1.4.5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оптимальная по углу нутации переориентация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КА, стабилизированного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собственным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вращением, при помощи одиночного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двигателя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7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межпланетных траекторий с малой тягой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044" y="1690690"/>
            <a:ext cx="8640416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С1.3.11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прямой метод оптимизации траекторий в задаче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тел, основанный на дискретизации по схеме Гаусса-Лобато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задача минимальной тяги (нахождение минимального значения тяги, допускающего перелет за заданное время) и ее применение в оптимизации траекторий с малой тягой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С1.6.5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непрямая оптимизация траекторий с малой тягой в задаче двух/трех тел с использованием метода продолжения по параметру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перелетов на ГСО</a:t>
            </a:r>
            <a:b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помощью малой тяги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35" y="1690690"/>
            <a:ext cx="8759686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С1.6.7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тип траекторий с гибридной (большой + малой) тягой: гомановский спиральный перелет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инженерные аспекты проектирования и оптимизации траекторий перелета на ГСО с помощью двигателей малой тяги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С1.7.4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миссия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Electra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возможных схем выхода КА на ГСО с помощью двигателей малой тяги</a:t>
            </a:r>
            <a:endParaRPr lang="ru-RU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Novel Numerical Optimisation of the Hohmann Spiral Transfer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Steven Owens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Strathclyde, UK)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287" y="1696278"/>
            <a:ext cx="8693426" cy="5088834"/>
          </a:xfrm>
        </p:spPr>
        <p:txBody>
          <a:bodyPr>
            <a:normAutofit lnSpcReduction="10000"/>
          </a:bodyPr>
          <a:lstStyle/>
          <a:p>
            <a:pPr marL="230400" indent="-23040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Гомановский спиральный перелет похож на биэллиптический перелет (перелет Штернфельда), только вторая фаза полета КА осуществляется с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помощью двигателей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малой тяги</a:t>
            </a:r>
          </a:p>
          <a:p>
            <a:pPr marL="230400" indent="-230400">
              <a:lnSpc>
                <a:spcPct val="15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Наклонение орбиты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ожет изменяться с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помощью малой или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большой тяги</a:t>
            </a:r>
          </a:p>
          <a:p>
            <a:pPr marL="230400" indent="-230400">
              <a:lnSpc>
                <a:spcPct val="15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топлива</a:t>
            </a:r>
          </a:p>
          <a:p>
            <a:pPr marL="2304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может достигать 10%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43" y="2981739"/>
            <a:ext cx="5299470" cy="361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 орбитального движения вокруг тел неправильной формы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56" y="1690690"/>
            <a:ext cx="8494643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С1.7.11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построение и поддержание траекторий КА вокруг двойного астероида 1996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FG3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динамика орбитального движения вокруг двойного астероида в полной ограниченной задаче трех тел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С1.9.4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динамика орбитального движения КА в окрестности контактного двойного астероида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С1.9.5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устойчивость относительных равновесий КА в поле астероида, имеющего форму трехосного эллипсоида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С1.9.6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некеплеровы орбиты вокруг малых тел Солнечной системы, построенные с использованием светового давления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05866"/>
          </a:xfrm>
        </p:spPr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Спуск и посадка на небесные тела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043" y="1404732"/>
            <a:ext cx="8640417" cy="516834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С1.3.8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демпферы для смягчения удара при посадке КА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скользящий режим для оптимальной (по топливу) посадки на астероиды неправильной формы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С1.4.6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интегрированная система сенсоров для навигации КА при спуске и посадке (проект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SINPLEX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рамках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FP7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С1.4.13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адаптивное управление и навигация для задачи автономной посадки КА на поверхность небесного тела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С1.5.8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угловая стабилизация КА в процессе мягкой посадки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С1.5.10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графическое моделирование лунной поверхности для тестирования алгоритмов управления и навигации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С1.6.11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проектирование оптимальной траектории в задаче вертикальной посадки на Луну</a:t>
            </a:r>
          </a:p>
        </p:txBody>
      </p:sp>
    </p:spTree>
    <p:extLst>
      <p:ext uri="{BB962C8B-B14F-4D97-AF65-F5344CB8AC3E}">
        <p14:creationId xmlns:p14="http://schemas.microsoft.com/office/powerpoint/2010/main" val="10763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и улучшение параметров орбиты и маневров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817" y="1664186"/>
            <a:ext cx="8362121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С1.3.5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автономное определение и уточнение орбиты КА в созвездии на основе межспутниковых оптических измерений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восстановление ненаблюдаемых орбитальных маневров и прогноз орбиты с помощью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главных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Фурье-коэффициентов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С1.8.9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дифференциальная полиномиальная алгебра для прогнозирования траекторий в условиях неопределенности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С1.9.8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определение и уточнение параметров орбиты тела по данным измерений склонения и прямого восхождения с использованием дифференциальной алгебры полиномов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Фильтрация и оценивание</a:t>
            </a:r>
            <a:endParaRPr lang="ru-RU" sz="3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57" y="1690690"/>
            <a:ext cx="8441634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С1.2.4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адаптивный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unscented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 Калмана (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AUKF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смешанный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ru-RU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/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0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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-фильтр для задач расширенной пропорциональной навигации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3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365126"/>
            <a:ext cx="8812695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Residual-Based Adaptive Unscented Kalman Filter for Microsatellites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Xuan Huy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(Tokyo Institute of Technology, Japan)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690688"/>
            <a:ext cx="8574156" cy="501491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Unscented Kalman Filter (UKF)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хорошо работает в задаче оценивания для нелинейных систем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Возможны проблемы, если неправильно заданы матрицы ковариации для шума процесса и шума измерений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Адаптивный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UKF: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заложенная изначально матрица ковариаций для шума измерений изменяется на матрицу, вычисляемую по результатам измерений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Предупреждающий сигнал о переключении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UKF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 AUKF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выдается на основе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статистического теста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365126"/>
            <a:ext cx="8812695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Mixed Kalman/H-Infinity Filtering Approach for Augmented Proportional Navigation Guidance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Adrian-Mihail Stoica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Politehnica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Bucharest, Romania)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690688"/>
            <a:ext cx="8574156" cy="5014911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 Калмана (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работает успешно, если хорошо известны статистические параметры шумов процесса и измерений</a:t>
            </a:r>
          </a:p>
          <a:p>
            <a:pPr>
              <a:lnSpc>
                <a:spcPct val="14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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фильтра, напротив, не требуются никакие априорные сведения (консервативная оценка)</a:t>
            </a:r>
          </a:p>
          <a:p>
            <a:pPr>
              <a:lnSpc>
                <a:spcPct val="14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класса стохастических систем с зависящими от состояния шумами процесса и измерений построен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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фильтр: минимизируется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норма ошибки при ограничении типа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US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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Увод с орбиты отработавших КА и объектов космического мусора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57" y="1690690"/>
            <a:ext cx="8441634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С1.6.1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проектирование миссий, направленных на активное удаление крупных объектов космического мусора с орбиты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оптимальный увод пассивно стабилизированных КА с помощью двигателей малой тяги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С1.8.2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увод КА с периодических орбит в окрестности точек либрации</a:t>
            </a:r>
          </a:p>
        </p:txBody>
      </p:sp>
    </p:spTree>
    <p:extLst>
      <p:ext uri="{BB962C8B-B14F-4D97-AF65-F5344CB8AC3E}">
        <p14:creationId xmlns:p14="http://schemas.microsoft.com/office/powerpoint/2010/main" val="5666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C1.1.1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Maximum-Likelihood Estimation Optimizer for Constrained, Time-Optimal Satellite Reorientation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Robert G. Melton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(Penn State, USA)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825625"/>
            <a:ext cx="8574156" cy="461493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Covariance Matrix Adaptation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Evolution Strategy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CMA-ES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Квази-ньютоновская модификация эволюционной стратегии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Дает хорошее начальное приближение</a:t>
            </a:r>
          </a:p>
          <a:p>
            <a:pPr marL="23040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гибридных алгоритмов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30400" indent="-230400">
              <a:lnSpc>
                <a:spcPct val="16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Лучше работает в случае,</a:t>
            </a:r>
          </a:p>
          <a:p>
            <a:pPr marL="23040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целевая функция и</a:t>
            </a:r>
          </a:p>
          <a:p>
            <a:pPr marL="23040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функции ограничения</a:t>
            </a:r>
          </a:p>
          <a:p>
            <a:pPr marL="23040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имеют квадратичный вид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55" y="3706598"/>
            <a:ext cx="4412443" cy="29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331" y="365126"/>
            <a:ext cx="815008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A6.4. Mitigation and Standards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57" y="1690690"/>
            <a:ext cx="8441634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A6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.4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DRAMA 2.0: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программный комплекс для оценки риска столкновения с фрагментами космического мусора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анализа стратегии увода отработавших КА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ESA)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A6.4.6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концепция и дизайн спутника типа 3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CubeSat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развертываемым парусом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миссия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Deorbitsail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рамках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FP7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головная организация-исполнитель –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Surrey Space Centre, University of Surrey, UK)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A6.4.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лабораторные испытания технологической линейки механизмов развертывания паруса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(Tohoku University, Japan)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611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E2. Student Conference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922" y="1364976"/>
            <a:ext cx="8600660" cy="5234609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Undergraduate Students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DAA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Emilien Fabacher “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 Multiple Sun-Earth Saddle-Point Flybys for LISA Pathfinder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(France)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Silver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Anja Schuster “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Options for the Mercury Orbit Insertion of BepiColombo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(Germany)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Graduate Students</a:t>
            </a: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solidFill>
                  <a:srgbClr val="DAA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Florian Reichel “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Design, Test and Verification of A Miniature Attitude Control System for the Picosatellite UWE-3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(Germany)</a:t>
            </a:r>
          </a:p>
          <a:p>
            <a:pPr marL="0" indent="0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 Technical Paper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Irfan Rashed “Attitude Determination of Nano-Satellites Using Low-Cost, Quadrant Based MEMS Sun Sensors for Creating Unique Sensor Fusion” (Republic of Korea)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15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Тенденции в астродинамике</a:t>
            </a:r>
            <a:endParaRPr lang="ru-R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279" y="3054226"/>
            <a:ext cx="61490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Операции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Посадка на поверхность небесного тела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Увод с околоземных орбит и периодических орбит в окрестности точек либрации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Встреча/стыковка/столкновение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орбите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416" y="5054226"/>
            <a:ext cx="5168347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Механизмы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Солнечный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атмосферный парус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Двух- и трехстепенные гироскопы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Двигатели малой тяги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417" y="1294421"/>
            <a:ext cx="5168347" cy="169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Динамика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Топология систем трех и более тел</a:t>
            </a:r>
          </a:p>
          <a:p>
            <a:pPr marL="360000" indent="-360000">
              <a:lnSpc>
                <a:spcPct val="150000"/>
              </a:lnSpc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Орбиты вокруг астероидов сложной формы и двойных астероидов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63" y="1450400"/>
            <a:ext cx="3063972" cy="1968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9" y="3063119"/>
            <a:ext cx="2695924" cy="1991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442" y="5309801"/>
            <a:ext cx="1859009" cy="14101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37" y="5309801"/>
            <a:ext cx="2106422" cy="14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Precise Spin Sync Slew Control Based on Nonlinear Optimization for Spinning Spacecraft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Yung-Hua Wu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(University of Surrey, UK)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825625"/>
            <a:ext cx="8574156" cy="4614932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Вытянутый спутник (типа пенетратора), закрученный вокруг оси минимального момента инерции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– переориентировать ось вращения с помощью одного двигателя, установленного перпендикулярно к этой оси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Управление, синхронизованное с вращением: в тот момент, когда момент силы тяги максимально сближается с нужным направлением оси вращения, прикладывается импульс</a:t>
            </a:r>
          </a:p>
          <a:p>
            <a:pPr>
              <a:lnSpc>
                <a:spcPct val="16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Подлежащая минимизации целевая функция – угол нутации в конечный момент времени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Маховичные и гиродинные системы управления ориентацией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790" y="1730446"/>
            <a:ext cx="8627165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С1.2.3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новая концепция наклонного маховика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маховика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двухстепенным поворотным механизмом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С1.2.6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робастный скользящий режим управления маховиком для компенсации статического трения в режиме медленного вращения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новая регуляризирующая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стратегия управления для пирамидальной конструкции из четырех гиродинов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С1.4.12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управление ориентацией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 с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помощью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одиночного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гиродина с переменной скоростью вращения ротора</a:t>
            </a:r>
          </a:p>
        </p:txBody>
      </p:sp>
    </p:spTree>
    <p:extLst>
      <p:ext uri="{BB962C8B-B14F-4D97-AF65-F5344CB8AC3E}">
        <p14:creationId xmlns:p14="http://schemas.microsoft.com/office/powerpoint/2010/main" val="10072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34" y="365126"/>
            <a:ext cx="87066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Experimental Demonstration of 3-DOF Capabilities of A Tilted Wheel Using An Air-Bearing Table</a:t>
            </a:r>
            <a:br>
              <a:rPr lang="en-US" sz="22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Lawrence Inumoh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(Surrey Space Centre, University of Surrey, UK)</a:t>
            </a:r>
            <a:endParaRPr lang="ru-RU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690688"/>
            <a:ext cx="8574156" cy="5014911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Концепция наклонного маховика: поворотный механизм обеспечивает две дополнительные степени свободы и позволяет обойтись только одним маховиком</a:t>
            </a:r>
          </a:p>
          <a:p>
            <a:pPr>
              <a:lnSpc>
                <a:spcPct val="14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наклонного маховика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отсутствуют сингулярности</a:t>
            </a:r>
          </a:p>
          <a:p>
            <a:pPr marL="230400" indent="-230400">
              <a:lnSpc>
                <a:spcPct val="140000"/>
              </a:lnSpc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Приведены результаты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экспериментов на макете</a:t>
            </a:r>
          </a:p>
          <a:p>
            <a:pPr marL="23040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воздушной подушке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094" y="3775847"/>
            <a:ext cx="3617845" cy="27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2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34" y="365126"/>
            <a:ext cx="8706678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Attitude Maneuver Control of A Spacecraft by One Variable-Speed Control Moment Gyro</a:t>
            </a:r>
            <a:br>
              <a:rPr lang="en-US" sz="20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Haichao Gui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(Beihang University, People’s Republic of China)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48" y="1690688"/>
            <a:ext cx="8574156" cy="5014911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Рассматривается задача управления ориентацией КА с помощью одного гиродина с переменной скоростью вращения ротора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Кинематика углового движения описывается с помощью параметров Родрига-Гамильтона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Имеются две сингулярности: сингулярность обобщенного матричного обращения и сингулярность нулевой скорости вращения ротора</a:t>
            </a:r>
          </a:p>
          <a:p>
            <a:pPr>
              <a:lnSpc>
                <a:spcPct val="140000"/>
              </a:lnSpc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Строится ПД-регулятор с настраиваемыми коэффициентами, обеспечивающий асимптотическую устойчивость нужной ориентации КА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Магнитные системы</a:t>
            </a:r>
            <a:b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ориентацией</a:t>
            </a:r>
            <a:endParaRPr lang="ru-RU" sz="3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557" y="1690690"/>
            <a:ext cx="8441634" cy="48823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С1.1.9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алгоритмы управления ориентацией для спутника с атмосферным балансиром (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drag balance instrument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C1.1.11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скользящий режим управления ориентацией КА с ненулевым зарядом (магнето-кулоновское управление)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С1.1.12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одновременные демпфирование и переориентация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С1.4.7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управление в виде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-регулятора с калмановской оценкой возмущающего момента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3198</TotalTime>
  <Words>2630</Words>
  <Application>Microsoft Office PowerPoint</Application>
  <PresentationFormat>Экран (4:3)</PresentationFormat>
  <Paragraphs>256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Symbol</vt:lpstr>
      <vt:lpstr>Verdana</vt:lpstr>
      <vt:lpstr>Wingdings</vt:lpstr>
      <vt:lpstr>Тема Office</vt:lpstr>
      <vt:lpstr>Equation</vt:lpstr>
      <vt:lpstr> Обзор работ по астродинамике  С1. Astrodynamics Symposium + A6 Space Debris Symposium (A6.4. Mitigation and Standards) + E2. Student Conference</vt:lpstr>
      <vt:lpstr>Общая информация</vt:lpstr>
      <vt:lpstr>Оптимальная переориентация КА</vt:lpstr>
      <vt:lpstr>C1.1.1 Maximum-Likelihood Estimation Optimizer for Constrained, Time-Optimal Satellite Reorientation  Robert G. Melton (Penn State, USA)</vt:lpstr>
      <vt:lpstr>C1.4.5 Precise Spin Sync Slew Control Based on Nonlinear Optimization for Spinning Spacecraft  Yung-Hua Wu (University of Surrey, UK)</vt:lpstr>
      <vt:lpstr>Маховичные и гиродинные системы управления ориентацией</vt:lpstr>
      <vt:lpstr>C1.2.3 Experimental Demonstration of 3-DOF Capabilities of A Tilted Wheel Using An Air-Bearing Table  Lawrence Inumoh (Surrey Space Centre, University of Surrey, UK)</vt:lpstr>
      <vt:lpstr>C1.4.12 Attitude Maneuver Control of A Spacecraft by One Variable-Speed Control Moment Gyro  Haichao Gui (Beihang University, People’s Republic of China)</vt:lpstr>
      <vt:lpstr>Магнитные системы управления ориентацией</vt:lpstr>
      <vt:lpstr>C1.1.12 A Nadir-Pointing Magnetic Attitude Control System for Tigrisat Nanosatellite  Paride Testani (University of Rome “La Sapienza”, Italy)</vt:lpstr>
      <vt:lpstr>Мехатронные бортовые системы</vt:lpstr>
      <vt:lpstr>Тросовые системы</vt:lpstr>
      <vt:lpstr>C1.1.6 Uniform Rotations of A Two-Body Tethered System in An Elliptic Orbit  Anna Guerman (University of Beira Interior, Portugal)</vt:lpstr>
      <vt:lpstr>C1.2.1 Long Term Dynamics and Control of a Bare Electrodynamic Tethers Under Multi-Environment Perturbations  Rui Zhong (York University, Canada)</vt:lpstr>
      <vt:lpstr>Солнечный/атмосферный парус</vt:lpstr>
      <vt:lpstr>C1.1.3 Passive Aerostability for Drag Sails  Gemma Saura Carretero (Cranfield University, UK)</vt:lpstr>
      <vt:lpstr>C1.6.9 Optimal Law for Inclination Change in An Atmosphere Through Solar Sailing  Valentin Stolbunov (University of Glasgow, UK)</vt:lpstr>
      <vt:lpstr>C1.8.3 Agile Solar Sailing in Three-Body Problem: Motion Between Artificial Equilibrium Points  Jeannette Heiligers (University of Strathclyde, UK)</vt:lpstr>
      <vt:lpstr>Динамика задачи трех тел: инвариантные многообразия</vt:lpstr>
      <vt:lpstr>C1.8.5 Earth-Sun L1 and L2 to Moon Transfers Exploiting Natural Dynamics  Willem van der Weg (University of Strathclyde, UK)</vt:lpstr>
      <vt:lpstr>Внешние/внутренние резонансные гравитационные маневры и захват</vt:lpstr>
      <vt:lpstr>C1.7.8 Earth Resonant Gravity Assists for Asteroid Retrieval Missions  Joan Pau Sanchez Cuartielles (University of Strathclyde, UK)</vt:lpstr>
      <vt:lpstr>Изменение орбит астероидов</vt:lpstr>
      <vt:lpstr>Групповой полет</vt:lpstr>
      <vt:lpstr>C1.5.9 Application of Hamiltonian Structure-Preserving Control to Cluster Flight for Fractionated Spacecraft on An Elliptic Orbit  Ming Xu (Beihang University, People’s Republic of China)</vt:lpstr>
      <vt:lpstr>C1.8.11 Relative Orbital Dynamics of Swarms of Femto-Spacecraft  Giorgio Mingotti (University of Strathclyde, UK)</vt:lpstr>
      <vt:lpstr>Сближение и стыковка на орбите</vt:lpstr>
      <vt:lpstr>Оптимизация межпланетных траекторий с большой тягой</vt:lpstr>
      <vt:lpstr>C1.6.13 A Study on Low-Cost and Flexible Deep-Space Exploration Utilizing A Concept of Interplanetary Parking Orbit  Toshinori Ikenaga (JAXA, Japan)</vt:lpstr>
      <vt:lpstr>Оптимизация межпланетных траекторий с малой тягой</vt:lpstr>
      <vt:lpstr>Оптимизация перелетов на ГСО с помощью малой тяги</vt:lpstr>
      <vt:lpstr>C1.6.7 Novel Numerical Optimisation of the Hohmann Spiral Transfer  Steven Owens (University of Strathclyde, UK)</vt:lpstr>
      <vt:lpstr>Динамика орбитального движения вокруг тел неправильной формы</vt:lpstr>
      <vt:lpstr>Спуск и посадка на небесные тела</vt:lpstr>
      <vt:lpstr>Определение и улучшение параметров орбиты и маневров</vt:lpstr>
      <vt:lpstr>Фильтрация и оценивание</vt:lpstr>
      <vt:lpstr>C1.2.4 A Residual-Based Adaptive Unscented Kalman Filter for Microsatellites  Le Xuan Huy (Tokyo Institute of Technology, Japan)</vt:lpstr>
      <vt:lpstr>C1.3.6 A Mixed Kalman/H-Infinity Filtering Approach for Augmented Proportional Navigation Guidance  Adrian-Mihail Stoica (University Politehnica of Bucharest, Romania)</vt:lpstr>
      <vt:lpstr>Увод с орбиты отработавших КА и объектов космического мусора</vt:lpstr>
      <vt:lpstr>A6.4. Mitigation and Standards</vt:lpstr>
      <vt:lpstr>E2. Student Conference</vt:lpstr>
      <vt:lpstr>Тенденции в астродинамике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работ по астродинамике  С1. Astrodynamics Symposium + A6 Space Debris Symposium (A6.4. Mitigation and Standards) + E2. Student Conference</dc:title>
  <dc:creator>Сергей</dc:creator>
  <cp:lastModifiedBy>Сергей</cp:lastModifiedBy>
  <cp:revision>282</cp:revision>
  <dcterms:created xsi:type="dcterms:W3CDTF">2013-10-09T11:51:14Z</dcterms:created>
  <dcterms:modified xsi:type="dcterms:W3CDTF">2013-11-07T03:19:35Z</dcterms:modified>
</cp:coreProperties>
</file>